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sldIdLst>
    <p:sldId id="258" r:id="rId2"/>
    <p:sldId id="280" r:id="rId3"/>
    <p:sldId id="282" r:id="rId4"/>
    <p:sldId id="306" r:id="rId5"/>
    <p:sldId id="369" r:id="rId6"/>
    <p:sldId id="370" r:id="rId7"/>
    <p:sldId id="371" r:id="rId8"/>
    <p:sldId id="372" r:id="rId9"/>
    <p:sldId id="373" r:id="rId10"/>
    <p:sldId id="374" r:id="rId11"/>
    <p:sldId id="338" r:id="rId12"/>
    <p:sldId id="375" r:id="rId13"/>
    <p:sldId id="376" r:id="rId14"/>
    <p:sldId id="378" r:id="rId15"/>
    <p:sldId id="377" r:id="rId16"/>
    <p:sldId id="379" r:id="rId17"/>
    <p:sldId id="380" r:id="rId18"/>
    <p:sldId id="381" r:id="rId19"/>
    <p:sldId id="382" r:id="rId20"/>
    <p:sldId id="383" r:id="rId21"/>
    <p:sldId id="384" r:id="rId22"/>
    <p:sldId id="385" r:id="rId23"/>
    <p:sldId id="386" r:id="rId24"/>
    <p:sldId id="387" r:id="rId25"/>
    <p:sldId id="388" r:id="rId26"/>
    <p:sldId id="389" r:id="rId27"/>
    <p:sldId id="390" r:id="rId28"/>
    <p:sldId id="391" r:id="rId29"/>
    <p:sldId id="393" r:id="rId30"/>
    <p:sldId id="394" r:id="rId31"/>
    <p:sldId id="410" r:id="rId32"/>
    <p:sldId id="395" r:id="rId33"/>
    <p:sldId id="396" r:id="rId34"/>
    <p:sldId id="397" r:id="rId35"/>
    <p:sldId id="398" r:id="rId36"/>
    <p:sldId id="399" r:id="rId37"/>
    <p:sldId id="400" r:id="rId38"/>
    <p:sldId id="401" r:id="rId39"/>
    <p:sldId id="402" r:id="rId40"/>
    <p:sldId id="403" r:id="rId41"/>
    <p:sldId id="404" r:id="rId42"/>
    <p:sldId id="405" r:id="rId43"/>
    <p:sldId id="407" r:id="rId44"/>
    <p:sldId id="408" r:id="rId45"/>
    <p:sldId id="409" r:id="rId4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3817" userDrawn="1">
          <p15:clr>
            <a:srgbClr val="A4A3A4"/>
          </p15:clr>
        </p15:guide>
        <p15:guide id="3" pos="347" userDrawn="1">
          <p15:clr>
            <a:srgbClr val="A4A3A4"/>
          </p15:clr>
        </p15:guide>
        <p15:guide id="4" pos="1118" userDrawn="1">
          <p15:clr>
            <a:srgbClr val="A4A3A4"/>
          </p15:clr>
        </p15:guide>
        <p15:guide id="5" orient="horz" pos="1570" userDrawn="1">
          <p15:clr>
            <a:srgbClr val="A4A3A4"/>
          </p15:clr>
        </p15:guide>
        <p15:guide id="6" orient="horz" pos="935" userDrawn="1">
          <p15:clr>
            <a:srgbClr val="A4A3A4"/>
          </p15:clr>
        </p15:guide>
        <p15:guide id="7" pos="6675" userDrawn="1">
          <p15:clr>
            <a:srgbClr val="A4A3A4"/>
          </p15:clr>
        </p15:guide>
        <p15:guide id="8" orient="horz" pos="2523" userDrawn="1">
          <p15:clr>
            <a:srgbClr val="A4A3A4"/>
          </p15:clr>
        </p15:guide>
        <p15:guide id="9" pos="1504" userDrawn="1">
          <p15:clr>
            <a:srgbClr val="A4A3A4"/>
          </p15:clr>
        </p15:guide>
        <p15:guide id="10" pos="139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595959"/>
    <a:srgbClr val="404040"/>
    <a:srgbClr val="2082C8"/>
    <a:srgbClr val="00508C"/>
    <a:srgbClr val="008AF2"/>
    <a:srgbClr val="007DDA"/>
    <a:srgbClr val="37A9FF"/>
    <a:srgbClr val="CBD5E8"/>
    <a:srgbClr val="E7EB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47" autoAdjust="0"/>
    <p:restoredTop sz="94615"/>
  </p:normalViewPr>
  <p:slideViewPr>
    <p:cSldViewPr snapToGrid="0" showGuides="1">
      <p:cViewPr varScale="1">
        <p:scale>
          <a:sx n="102" d="100"/>
          <a:sy n="102" d="100"/>
        </p:scale>
        <p:origin x="1072" y="168"/>
      </p:cViewPr>
      <p:guideLst>
        <p:guide orient="horz" pos="2228"/>
        <p:guide pos="3817"/>
        <p:guide pos="347"/>
        <p:guide pos="1118"/>
        <p:guide orient="horz" pos="1570"/>
        <p:guide orient="horz" pos="935"/>
        <p:guide pos="6675"/>
        <p:guide orient="horz" pos="2523"/>
        <p:guide pos="1504"/>
        <p:guide pos="139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0" d="100"/>
          <a:sy n="50" d="100"/>
        </p:scale>
        <p:origin x="1950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C767F-69B0-4E64-AC21-4B5A0D7FAB41}" type="datetimeFigureOut">
              <a:rPr lang="zh-CN" altLang="en-US" smtClean="0"/>
              <a:t>2020/8/20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859B7-107C-466D-940B-9B05736A2A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828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D5E53-1996-4A18-8378-BCF5C8046D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5443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D5E53-1996-4A18-8378-BCF5C8046D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7222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D5E53-1996-4A18-8378-BCF5C8046D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9395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D5E53-1996-4A18-8378-BCF5C8046D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8941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D5E53-1996-4A18-8378-BCF5C8046D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4431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D5E53-1996-4A18-8378-BCF5C8046D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6461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F859B7-107C-466D-940B-9B05736A2A5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24228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F859B7-107C-466D-940B-9B05736A2A5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124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F859B7-107C-466D-940B-9B05736A2A5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901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F859B7-107C-466D-940B-9B05736A2A5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738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FFEDC4A-A7E7-4A36-92E5-9EEEAD445C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0" y="0"/>
            <a:ext cx="121750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70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F624D9D-E065-44E4-BF74-009FCF48E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0" y="0"/>
            <a:ext cx="121750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412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7F58F35E-EB22-4694-B98E-939BC2B730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0" y="0"/>
            <a:ext cx="1217509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6629400"/>
            <a:ext cx="1499616" cy="228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dirty="0">
              <a:ea typeface="Microsoft YaHei UI" panose="020B0503020204020204" pitchFamily="34" charset="-122"/>
            </a:endParaRPr>
          </a:p>
        </p:txBody>
      </p:sp>
      <p:sp>
        <p:nvSpPr>
          <p:cNvPr id="20" name="矩形 19"/>
          <p:cNvSpPr/>
          <p:nvPr userDrawn="1"/>
        </p:nvSpPr>
        <p:spPr>
          <a:xfrm>
            <a:off x="1609344" y="6629400"/>
            <a:ext cx="10582656" cy="2286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dirty="0">
              <a:solidFill>
                <a:schemeClr val="accent1">
                  <a:lumMod val="75000"/>
                </a:schemeClr>
              </a:solidFill>
              <a:ea typeface="Microsoft YaHei UI" panose="020B0503020204020204" pitchFamily="34" charset="-122"/>
            </a:endParaRPr>
          </a:p>
        </p:txBody>
      </p:sp>
      <p:sp>
        <p:nvSpPr>
          <p:cNvPr id="3" name="TextBox 15"/>
          <p:cNvSpPr txBox="1"/>
          <p:nvPr userDrawn="1"/>
        </p:nvSpPr>
        <p:spPr>
          <a:xfrm>
            <a:off x="11339822" y="6595180"/>
            <a:ext cx="454433" cy="284671"/>
          </a:xfrm>
          <a:prstGeom prst="rect">
            <a:avLst/>
          </a:prstGeom>
          <a:noFill/>
        </p:spPr>
        <p:txBody>
          <a:bodyPr wrap="square" lIns="68558" tIns="34279" rIns="68558" bIns="34279" rtlCol="0">
            <a:spAutoFit/>
          </a:bodyPr>
          <a:lstStyle/>
          <a:p>
            <a:pPr algn="ctr"/>
            <a:fld id="{2EEF1883-7A0E-4F66-9932-E581691AD397}" type="slidenum">
              <a:rPr lang="zh-CN" altLang="en-US" sz="14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4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4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1" name="等腰三角形 20"/>
          <p:cNvSpPr/>
          <p:nvPr userDrawn="1"/>
        </p:nvSpPr>
        <p:spPr>
          <a:xfrm rot="5400000">
            <a:off x="11832198" y="6674917"/>
            <a:ext cx="160020" cy="13794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 userDrawn="1"/>
        </p:nvSpPr>
        <p:spPr>
          <a:xfrm rot="16200000">
            <a:off x="11099998" y="6674918"/>
            <a:ext cx="160020" cy="13794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528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FBFBFB"/>
              </a:gs>
              <a:gs pos="79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34" tIns="45718" rIns="91434" bIns="45718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fld id="{4DA96E64-783D-463C-BA44-F5AF67B46485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895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FA41775-BE9A-403F-BA99-BB4031BDF6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E6ACB2F9-53F2-4746-B0BD-DF2E5FE4B367}"/>
              </a:ext>
            </a:extLst>
          </p:cNvPr>
          <p:cNvSpPr/>
          <p:nvPr/>
        </p:nvSpPr>
        <p:spPr>
          <a:xfrm>
            <a:off x="-260869" y="-240150"/>
            <a:ext cx="12833594" cy="7341476"/>
          </a:xfrm>
          <a:prstGeom prst="rect">
            <a:avLst/>
          </a:prstGeom>
          <a:solidFill>
            <a:schemeClr val="accent1"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B69132-F99B-48BC-85D2-377A671F44FA}"/>
              </a:ext>
            </a:extLst>
          </p:cNvPr>
          <p:cNvSpPr/>
          <p:nvPr/>
        </p:nvSpPr>
        <p:spPr>
          <a:xfrm>
            <a:off x="-91936" y="2507040"/>
            <a:ext cx="1249572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zh-CN" altLang="en-US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直播营销的传播与发酵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3E0C739-1D59-406C-9D5D-C8A83928A6C7}"/>
              </a:ext>
            </a:extLst>
          </p:cNvPr>
          <p:cNvSpPr/>
          <p:nvPr/>
        </p:nvSpPr>
        <p:spPr>
          <a:xfrm>
            <a:off x="4259600" y="1118562"/>
            <a:ext cx="367280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FC000"/>
                </a:solidFill>
                <a:cs typeface="+mn-ea"/>
                <a:sym typeface="+mn-lt"/>
              </a:rPr>
              <a:t>CHAPTER 5</a:t>
            </a:r>
            <a:endParaRPr lang="zh-CN" altLang="en-US" sz="4800" b="1" dirty="0">
              <a:solidFill>
                <a:srgbClr val="FFC000"/>
              </a:solidFill>
              <a:cs typeface="+mn-ea"/>
              <a:sym typeface="+mn-lt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FEED7028-EDF5-4F74-8A90-033D2C28ABCB}"/>
              </a:ext>
            </a:extLst>
          </p:cNvPr>
          <p:cNvCxnSpPr>
            <a:cxnSpLocks/>
          </p:cNvCxnSpPr>
          <p:nvPr/>
        </p:nvCxnSpPr>
        <p:spPr>
          <a:xfrm>
            <a:off x="4241800" y="1955471"/>
            <a:ext cx="356235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8544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2073195B-FA49-4909-94E7-A80159E1DA00}"/>
              </a:ext>
            </a:extLst>
          </p:cNvPr>
          <p:cNvGrpSpPr/>
          <p:nvPr/>
        </p:nvGrpSpPr>
        <p:grpSpPr>
          <a:xfrm>
            <a:off x="-1" y="1404960"/>
            <a:ext cx="14285196" cy="4242240"/>
            <a:chOff x="0" y="1102155"/>
            <a:chExt cx="10713920" cy="3181685"/>
          </a:xfrm>
        </p:grpSpPr>
        <p:sp>
          <p:nvSpPr>
            <p:cNvPr id="2" name="矩形 3">
              <a:extLst>
                <a:ext uri="{FF2B5EF4-FFF2-40B4-BE49-F238E27FC236}">
                  <a16:creationId xmlns:a16="http://schemas.microsoft.com/office/drawing/2014/main" id="{DC6A4DEF-51F0-4728-B564-F5D2D0249F7F}"/>
                </a:ext>
              </a:extLst>
            </p:cNvPr>
            <p:cNvSpPr/>
            <p:nvPr/>
          </p:nvSpPr>
          <p:spPr>
            <a:xfrm flipV="1">
              <a:off x="4127105" y="3205271"/>
              <a:ext cx="6586815" cy="1078569"/>
            </a:xfrm>
            <a:custGeom>
              <a:avLst/>
              <a:gdLst/>
              <a:ahLst/>
              <a:cxnLst/>
              <a:rect l="l" t="t" r="r" b="b"/>
              <a:pathLst>
                <a:path w="6586815" h="1404000">
                  <a:moveTo>
                    <a:pt x="810600" y="0"/>
                  </a:moveTo>
                  <a:lnTo>
                    <a:pt x="6586815" y="0"/>
                  </a:lnTo>
                  <a:lnTo>
                    <a:pt x="6586815" y="1404000"/>
                  </a:lnTo>
                  <a:lnTo>
                    <a:pt x="0" y="14040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6">
              <a:extLst>
                <a:ext uri="{FF2B5EF4-FFF2-40B4-BE49-F238E27FC236}">
                  <a16:creationId xmlns:a16="http://schemas.microsoft.com/office/drawing/2014/main" id="{EFC56A03-4244-4205-95BE-CA971A616925}"/>
                </a:ext>
              </a:extLst>
            </p:cNvPr>
            <p:cNvSpPr/>
            <p:nvPr/>
          </p:nvSpPr>
          <p:spPr>
            <a:xfrm flipV="1">
              <a:off x="1" y="1102155"/>
              <a:ext cx="4284268" cy="1271242"/>
            </a:xfrm>
            <a:custGeom>
              <a:avLst/>
              <a:gdLst/>
              <a:ahLst/>
              <a:cxnLst/>
              <a:rect l="l" t="t" r="r" b="b"/>
              <a:pathLst>
                <a:path w="4284268" h="1404000">
                  <a:moveTo>
                    <a:pt x="0" y="0"/>
                  </a:moveTo>
                  <a:lnTo>
                    <a:pt x="4284268" y="0"/>
                  </a:lnTo>
                  <a:lnTo>
                    <a:pt x="3473668" y="1404000"/>
                  </a:lnTo>
                  <a:lnTo>
                    <a:pt x="0" y="14040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7">
              <a:extLst>
                <a:ext uri="{FF2B5EF4-FFF2-40B4-BE49-F238E27FC236}">
                  <a16:creationId xmlns:a16="http://schemas.microsoft.com/office/drawing/2014/main" id="{A60A61B4-0D36-439C-9B92-1308BD4F9B76}"/>
                </a:ext>
              </a:extLst>
            </p:cNvPr>
            <p:cNvSpPr/>
            <p:nvPr/>
          </p:nvSpPr>
          <p:spPr>
            <a:xfrm flipV="1">
              <a:off x="0" y="1534336"/>
              <a:ext cx="8127478" cy="2411186"/>
            </a:xfrm>
            <a:custGeom>
              <a:avLst/>
              <a:gdLst/>
              <a:ahLst/>
              <a:cxnLst/>
              <a:rect l="l" t="t" r="r" b="b"/>
              <a:pathLst>
                <a:path w="7959928" h="2268000">
                  <a:moveTo>
                    <a:pt x="0" y="0"/>
                  </a:moveTo>
                  <a:lnTo>
                    <a:pt x="7959928" y="0"/>
                  </a:lnTo>
                  <a:lnTo>
                    <a:pt x="6650498" y="2268000"/>
                  </a:lnTo>
                  <a:lnTo>
                    <a:pt x="0" y="2268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4B43538B-38C8-455B-94A1-5B9585EE9EE7}"/>
                </a:ext>
              </a:extLst>
            </p:cNvPr>
            <p:cNvSpPr txBox="1"/>
            <p:nvPr/>
          </p:nvSpPr>
          <p:spPr>
            <a:xfrm>
              <a:off x="452759" y="2330535"/>
              <a:ext cx="5159116" cy="692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en-US" altLang="zh-CN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5.1</a:t>
              </a:r>
              <a:r>
                <a:rPr lang="zh-CN" altLang="en-US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 直播传播计划拟定</a:t>
              </a:r>
            </a:p>
          </p:txBody>
        </p:sp>
        <p:sp>
          <p:nvSpPr>
            <p:cNvPr id="14" name="矩形 20">
              <a:extLst>
                <a:ext uri="{FF2B5EF4-FFF2-40B4-BE49-F238E27FC236}">
                  <a16:creationId xmlns:a16="http://schemas.microsoft.com/office/drawing/2014/main" id="{E602E5BE-F69C-4751-A9EB-34B399021792}"/>
                </a:ext>
              </a:extLst>
            </p:cNvPr>
            <p:cNvSpPr/>
            <p:nvPr/>
          </p:nvSpPr>
          <p:spPr>
            <a:xfrm>
              <a:off x="8470443" y="3439325"/>
              <a:ext cx="387961" cy="640609"/>
            </a:xfrm>
            <a:custGeom>
              <a:avLst/>
              <a:gdLst/>
              <a:ahLst/>
              <a:cxnLst/>
              <a:rect l="l" t="t" r="r" b="b"/>
              <a:pathLst>
                <a:path w="447057" h="738192">
                  <a:moveTo>
                    <a:pt x="77961" y="0"/>
                  </a:moveTo>
                  <a:lnTo>
                    <a:pt x="447057" y="369096"/>
                  </a:lnTo>
                  <a:lnTo>
                    <a:pt x="77961" y="738192"/>
                  </a:lnTo>
                  <a:lnTo>
                    <a:pt x="0" y="660231"/>
                  </a:lnTo>
                  <a:lnTo>
                    <a:pt x="293910" y="366322"/>
                  </a:lnTo>
                  <a:lnTo>
                    <a:pt x="2775" y="751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1217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550443" y="224898"/>
            <a:ext cx="4212995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5.1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直播传播计划拟定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BC769F-86FC-4D2C-8C9E-9E65A26C18A1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1BFBAB61-0BAF-4DEC-BA13-C2EB540887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A39E7B3-015D-4CAA-89FC-BE88E3077DA4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DCBCFCF2-9A25-4558-82B4-9C30DCC39958}"/>
              </a:ext>
            </a:extLst>
          </p:cNvPr>
          <p:cNvSpPr/>
          <p:nvPr/>
        </p:nvSpPr>
        <p:spPr>
          <a:xfrm>
            <a:off x="1246715" y="1019638"/>
            <a:ext cx="9248313" cy="458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68000">
              <a:lnSpc>
                <a:spcPct val="150000"/>
              </a:lnSpc>
            </a:pP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直播活动的传播计划包括三部分： </a:t>
            </a: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确定目标、 选择形式、 组合媒体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8" name="箭头: 右 17">
            <a:extLst>
              <a:ext uri="{FF2B5EF4-FFF2-40B4-BE49-F238E27FC236}">
                <a16:creationId xmlns:a16="http://schemas.microsoft.com/office/drawing/2014/main" id="{B63E29C7-57DA-4017-B64A-2738A90FB62F}"/>
              </a:ext>
            </a:extLst>
          </p:cNvPr>
          <p:cNvSpPr/>
          <p:nvPr/>
        </p:nvSpPr>
        <p:spPr>
          <a:xfrm>
            <a:off x="3615668" y="1604156"/>
            <a:ext cx="5057096" cy="2477659"/>
          </a:xfrm>
          <a:prstGeom prst="rightArrow">
            <a:avLst>
              <a:gd name="adj1" fmla="val 58895"/>
              <a:gd name="adj2" fmla="val 45308"/>
            </a:avLst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3BE7B3EF-61A0-446D-AA84-4F65AEBC83F6}"/>
              </a:ext>
            </a:extLst>
          </p:cNvPr>
          <p:cNvSpPr/>
          <p:nvPr/>
        </p:nvSpPr>
        <p:spPr>
          <a:xfrm>
            <a:off x="3021522" y="2359627"/>
            <a:ext cx="1641918" cy="96671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确定目标</a:t>
            </a: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0F24CF4-7C3C-4C5D-98B6-4732FEDFD6FB}"/>
              </a:ext>
            </a:extLst>
          </p:cNvPr>
          <p:cNvSpPr/>
          <p:nvPr/>
        </p:nvSpPr>
        <p:spPr>
          <a:xfrm>
            <a:off x="5214214" y="2359627"/>
            <a:ext cx="1641918" cy="96671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选择形式</a:t>
            </a:r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9F7F6134-5B9A-42FF-8225-9A00C13C21EE}"/>
              </a:ext>
            </a:extLst>
          </p:cNvPr>
          <p:cNvSpPr/>
          <p:nvPr/>
        </p:nvSpPr>
        <p:spPr>
          <a:xfrm>
            <a:off x="7406906" y="2359627"/>
            <a:ext cx="1641918" cy="96671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组合媒体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7E132F13-C1A0-4F75-8106-2A3C976B23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513972"/>
              </p:ext>
            </p:extLst>
          </p:nvPr>
        </p:nvGraphicFramePr>
        <p:xfrm>
          <a:off x="2080216" y="4837286"/>
          <a:ext cx="8127999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4184">
                  <a:extLst>
                    <a:ext uri="{9D8B030D-6E8A-4147-A177-3AD203B41FA5}">
                      <a16:colId xmlns:a16="http://schemas.microsoft.com/office/drawing/2014/main" val="2162604814"/>
                    </a:ext>
                  </a:extLst>
                </a:gridCol>
                <a:gridCol w="2043289">
                  <a:extLst>
                    <a:ext uri="{9D8B030D-6E8A-4147-A177-3AD203B41FA5}">
                      <a16:colId xmlns:a16="http://schemas.microsoft.com/office/drawing/2014/main" val="4060365580"/>
                    </a:ext>
                  </a:extLst>
                </a:gridCol>
                <a:gridCol w="4710526">
                  <a:extLst>
                    <a:ext uri="{9D8B030D-6E8A-4147-A177-3AD203B41FA5}">
                      <a16:colId xmlns:a16="http://schemas.microsoft.com/office/drawing/2014/main" val="2804967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传播形式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媒体组合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媒体示例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4575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视频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自媒体</a:t>
                      </a:r>
                      <a:r>
                        <a:rPr lang="en-US" altLang="zh-CN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+</a:t>
                      </a:r>
                      <a:r>
                        <a:rPr lang="zh-CN" alt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视频平台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官方微博、微信公众号、优酷、土豆等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920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软文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媒体</a:t>
                      </a:r>
                      <a:r>
                        <a:rPr lang="en-US" altLang="zh-CN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+</a:t>
                      </a:r>
                      <a:r>
                        <a:rPr lang="zh-CN" alt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论坛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虎嗅网、</a:t>
                      </a:r>
                      <a:r>
                        <a:rPr lang="en-US" altLang="zh-CN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36</a:t>
                      </a:r>
                      <a:r>
                        <a:rPr lang="zh-CN" alt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氪、知乎、百度贴吧等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6605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表情包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自媒体</a:t>
                      </a:r>
                      <a:r>
                        <a:rPr lang="en-US" altLang="zh-CN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+</a:t>
                      </a:r>
                      <a:r>
                        <a:rPr lang="zh-CN" alt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社群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官方微博、微信公众号、微信群、</a:t>
                      </a:r>
                      <a:r>
                        <a:rPr lang="en-US" altLang="zh-CN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QQ</a:t>
                      </a:r>
                      <a:r>
                        <a:rPr lang="zh-CN" alt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群等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3913401"/>
                  </a:ext>
                </a:extLst>
              </a:tr>
            </a:tbl>
          </a:graphicData>
        </a:graphic>
      </p:graphicFrame>
      <p:sp>
        <p:nvSpPr>
          <p:cNvPr id="26" name="矩形 25">
            <a:extLst>
              <a:ext uri="{FF2B5EF4-FFF2-40B4-BE49-F238E27FC236}">
                <a16:creationId xmlns:a16="http://schemas.microsoft.com/office/drawing/2014/main" id="{D7EF4025-EFE7-4B10-8D99-B828A97CA57E}"/>
              </a:ext>
            </a:extLst>
          </p:cNvPr>
          <p:cNvSpPr/>
          <p:nvPr/>
        </p:nvSpPr>
        <p:spPr>
          <a:xfrm>
            <a:off x="1246715" y="4209739"/>
            <a:ext cx="9248313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68000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不同传播形式下的媒体组合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8866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F1F38B84-A4A4-4992-9B9E-4C25B619630B}"/>
              </a:ext>
            </a:extLst>
          </p:cNvPr>
          <p:cNvSpPr/>
          <p:nvPr/>
        </p:nvSpPr>
        <p:spPr>
          <a:xfrm>
            <a:off x="1050472" y="1744902"/>
            <a:ext cx="9710054" cy="1493598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4C515B1-8CF7-460F-B427-B8ED3DD455E4}"/>
              </a:ext>
            </a:extLst>
          </p:cNvPr>
          <p:cNvSpPr/>
          <p:nvPr/>
        </p:nvSpPr>
        <p:spPr>
          <a:xfrm>
            <a:off x="1377043" y="1417439"/>
            <a:ext cx="2106386" cy="62373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CA5157F-1EF7-49AA-9208-9DC56F245E3B}"/>
              </a:ext>
            </a:extLst>
          </p:cNvPr>
          <p:cNvSpPr txBox="1"/>
          <p:nvPr/>
        </p:nvSpPr>
        <p:spPr>
          <a:xfrm>
            <a:off x="1670958" y="1494888"/>
            <a:ext cx="1616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课堂讨论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0FAA9BC-1C10-4F08-A204-6F414DFF2AA5}"/>
              </a:ext>
            </a:extLst>
          </p:cNvPr>
          <p:cNvSpPr/>
          <p:nvPr/>
        </p:nvSpPr>
        <p:spPr>
          <a:xfrm>
            <a:off x="1703615" y="2118626"/>
            <a:ext cx="8465144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无论选择的传播形式是什么 ，企业 官方自媒体都是媒体组合中的 必要环节 。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 </a:t>
            </a: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你认可这句话吗？请说出理由。</a:t>
            </a:r>
          </a:p>
        </p:txBody>
      </p:sp>
      <p:sp>
        <p:nvSpPr>
          <p:cNvPr id="11" name="矩形 3">
            <a:extLst>
              <a:ext uri="{FF2B5EF4-FFF2-40B4-BE49-F238E27FC236}">
                <a16:creationId xmlns:a16="http://schemas.microsoft.com/office/drawing/2014/main" id="{76C2413C-F721-42F3-A0FB-6E4393A1B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4212995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5.1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直播传播计划拟定</a:t>
            </a:r>
          </a:p>
        </p:txBody>
      </p:sp>
    </p:spTree>
    <p:extLst>
      <p:ext uri="{BB962C8B-B14F-4D97-AF65-F5344CB8AC3E}">
        <p14:creationId xmlns:p14="http://schemas.microsoft.com/office/powerpoint/2010/main" val="136098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2073195B-FA49-4909-94E7-A80159E1DA00}"/>
              </a:ext>
            </a:extLst>
          </p:cNvPr>
          <p:cNvGrpSpPr/>
          <p:nvPr/>
        </p:nvGrpSpPr>
        <p:grpSpPr>
          <a:xfrm>
            <a:off x="-1" y="1404960"/>
            <a:ext cx="14285196" cy="4242240"/>
            <a:chOff x="0" y="1102155"/>
            <a:chExt cx="10713920" cy="3181685"/>
          </a:xfrm>
        </p:grpSpPr>
        <p:sp>
          <p:nvSpPr>
            <p:cNvPr id="2" name="矩形 3">
              <a:extLst>
                <a:ext uri="{FF2B5EF4-FFF2-40B4-BE49-F238E27FC236}">
                  <a16:creationId xmlns:a16="http://schemas.microsoft.com/office/drawing/2014/main" id="{DC6A4DEF-51F0-4728-B564-F5D2D0249F7F}"/>
                </a:ext>
              </a:extLst>
            </p:cNvPr>
            <p:cNvSpPr/>
            <p:nvPr/>
          </p:nvSpPr>
          <p:spPr>
            <a:xfrm flipV="1">
              <a:off x="4127105" y="3205271"/>
              <a:ext cx="6586815" cy="1078569"/>
            </a:xfrm>
            <a:custGeom>
              <a:avLst/>
              <a:gdLst/>
              <a:ahLst/>
              <a:cxnLst/>
              <a:rect l="l" t="t" r="r" b="b"/>
              <a:pathLst>
                <a:path w="6586815" h="1404000">
                  <a:moveTo>
                    <a:pt x="810600" y="0"/>
                  </a:moveTo>
                  <a:lnTo>
                    <a:pt x="6586815" y="0"/>
                  </a:lnTo>
                  <a:lnTo>
                    <a:pt x="6586815" y="1404000"/>
                  </a:lnTo>
                  <a:lnTo>
                    <a:pt x="0" y="14040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6">
              <a:extLst>
                <a:ext uri="{FF2B5EF4-FFF2-40B4-BE49-F238E27FC236}">
                  <a16:creationId xmlns:a16="http://schemas.microsoft.com/office/drawing/2014/main" id="{EFC56A03-4244-4205-95BE-CA971A616925}"/>
                </a:ext>
              </a:extLst>
            </p:cNvPr>
            <p:cNvSpPr/>
            <p:nvPr/>
          </p:nvSpPr>
          <p:spPr>
            <a:xfrm flipV="1">
              <a:off x="1" y="1102155"/>
              <a:ext cx="4284268" cy="1271242"/>
            </a:xfrm>
            <a:custGeom>
              <a:avLst/>
              <a:gdLst/>
              <a:ahLst/>
              <a:cxnLst/>
              <a:rect l="l" t="t" r="r" b="b"/>
              <a:pathLst>
                <a:path w="4284268" h="1404000">
                  <a:moveTo>
                    <a:pt x="0" y="0"/>
                  </a:moveTo>
                  <a:lnTo>
                    <a:pt x="4284268" y="0"/>
                  </a:lnTo>
                  <a:lnTo>
                    <a:pt x="3473668" y="1404000"/>
                  </a:lnTo>
                  <a:lnTo>
                    <a:pt x="0" y="14040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7">
              <a:extLst>
                <a:ext uri="{FF2B5EF4-FFF2-40B4-BE49-F238E27FC236}">
                  <a16:creationId xmlns:a16="http://schemas.microsoft.com/office/drawing/2014/main" id="{A60A61B4-0D36-439C-9B92-1308BD4F9B76}"/>
                </a:ext>
              </a:extLst>
            </p:cNvPr>
            <p:cNvSpPr/>
            <p:nvPr/>
          </p:nvSpPr>
          <p:spPr>
            <a:xfrm flipV="1">
              <a:off x="0" y="1534336"/>
              <a:ext cx="8127478" cy="2411186"/>
            </a:xfrm>
            <a:custGeom>
              <a:avLst/>
              <a:gdLst/>
              <a:ahLst/>
              <a:cxnLst/>
              <a:rect l="l" t="t" r="r" b="b"/>
              <a:pathLst>
                <a:path w="7959928" h="2268000">
                  <a:moveTo>
                    <a:pt x="0" y="0"/>
                  </a:moveTo>
                  <a:lnTo>
                    <a:pt x="7959928" y="0"/>
                  </a:lnTo>
                  <a:lnTo>
                    <a:pt x="6650498" y="2268000"/>
                  </a:lnTo>
                  <a:lnTo>
                    <a:pt x="0" y="2268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4B43538B-38C8-455B-94A1-5B9585EE9EE7}"/>
                </a:ext>
              </a:extLst>
            </p:cNvPr>
            <p:cNvSpPr txBox="1"/>
            <p:nvPr/>
          </p:nvSpPr>
          <p:spPr>
            <a:xfrm>
              <a:off x="452759" y="2330535"/>
              <a:ext cx="6717238" cy="692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en-US" altLang="zh-CN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5.2</a:t>
              </a:r>
              <a:r>
                <a:rPr lang="zh-CN" altLang="en-US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 直播视频剪辑与传播方式</a:t>
              </a:r>
            </a:p>
          </p:txBody>
        </p:sp>
        <p:sp>
          <p:nvSpPr>
            <p:cNvPr id="14" name="矩形 20">
              <a:extLst>
                <a:ext uri="{FF2B5EF4-FFF2-40B4-BE49-F238E27FC236}">
                  <a16:creationId xmlns:a16="http://schemas.microsoft.com/office/drawing/2014/main" id="{E602E5BE-F69C-4751-A9EB-34B399021792}"/>
                </a:ext>
              </a:extLst>
            </p:cNvPr>
            <p:cNvSpPr/>
            <p:nvPr/>
          </p:nvSpPr>
          <p:spPr>
            <a:xfrm>
              <a:off x="8470443" y="3439325"/>
              <a:ext cx="387961" cy="640609"/>
            </a:xfrm>
            <a:custGeom>
              <a:avLst/>
              <a:gdLst/>
              <a:ahLst/>
              <a:cxnLst/>
              <a:rect l="l" t="t" r="r" b="b"/>
              <a:pathLst>
                <a:path w="447057" h="738192">
                  <a:moveTo>
                    <a:pt x="77961" y="0"/>
                  </a:moveTo>
                  <a:lnTo>
                    <a:pt x="447057" y="369096"/>
                  </a:lnTo>
                  <a:lnTo>
                    <a:pt x="77961" y="738192"/>
                  </a:lnTo>
                  <a:lnTo>
                    <a:pt x="0" y="660231"/>
                  </a:lnTo>
                  <a:lnTo>
                    <a:pt x="293910" y="366322"/>
                  </a:lnTo>
                  <a:lnTo>
                    <a:pt x="2775" y="751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9467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5.2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直播视频剪辑与传播方式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BC769F-86FC-4D2C-8C9E-9E65A26C18A1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1BFBAB61-0BAF-4DEC-BA13-C2EB540887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A39E7B3-015D-4CAA-89FC-BE88E3077DA4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DCBCFCF2-9A25-4558-82B4-9C30DCC39958}"/>
              </a:ext>
            </a:extLst>
          </p:cNvPr>
          <p:cNvSpPr/>
          <p:nvPr/>
        </p:nvSpPr>
        <p:spPr>
          <a:xfrm>
            <a:off x="1246715" y="1019638"/>
            <a:ext cx="9248313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68000">
              <a:lnSpc>
                <a:spcPct val="150000"/>
              </a:lnSpc>
            </a:pP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视频推广包括四个步骤：</a:t>
            </a: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思路确定、视频制作、视频上传、视频推广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8" name="箭头: 右 17">
            <a:extLst>
              <a:ext uri="{FF2B5EF4-FFF2-40B4-BE49-F238E27FC236}">
                <a16:creationId xmlns:a16="http://schemas.microsoft.com/office/drawing/2014/main" id="{B63E29C7-57DA-4017-B64A-2738A90FB62F}"/>
              </a:ext>
            </a:extLst>
          </p:cNvPr>
          <p:cNvSpPr/>
          <p:nvPr/>
        </p:nvSpPr>
        <p:spPr>
          <a:xfrm>
            <a:off x="2391989" y="2492375"/>
            <a:ext cx="7022944" cy="2978985"/>
          </a:xfrm>
          <a:prstGeom prst="rightArrow">
            <a:avLst>
              <a:gd name="adj1" fmla="val 58895"/>
              <a:gd name="adj2" fmla="val 45308"/>
            </a:avLst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3BE7B3EF-61A0-446D-AA84-4F65AEBC83F6}"/>
              </a:ext>
            </a:extLst>
          </p:cNvPr>
          <p:cNvSpPr/>
          <p:nvPr/>
        </p:nvSpPr>
        <p:spPr>
          <a:xfrm>
            <a:off x="1797844" y="3500438"/>
            <a:ext cx="1641918" cy="96671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思路确定</a:t>
            </a: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0F24CF4-7C3C-4C5D-98B6-4732FEDFD6FB}"/>
              </a:ext>
            </a:extLst>
          </p:cNvPr>
          <p:cNvSpPr/>
          <p:nvPr/>
        </p:nvSpPr>
        <p:spPr>
          <a:xfrm>
            <a:off x="3990190" y="3500438"/>
            <a:ext cx="1641918" cy="96671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视频制作</a:t>
            </a:r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9F7F6134-5B9A-42FF-8225-9A00C13C21EE}"/>
              </a:ext>
            </a:extLst>
          </p:cNvPr>
          <p:cNvSpPr/>
          <p:nvPr/>
        </p:nvSpPr>
        <p:spPr>
          <a:xfrm>
            <a:off x="6182536" y="3500438"/>
            <a:ext cx="1641918" cy="96671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视频上传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34B98DE7-E08A-4666-BF5E-E6A30D0E58C1}"/>
              </a:ext>
            </a:extLst>
          </p:cNvPr>
          <p:cNvSpPr/>
          <p:nvPr/>
        </p:nvSpPr>
        <p:spPr>
          <a:xfrm>
            <a:off x="8374883" y="3498509"/>
            <a:ext cx="1641918" cy="96671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视频推广</a:t>
            </a:r>
          </a:p>
        </p:txBody>
      </p:sp>
    </p:spTree>
    <p:extLst>
      <p:ext uri="{BB962C8B-B14F-4D97-AF65-F5344CB8AC3E}">
        <p14:creationId xmlns:p14="http://schemas.microsoft.com/office/powerpoint/2010/main" val="979262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5.2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直播视频剪辑与传播方式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BC769F-86FC-4D2C-8C9E-9E65A26C18A1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1BFBAB61-0BAF-4DEC-BA13-C2EB540887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A39E7B3-015D-4CAA-89FC-BE88E3077DA4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A398292F-2EB2-4EEF-87B1-D0C5F02D6F0F}"/>
              </a:ext>
            </a:extLst>
          </p:cNvPr>
          <p:cNvSpPr/>
          <p:nvPr/>
        </p:nvSpPr>
        <p:spPr>
          <a:xfrm>
            <a:off x="1111644" y="1297404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第一步：思路确定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E1BA114-C094-424F-AB23-DAAF8C871505}"/>
              </a:ext>
            </a:extLst>
          </p:cNvPr>
          <p:cNvGrpSpPr/>
          <p:nvPr/>
        </p:nvGrpSpPr>
        <p:grpSpPr>
          <a:xfrm>
            <a:off x="2307924" y="2734890"/>
            <a:ext cx="1929136" cy="1929136"/>
            <a:chOff x="2307924" y="2734890"/>
            <a:chExt cx="1929136" cy="1929136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75B498FC-4347-4925-AC8F-477E7B4FBBA9}"/>
                </a:ext>
              </a:extLst>
            </p:cNvPr>
            <p:cNvSpPr/>
            <p:nvPr/>
          </p:nvSpPr>
          <p:spPr>
            <a:xfrm>
              <a:off x="2307924" y="2734890"/>
              <a:ext cx="1929136" cy="192913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movie-camera-side-view_31050">
              <a:extLst>
                <a:ext uri="{FF2B5EF4-FFF2-40B4-BE49-F238E27FC236}">
                  <a16:creationId xmlns:a16="http://schemas.microsoft.com/office/drawing/2014/main" id="{FB395250-8F2A-4CCE-866A-A654386FF52A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2549981" y="3126340"/>
              <a:ext cx="1445021" cy="1001782"/>
            </a:xfrm>
            <a:custGeom>
              <a:avLst/>
              <a:gdLst>
                <a:gd name="T0" fmla="*/ 325000 h 606722"/>
                <a:gd name="T1" fmla="*/ 325000 h 606722"/>
                <a:gd name="T2" fmla="*/ 325000 h 606722"/>
                <a:gd name="T3" fmla="*/ 325000 h 606722"/>
                <a:gd name="T4" fmla="*/ 325000 h 606722"/>
                <a:gd name="T5" fmla="*/ 325000 h 606722"/>
                <a:gd name="T6" fmla="*/ 325000 h 606722"/>
                <a:gd name="T7" fmla="*/ 325000 h 606722"/>
                <a:gd name="T8" fmla="*/ 325000 h 606722"/>
                <a:gd name="T9" fmla="*/ 325000 h 606722"/>
                <a:gd name="T10" fmla="*/ 325000 h 606722"/>
                <a:gd name="T11" fmla="*/ 325000 h 606722"/>
                <a:gd name="T12" fmla="*/ 325000 h 606722"/>
                <a:gd name="T13" fmla="*/ 325000 h 606722"/>
                <a:gd name="T14" fmla="*/ 325000 h 606722"/>
                <a:gd name="T15" fmla="*/ 325000 h 606722"/>
                <a:gd name="T16" fmla="*/ 325000 h 606722"/>
                <a:gd name="T17" fmla="*/ 325000 h 606722"/>
                <a:gd name="T18" fmla="*/ 325000 h 606722"/>
                <a:gd name="T19" fmla="*/ 325000 h 606722"/>
                <a:gd name="T20" fmla="*/ 325000 h 606722"/>
                <a:gd name="T21" fmla="*/ 325000 h 606722"/>
                <a:gd name="T22" fmla="*/ 325000 h 606722"/>
                <a:gd name="T23" fmla="*/ 325000 h 606722"/>
                <a:gd name="T24" fmla="*/ 325000 h 606722"/>
                <a:gd name="T25" fmla="*/ 325000 h 606722"/>
                <a:gd name="T26" fmla="*/ 325000 h 606722"/>
                <a:gd name="T27" fmla="*/ 325000 h 606722"/>
                <a:gd name="T28" fmla="*/ 325000 h 606722"/>
                <a:gd name="T29" fmla="*/ 325000 h 606722"/>
                <a:gd name="T30" fmla="*/ 325000 h 606722"/>
                <a:gd name="T31" fmla="*/ 325000 h 606722"/>
                <a:gd name="T32" fmla="*/ 325000 h 606722"/>
                <a:gd name="T33" fmla="*/ 325000 h 606722"/>
                <a:gd name="T34" fmla="*/ 325000 h 606722"/>
                <a:gd name="T35" fmla="*/ 325000 h 606722"/>
                <a:gd name="T36" fmla="*/ 325000 h 606722"/>
                <a:gd name="T37" fmla="*/ 325000 h 606722"/>
                <a:gd name="T38" fmla="*/ 325000 h 606722"/>
                <a:gd name="T39" fmla="*/ 325000 h 606722"/>
                <a:gd name="T40" fmla="*/ 325000 h 606722"/>
                <a:gd name="T41" fmla="*/ 325000 h 606722"/>
                <a:gd name="T42" fmla="*/ 325000 h 606722"/>
                <a:gd name="T43" fmla="*/ 325000 h 606722"/>
                <a:gd name="T44" fmla="*/ 325000 h 606722"/>
                <a:gd name="T45" fmla="*/ 325000 h 606722"/>
                <a:gd name="T46" fmla="*/ 325000 h 606722"/>
                <a:gd name="T47" fmla="*/ 325000 h 606722"/>
                <a:gd name="T48" fmla="*/ 325000 h 606722"/>
                <a:gd name="T49" fmla="*/ 325000 h 606722"/>
                <a:gd name="T50" fmla="*/ 325000 h 606722"/>
                <a:gd name="T51" fmla="*/ 325000 h 606722"/>
                <a:gd name="T52" fmla="*/ 325000 h 606722"/>
                <a:gd name="T53" fmla="*/ 325000 h 606722"/>
                <a:gd name="T54" fmla="*/ 325000 h 606722"/>
                <a:gd name="T55" fmla="*/ 325000 h 606722"/>
                <a:gd name="T56" fmla="*/ 325000 h 606722"/>
                <a:gd name="T57" fmla="*/ 325000 h 606722"/>
                <a:gd name="T58" fmla="*/ 325000 h 606722"/>
                <a:gd name="T59" fmla="*/ 325000 h 606722"/>
                <a:gd name="T60" fmla="*/ 325000 h 606722"/>
                <a:gd name="T61" fmla="*/ 325000 h 606722"/>
                <a:gd name="T62" fmla="*/ 325000 h 606722"/>
                <a:gd name="T63" fmla="*/ 325000 h 606722"/>
                <a:gd name="T64" fmla="*/ 325000 h 606722"/>
                <a:gd name="T65" fmla="*/ 325000 h 606722"/>
                <a:gd name="T66" fmla="*/ 325000 h 606722"/>
                <a:gd name="T67" fmla="*/ 325000 h 606722"/>
                <a:gd name="T68" fmla="*/ 325000 h 606722"/>
                <a:gd name="T69" fmla="*/ 325000 h 606722"/>
                <a:gd name="T70" fmla="*/ 325000 h 606722"/>
                <a:gd name="T71" fmla="*/ 325000 h 606722"/>
                <a:gd name="T72" fmla="*/ 325000 h 606722"/>
                <a:gd name="T73" fmla="*/ 325000 h 606722"/>
                <a:gd name="T74" fmla="*/ 325000 h 606722"/>
                <a:gd name="T75" fmla="*/ 325000 h 606722"/>
                <a:gd name="T76" fmla="*/ 325000 h 606722"/>
                <a:gd name="T77" fmla="*/ 325000 h 606722"/>
                <a:gd name="T78" fmla="*/ 325000 h 606722"/>
                <a:gd name="T79" fmla="*/ 325000 h 606722"/>
                <a:gd name="T80" fmla="*/ 325000 h 606722"/>
                <a:gd name="T81" fmla="*/ 325000 h 606722"/>
                <a:gd name="T82" fmla="*/ 325000 h 606722"/>
                <a:gd name="T83" fmla="*/ 325000 h 606722"/>
                <a:gd name="T84" fmla="*/ 325000 h 606722"/>
                <a:gd name="T85" fmla="*/ 325000 h 606722"/>
                <a:gd name="T86" fmla="*/ 325000 h 606722"/>
                <a:gd name="T87" fmla="*/ 325000 h 606722"/>
                <a:gd name="T88" fmla="*/ 325000 h 606722"/>
                <a:gd name="T89" fmla="*/ 325000 h 606722"/>
                <a:gd name="T90" fmla="*/ 325000 h 606722"/>
                <a:gd name="T91" fmla="*/ 325000 h 606722"/>
                <a:gd name="T92" fmla="*/ 325000 h 606722"/>
                <a:gd name="T93" fmla="*/ 325000 h 606722"/>
                <a:gd name="T94" fmla="*/ 325000 h 606722"/>
                <a:gd name="T95" fmla="*/ 325000 h 606722"/>
                <a:gd name="T96" fmla="*/ 325000 h 606722"/>
                <a:gd name="T97" fmla="*/ 325000 h 606722"/>
                <a:gd name="T98" fmla="*/ 325000 h 606722"/>
                <a:gd name="T99" fmla="*/ 325000 h 606722"/>
                <a:gd name="T100" fmla="*/ 325000 h 606722"/>
                <a:gd name="T101" fmla="*/ 325000 h 606722"/>
                <a:gd name="T102" fmla="*/ 325000 h 606722"/>
                <a:gd name="T103" fmla="*/ 325000 h 606722"/>
                <a:gd name="T104" fmla="*/ 325000 h 606722"/>
                <a:gd name="T105" fmla="*/ 325000 h 606722"/>
                <a:gd name="T106" fmla="*/ 325000 h 606722"/>
                <a:gd name="T107" fmla="*/ 325000 h 606722"/>
                <a:gd name="T108" fmla="*/ 325000 h 606722"/>
                <a:gd name="T109" fmla="*/ 325000 h 606722"/>
                <a:gd name="T110" fmla="*/ 325000 h 606722"/>
                <a:gd name="T111" fmla="*/ 325000 h 606722"/>
                <a:gd name="T112" fmla="*/ 325000 h 606722"/>
                <a:gd name="T113" fmla="*/ 325000 h 606722"/>
                <a:gd name="T114" fmla="*/ 325000 h 606722"/>
                <a:gd name="T115" fmla="*/ 325000 h 606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252" h="4341">
                  <a:moveTo>
                    <a:pt x="6040" y="1324"/>
                  </a:moveTo>
                  <a:lnTo>
                    <a:pt x="5452" y="1324"/>
                  </a:lnTo>
                  <a:cubicBezTo>
                    <a:pt x="5354" y="1111"/>
                    <a:pt x="5216" y="870"/>
                    <a:pt x="5037" y="675"/>
                  </a:cubicBezTo>
                  <a:lnTo>
                    <a:pt x="5517" y="675"/>
                  </a:lnTo>
                  <a:cubicBezTo>
                    <a:pt x="5536" y="772"/>
                    <a:pt x="5622" y="846"/>
                    <a:pt x="5725" y="846"/>
                  </a:cubicBezTo>
                  <a:lnTo>
                    <a:pt x="5811" y="950"/>
                  </a:lnTo>
                  <a:lnTo>
                    <a:pt x="5811" y="0"/>
                  </a:lnTo>
                  <a:lnTo>
                    <a:pt x="5725" y="74"/>
                  </a:lnTo>
                  <a:cubicBezTo>
                    <a:pt x="5608" y="74"/>
                    <a:pt x="5513" y="169"/>
                    <a:pt x="5513" y="286"/>
                  </a:cubicBezTo>
                  <a:lnTo>
                    <a:pt x="5513" y="293"/>
                  </a:lnTo>
                  <a:lnTo>
                    <a:pt x="4110" y="293"/>
                  </a:lnTo>
                  <a:lnTo>
                    <a:pt x="4110" y="294"/>
                  </a:lnTo>
                  <a:cubicBezTo>
                    <a:pt x="3915" y="291"/>
                    <a:pt x="3758" y="291"/>
                    <a:pt x="3634" y="292"/>
                  </a:cubicBezTo>
                  <a:cubicBezTo>
                    <a:pt x="3598" y="229"/>
                    <a:pt x="3530" y="187"/>
                    <a:pt x="3452" y="187"/>
                  </a:cubicBezTo>
                  <a:lnTo>
                    <a:pt x="1554" y="187"/>
                  </a:lnTo>
                  <a:cubicBezTo>
                    <a:pt x="1437" y="187"/>
                    <a:pt x="1341" y="282"/>
                    <a:pt x="1341" y="400"/>
                  </a:cubicBezTo>
                  <a:lnTo>
                    <a:pt x="1341" y="598"/>
                  </a:lnTo>
                  <a:cubicBezTo>
                    <a:pt x="1341" y="715"/>
                    <a:pt x="1436" y="810"/>
                    <a:pt x="1554" y="810"/>
                  </a:cubicBezTo>
                  <a:lnTo>
                    <a:pt x="3452" y="810"/>
                  </a:lnTo>
                  <a:cubicBezTo>
                    <a:pt x="3542" y="810"/>
                    <a:pt x="3619" y="754"/>
                    <a:pt x="3650" y="674"/>
                  </a:cubicBezTo>
                  <a:cubicBezTo>
                    <a:pt x="3803" y="673"/>
                    <a:pt x="4008" y="674"/>
                    <a:pt x="4277" y="679"/>
                  </a:cubicBezTo>
                  <a:cubicBezTo>
                    <a:pt x="4593" y="684"/>
                    <a:pt x="4849" y="996"/>
                    <a:pt x="5026" y="1324"/>
                  </a:cubicBezTo>
                  <a:lnTo>
                    <a:pt x="2216" y="1324"/>
                  </a:lnTo>
                  <a:cubicBezTo>
                    <a:pt x="2099" y="1324"/>
                    <a:pt x="2003" y="1419"/>
                    <a:pt x="2003" y="1536"/>
                  </a:cubicBezTo>
                  <a:lnTo>
                    <a:pt x="2003" y="2108"/>
                  </a:lnTo>
                  <a:lnTo>
                    <a:pt x="1504" y="2108"/>
                  </a:lnTo>
                  <a:cubicBezTo>
                    <a:pt x="1487" y="2029"/>
                    <a:pt x="1416" y="1969"/>
                    <a:pt x="1331" y="1969"/>
                  </a:cubicBezTo>
                  <a:lnTo>
                    <a:pt x="750" y="1969"/>
                  </a:lnTo>
                  <a:cubicBezTo>
                    <a:pt x="743" y="1858"/>
                    <a:pt x="651" y="1770"/>
                    <a:pt x="538" y="1770"/>
                  </a:cubicBezTo>
                  <a:lnTo>
                    <a:pt x="213" y="1770"/>
                  </a:lnTo>
                  <a:cubicBezTo>
                    <a:pt x="95" y="1770"/>
                    <a:pt x="0" y="1865"/>
                    <a:pt x="0" y="1983"/>
                  </a:cubicBezTo>
                  <a:lnTo>
                    <a:pt x="0" y="2100"/>
                  </a:lnTo>
                  <a:lnTo>
                    <a:pt x="248" y="2100"/>
                  </a:lnTo>
                  <a:cubicBezTo>
                    <a:pt x="353" y="2100"/>
                    <a:pt x="439" y="2175"/>
                    <a:pt x="457" y="2275"/>
                  </a:cubicBezTo>
                  <a:lnTo>
                    <a:pt x="457" y="3277"/>
                  </a:lnTo>
                  <a:cubicBezTo>
                    <a:pt x="439" y="3376"/>
                    <a:pt x="353" y="3452"/>
                    <a:pt x="248" y="3452"/>
                  </a:cubicBezTo>
                  <a:lnTo>
                    <a:pt x="0" y="3452"/>
                  </a:lnTo>
                  <a:lnTo>
                    <a:pt x="0" y="3682"/>
                  </a:lnTo>
                  <a:cubicBezTo>
                    <a:pt x="0" y="3800"/>
                    <a:pt x="95" y="3895"/>
                    <a:pt x="213" y="3895"/>
                  </a:cubicBezTo>
                  <a:lnTo>
                    <a:pt x="538" y="3895"/>
                  </a:lnTo>
                  <a:cubicBezTo>
                    <a:pt x="644" y="3895"/>
                    <a:pt x="732" y="3817"/>
                    <a:pt x="748" y="3716"/>
                  </a:cubicBezTo>
                  <a:lnTo>
                    <a:pt x="1332" y="3716"/>
                  </a:lnTo>
                  <a:cubicBezTo>
                    <a:pt x="1417" y="3716"/>
                    <a:pt x="1488" y="3655"/>
                    <a:pt x="1504" y="3574"/>
                  </a:cubicBezTo>
                  <a:lnTo>
                    <a:pt x="2003" y="3574"/>
                  </a:lnTo>
                  <a:lnTo>
                    <a:pt x="2003" y="4128"/>
                  </a:lnTo>
                  <a:cubicBezTo>
                    <a:pt x="2003" y="4246"/>
                    <a:pt x="2099" y="4341"/>
                    <a:pt x="2216" y="4341"/>
                  </a:cubicBezTo>
                  <a:lnTo>
                    <a:pt x="6040" y="4341"/>
                  </a:lnTo>
                  <a:cubicBezTo>
                    <a:pt x="6157" y="4341"/>
                    <a:pt x="6252" y="4246"/>
                    <a:pt x="6252" y="4128"/>
                  </a:cubicBezTo>
                  <a:lnTo>
                    <a:pt x="6252" y="1536"/>
                  </a:lnTo>
                  <a:cubicBezTo>
                    <a:pt x="6252" y="1419"/>
                    <a:pt x="6157" y="1324"/>
                    <a:pt x="6040" y="1324"/>
                  </a:cubicBezTo>
                  <a:close/>
                  <a:moveTo>
                    <a:pt x="2965" y="1483"/>
                  </a:moveTo>
                  <a:lnTo>
                    <a:pt x="3092" y="1483"/>
                  </a:lnTo>
                  <a:lnTo>
                    <a:pt x="3092" y="1733"/>
                  </a:lnTo>
                  <a:lnTo>
                    <a:pt x="2965" y="1733"/>
                  </a:lnTo>
                  <a:lnTo>
                    <a:pt x="2965" y="1483"/>
                  </a:lnTo>
                  <a:close/>
                  <a:moveTo>
                    <a:pt x="2965" y="1850"/>
                  </a:moveTo>
                  <a:lnTo>
                    <a:pt x="3092" y="1850"/>
                  </a:lnTo>
                  <a:lnTo>
                    <a:pt x="3092" y="2099"/>
                  </a:lnTo>
                  <a:lnTo>
                    <a:pt x="2965" y="2099"/>
                  </a:lnTo>
                  <a:lnTo>
                    <a:pt x="2965" y="1850"/>
                  </a:lnTo>
                  <a:close/>
                  <a:moveTo>
                    <a:pt x="2492" y="3942"/>
                  </a:moveTo>
                  <a:cubicBezTo>
                    <a:pt x="2401" y="3942"/>
                    <a:pt x="2328" y="3869"/>
                    <a:pt x="2328" y="3778"/>
                  </a:cubicBezTo>
                  <a:cubicBezTo>
                    <a:pt x="2328" y="3687"/>
                    <a:pt x="2401" y="3613"/>
                    <a:pt x="2492" y="3613"/>
                  </a:cubicBezTo>
                  <a:cubicBezTo>
                    <a:pt x="2583" y="3613"/>
                    <a:pt x="2657" y="3687"/>
                    <a:pt x="2657" y="3778"/>
                  </a:cubicBezTo>
                  <a:cubicBezTo>
                    <a:pt x="2657" y="3869"/>
                    <a:pt x="2583" y="3942"/>
                    <a:pt x="2492" y="3942"/>
                  </a:cubicBezTo>
                  <a:close/>
                  <a:moveTo>
                    <a:pt x="2962" y="3942"/>
                  </a:moveTo>
                  <a:cubicBezTo>
                    <a:pt x="2871" y="3942"/>
                    <a:pt x="2797" y="3869"/>
                    <a:pt x="2797" y="3778"/>
                  </a:cubicBezTo>
                  <a:cubicBezTo>
                    <a:pt x="2797" y="3687"/>
                    <a:pt x="2871" y="3613"/>
                    <a:pt x="2962" y="3613"/>
                  </a:cubicBezTo>
                  <a:cubicBezTo>
                    <a:pt x="3053" y="3613"/>
                    <a:pt x="3126" y="3687"/>
                    <a:pt x="3126" y="3778"/>
                  </a:cubicBezTo>
                  <a:cubicBezTo>
                    <a:pt x="3126" y="3869"/>
                    <a:pt x="3053" y="3942"/>
                    <a:pt x="2962" y="3942"/>
                  </a:cubicBezTo>
                  <a:close/>
                  <a:moveTo>
                    <a:pt x="3326" y="2099"/>
                  </a:moveTo>
                  <a:lnTo>
                    <a:pt x="3198" y="2099"/>
                  </a:lnTo>
                  <a:lnTo>
                    <a:pt x="3198" y="1850"/>
                  </a:lnTo>
                  <a:lnTo>
                    <a:pt x="3326" y="1850"/>
                  </a:lnTo>
                  <a:lnTo>
                    <a:pt x="3326" y="2099"/>
                  </a:lnTo>
                  <a:close/>
                  <a:moveTo>
                    <a:pt x="3326" y="1733"/>
                  </a:moveTo>
                  <a:lnTo>
                    <a:pt x="3198" y="1733"/>
                  </a:lnTo>
                  <a:lnTo>
                    <a:pt x="3198" y="1483"/>
                  </a:lnTo>
                  <a:lnTo>
                    <a:pt x="3326" y="1483"/>
                  </a:lnTo>
                  <a:lnTo>
                    <a:pt x="3326" y="1733"/>
                  </a:lnTo>
                  <a:close/>
                  <a:moveTo>
                    <a:pt x="5927" y="3827"/>
                  </a:moveTo>
                  <a:cubicBezTo>
                    <a:pt x="5927" y="3944"/>
                    <a:pt x="5832" y="4040"/>
                    <a:pt x="5714" y="4040"/>
                  </a:cubicBezTo>
                  <a:lnTo>
                    <a:pt x="3675" y="4040"/>
                  </a:lnTo>
                  <a:cubicBezTo>
                    <a:pt x="3557" y="4040"/>
                    <a:pt x="3462" y="3945"/>
                    <a:pt x="3462" y="3827"/>
                  </a:cubicBezTo>
                  <a:lnTo>
                    <a:pt x="3462" y="2984"/>
                  </a:lnTo>
                  <a:cubicBezTo>
                    <a:pt x="3462" y="2867"/>
                    <a:pt x="3557" y="2772"/>
                    <a:pt x="3675" y="2772"/>
                  </a:cubicBezTo>
                  <a:lnTo>
                    <a:pt x="5714" y="2772"/>
                  </a:lnTo>
                  <a:cubicBezTo>
                    <a:pt x="5832" y="2772"/>
                    <a:pt x="5927" y="2867"/>
                    <a:pt x="5927" y="2984"/>
                  </a:cubicBezTo>
                  <a:lnTo>
                    <a:pt x="5927" y="3827"/>
                  </a:lnTo>
                  <a:lnTo>
                    <a:pt x="5927" y="3827"/>
                  </a:lnTo>
                  <a:close/>
                  <a:moveTo>
                    <a:pt x="5833" y="1823"/>
                  </a:moveTo>
                  <a:lnTo>
                    <a:pt x="5419" y="1823"/>
                  </a:lnTo>
                  <a:cubicBezTo>
                    <a:pt x="5345" y="1823"/>
                    <a:pt x="5286" y="1764"/>
                    <a:pt x="5286" y="1690"/>
                  </a:cubicBezTo>
                  <a:cubicBezTo>
                    <a:pt x="5286" y="1617"/>
                    <a:pt x="5345" y="1558"/>
                    <a:pt x="5419" y="1558"/>
                  </a:cubicBezTo>
                  <a:lnTo>
                    <a:pt x="5833" y="1558"/>
                  </a:lnTo>
                  <a:cubicBezTo>
                    <a:pt x="5906" y="1558"/>
                    <a:pt x="5966" y="1617"/>
                    <a:pt x="5966" y="1690"/>
                  </a:cubicBezTo>
                  <a:cubicBezTo>
                    <a:pt x="5966" y="1764"/>
                    <a:pt x="5906" y="1823"/>
                    <a:pt x="5833" y="1823"/>
                  </a:cubicBezTo>
                  <a:close/>
                  <a:moveTo>
                    <a:pt x="5859" y="3050"/>
                  </a:moveTo>
                  <a:lnTo>
                    <a:pt x="5859" y="3767"/>
                  </a:lnTo>
                  <a:cubicBezTo>
                    <a:pt x="5859" y="3881"/>
                    <a:pt x="5767" y="3973"/>
                    <a:pt x="5653" y="3973"/>
                  </a:cubicBezTo>
                  <a:lnTo>
                    <a:pt x="3738" y="3973"/>
                  </a:lnTo>
                  <a:cubicBezTo>
                    <a:pt x="3624" y="3973"/>
                    <a:pt x="3532" y="3881"/>
                    <a:pt x="3532" y="3767"/>
                  </a:cubicBezTo>
                  <a:lnTo>
                    <a:pt x="3532" y="3050"/>
                  </a:lnTo>
                  <a:cubicBezTo>
                    <a:pt x="3532" y="2936"/>
                    <a:pt x="3624" y="2844"/>
                    <a:pt x="3738" y="2844"/>
                  </a:cubicBezTo>
                  <a:lnTo>
                    <a:pt x="5653" y="2844"/>
                  </a:lnTo>
                  <a:cubicBezTo>
                    <a:pt x="5767" y="2844"/>
                    <a:pt x="5859" y="2936"/>
                    <a:pt x="5859" y="3050"/>
                  </a:cubicBezTo>
                  <a:close/>
                  <a:moveTo>
                    <a:pt x="2588" y="3777"/>
                  </a:moveTo>
                  <a:cubicBezTo>
                    <a:pt x="2588" y="3830"/>
                    <a:pt x="2545" y="3873"/>
                    <a:pt x="2493" y="3873"/>
                  </a:cubicBezTo>
                  <a:cubicBezTo>
                    <a:pt x="2440" y="3873"/>
                    <a:pt x="2397" y="3830"/>
                    <a:pt x="2397" y="3777"/>
                  </a:cubicBezTo>
                  <a:cubicBezTo>
                    <a:pt x="2397" y="3725"/>
                    <a:pt x="2440" y="3682"/>
                    <a:pt x="2493" y="3682"/>
                  </a:cubicBezTo>
                  <a:cubicBezTo>
                    <a:pt x="2545" y="3682"/>
                    <a:pt x="2588" y="3725"/>
                    <a:pt x="2588" y="3777"/>
                  </a:cubicBezTo>
                  <a:close/>
                  <a:moveTo>
                    <a:pt x="3059" y="3776"/>
                  </a:moveTo>
                  <a:cubicBezTo>
                    <a:pt x="3059" y="3829"/>
                    <a:pt x="3016" y="3871"/>
                    <a:pt x="2963" y="3871"/>
                  </a:cubicBezTo>
                  <a:cubicBezTo>
                    <a:pt x="2910" y="3871"/>
                    <a:pt x="2868" y="3829"/>
                    <a:pt x="2868" y="3776"/>
                  </a:cubicBezTo>
                  <a:cubicBezTo>
                    <a:pt x="2868" y="3723"/>
                    <a:pt x="2910" y="3680"/>
                    <a:pt x="2963" y="3680"/>
                  </a:cubicBezTo>
                  <a:cubicBezTo>
                    <a:pt x="3016" y="3680"/>
                    <a:pt x="3059" y="3723"/>
                    <a:pt x="3059" y="37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dirty="0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B3B44CB0-1479-4F08-8363-0C4D9E0F14FC}"/>
              </a:ext>
            </a:extLst>
          </p:cNvPr>
          <p:cNvGrpSpPr/>
          <p:nvPr/>
        </p:nvGrpSpPr>
        <p:grpSpPr>
          <a:xfrm>
            <a:off x="7912946" y="2734890"/>
            <a:ext cx="1929136" cy="1929136"/>
            <a:chOff x="7912946" y="2734890"/>
            <a:chExt cx="1929136" cy="1929136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3D18CFCB-7B41-48C9-AFC2-592451A8AF0A}"/>
                </a:ext>
              </a:extLst>
            </p:cNvPr>
            <p:cNvSpPr/>
            <p:nvPr/>
          </p:nvSpPr>
          <p:spPr>
            <a:xfrm>
              <a:off x="7912946" y="2734890"/>
              <a:ext cx="1929136" cy="192913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scissors-cutting-a-rectangular-shape-of-broken-line_39827">
              <a:extLst>
                <a:ext uri="{FF2B5EF4-FFF2-40B4-BE49-F238E27FC236}">
                  <a16:creationId xmlns:a16="http://schemas.microsoft.com/office/drawing/2014/main" id="{FC55D316-52BF-4449-90FA-773B5251BFC3}"/>
                </a:ext>
              </a:extLst>
            </p:cNvPr>
            <p:cNvSpPr>
              <a:spLocks noChangeAspect="1"/>
            </p:cNvSpPr>
            <p:nvPr/>
          </p:nvSpPr>
          <p:spPr bwMode="auto">
            <a:xfrm rot="5400000" flipH="1">
              <a:off x="8339817" y="3086043"/>
              <a:ext cx="1075394" cy="1226830"/>
            </a:xfrm>
            <a:custGeom>
              <a:avLst/>
              <a:gdLst>
                <a:gd name="connsiteX0" fmla="*/ 404690 w 483645"/>
                <a:gd name="connsiteY0" fmla="*/ 444270 h 551751"/>
                <a:gd name="connsiteX1" fmla="*/ 375979 w 483645"/>
                <a:gd name="connsiteY1" fmla="*/ 472932 h 551751"/>
                <a:gd name="connsiteX2" fmla="*/ 404690 w 483645"/>
                <a:gd name="connsiteY2" fmla="*/ 501593 h 551751"/>
                <a:gd name="connsiteX3" fmla="*/ 433401 w 483645"/>
                <a:gd name="connsiteY3" fmla="*/ 472932 h 551751"/>
                <a:gd name="connsiteX4" fmla="*/ 404690 w 483645"/>
                <a:gd name="connsiteY4" fmla="*/ 444270 h 551751"/>
                <a:gd name="connsiteX5" fmla="*/ 248215 w 483645"/>
                <a:gd name="connsiteY5" fmla="*/ 444270 h 551751"/>
                <a:gd name="connsiteX6" fmla="*/ 219504 w 483645"/>
                <a:gd name="connsiteY6" fmla="*/ 472932 h 551751"/>
                <a:gd name="connsiteX7" fmla="*/ 248215 w 483645"/>
                <a:gd name="connsiteY7" fmla="*/ 501593 h 551751"/>
                <a:gd name="connsiteX8" fmla="*/ 276926 w 483645"/>
                <a:gd name="connsiteY8" fmla="*/ 472932 h 551751"/>
                <a:gd name="connsiteX9" fmla="*/ 248215 w 483645"/>
                <a:gd name="connsiteY9" fmla="*/ 444270 h 551751"/>
                <a:gd name="connsiteX10" fmla="*/ 147823 w 483645"/>
                <a:gd name="connsiteY10" fmla="*/ 394272 h 551751"/>
                <a:gd name="connsiteX11" fmla="*/ 188055 w 483645"/>
                <a:gd name="connsiteY11" fmla="*/ 394272 h 551751"/>
                <a:gd name="connsiteX12" fmla="*/ 188055 w 483645"/>
                <a:gd name="connsiteY12" fmla="*/ 412894 h 551751"/>
                <a:gd name="connsiteX13" fmla="*/ 147823 w 483645"/>
                <a:gd name="connsiteY13" fmla="*/ 412894 h 551751"/>
                <a:gd name="connsiteX14" fmla="*/ 68969 w 483645"/>
                <a:gd name="connsiteY14" fmla="*/ 394272 h 551751"/>
                <a:gd name="connsiteX15" fmla="*/ 108971 w 483645"/>
                <a:gd name="connsiteY15" fmla="*/ 394272 h 551751"/>
                <a:gd name="connsiteX16" fmla="*/ 108971 w 483645"/>
                <a:gd name="connsiteY16" fmla="*/ 412894 h 551751"/>
                <a:gd name="connsiteX17" fmla="*/ 68969 w 483645"/>
                <a:gd name="connsiteY17" fmla="*/ 412894 h 551751"/>
                <a:gd name="connsiteX18" fmla="*/ 0 w 483645"/>
                <a:gd name="connsiteY18" fmla="*/ 384157 h 551751"/>
                <a:gd name="connsiteX19" fmla="*/ 18679 w 483645"/>
                <a:gd name="connsiteY19" fmla="*/ 384157 h 551751"/>
                <a:gd name="connsiteX20" fmla="*/ 18679 w 483645"/>
                <a:gd name="connsiteY20" fmla="*/ 394215 h 551751"/>
                <a:gd name="connsiteX21" fmla="*/ 28737 w 483645"/>
                <a:gd name="connsiteY21" fmla="*/ 394215 h 551751"/>
                <a:gd name="connsiteX22" fmla="*/ 28737 w 483645"/>
                <a:gd name="connsiteY22" fmla="*/ 412894 h 551751"/>
                <a:gd name="connsiteX23" fmla="*/ 0 w 483645"/>
                <a:gd name="connsiteY23" fmla="*/ 412894 h 551751"/>
                <a:gd name="connsiteX24" fmla="*/ 325735 w 483645"/>
                <a:gd name="connsiteY24" fmla="*/ 316727 h 551751"/>
                <a:gd name="connsiteX25" fmla="*/ 318557 w 483645"/>
                <a:gd name="connsiteY25" fmla="*/ 325325 h 551751"/>
                <a:gd name="connsiteX26" fmla="*/ 325735 w 483645"/>
                <a:gd name="connsiteY26" fmla="*/ 332490 h 551751"/>
                <a:gd name="connsiteX27" fmla="*/ 334348 w 483645"/>
                <a:gd name="connsiteY27" fmla="*/ 325325 h 551751"/>
                <a:gd name="connsiteX28" fmla="*/ 325735 w 483645"/>
                <a:gd name="connsiteY28" fmla="*/ 316727 h 551751"/>
                <a:gd name="connsiteX29" fmla="*/ 0 w 483645"/>
                <a:gd name="connsiteY29" fmla="*/ 305302 h 551751"/>
                <a:gd name="connsiteX30" fmla="*/ 18622 w 483645"/>
                <a:gd name="connsiteY30" fmla="*/ 305302 h 551751"/>
                <a:gd name="connsiteX31" fmla="*/ 18622 w 483645"/>
                <a:gd name="connsiteY31" fmla="*/ 345534 h 551751"/>
                <a:gd name="connsiteX32" fmla="*/ 0 w 483645"/>
                <a:gd name="connsiteY32" fmla="*/ 345534 h 551751"/>
                <a:gd name="connsiteX33" fmla="*/ 317257 w 483645"/>
                <a:gd name="connsiteY33" fmla="*/ 226448 h 551751"/>
                <a:gd name="connsiteX34" fmla="*/ 335879 w 483645"/>
                <a:gd name="connsiteY34" fmla="*/ 226448 h 551751"/>
                <a:gd name="connsiteX35" fmla="*/ 335879 w 483645"/>
                <a:gd name="connsiteY35" fmla="*/ 266680 h 551751"/>
                <a:gd name="connsiteX36" fmla="*/ 317257 w 483645"/>
                <a:gd name="connsiteY36" fmla="*/ 266680 h 551751"/>
                <a:gd name="connsiteX37" fmla="*/ 0 w 483645"/>
                <a:gd name="connsiteY37" fmla="*/ 226448 h 551751"/>
                <a:gd name="connsiteX38" fmla="*/ 18622 w 483645"/>
                <a:gd name="connsiteY38" fmla="*/ 226448 h 551751"/>
                <a:gd name="connsiteX39" fmla="*/ 18622 w 483645"/>
                <a:gd name="connsiteY39" fmla="*/ 266680 h 551751"/>
                <a:gd name="connsiteX40" fmla="*/ 0 w 483645"/>
                <a:gd name="connsiteY40" fmla="*/ 266680 h 551751"/>
                <a:gd name="connsiteX41" fmla="*/ 409043 w 483645"/>
                <a:gd name="connsiteY41" fmla="*/ 159088 h 551751"/>
                <a:gd name="connsiteX42" fmla="*/ 421975 w 483645"/>
                <a:gd name="connsiteY42" fmla="*/ 209286 h 551751"/>
                <a:gd name="connsiteX43" fmla="*/ 354443 w 483645"/>
                <a:gd name="connsiteY43" fmla="*/ 315417 h 551751"/>
                <a:gd name="connsiteX44" fmla="*/ 332890 w 483645"/>
                <a:gd name="connsiteY44" fmla="*/ 279562 h 551751"/>
                <a:gd name="connsiteX45" fmla="*/ 243908 w 483645"/>
                <a:gd name="connsiteY45" fmla="*/ 159088 h 551751"/>
                <a:gd name="connsiteX46" fmla="*/ 363059 w 483645"/>
                <a:gd name="connsiteY46" fmla="*/ 346821 h 551751"/>
                <a:gd name="connsiteX47" fmla="*/ 375979 w 483645"/>
                <a:gd name="connsiteY47" fmla="*/ 391247 h 551751"/>
                <a:gd name="connsiteX48" fmla="*/ 375979 w 483645"/>
                <a:gd name="connsiteY48" fmla="*/ 412743 h 551751"/>
                <a:gd name="connsiteX49" fmla="*/ 404690 w 483645"/>
                <a:gd name="connsiteY49" fmla="*/ 405577 h 551751"/>
                <a:gd name="connsiteX50" fmla="*/ 472161 w 483645"/>
                <a:gd name="connsiteY50" fmla="*/ 472932 h 551751"/>
                <a:gd name="connsiteX51" fmla="*/ 460677 w 483645"/>
                <a:gd name="connsiteY51" fmla="*/ 508759 h 551751"/>
                <a:gd name="connsiteX52" fmla="*/ 479339 w 483645"/>
                <a:gd name="connsiteY52" fmla="*/ 527389 h 551751"/>
                <a:gd name="connsiteX53" fmla="*/ 479339 w 483645"/>
                <a:gd name="connsiteY53" fmla="*/ 547452 h 551751"/>
                <a:gd name="connsiteX54" fmla="*/ 469290 w 483645"/>
                <a:gd name="connsiteY54" fmla="*/ 551751 h 551751"/>
                <a:gd name="connsiteX55" fmla="*/ 459241 w 483645"/>
                <a:gd name="connsiteY55" fmla="*/ 547452 h 551751"/>
                <a:gd name="connsiteX56" fmla="*/ 440579 w 483645"/>
                <a:gd name="connsiteY56" fmla="*/ 528822 h 551751"/>
                <a:gd name="connsiteX57" fmla="*/ 404690 w 483645"/>
                <a:gd name="connsiteY57" fmla="*/ 540287 h 551751"/>
                <a:gd name="connsiteX58" fmla="*/ 337219 w 483645"/>
                <a:gd name="connsiteY58" fmla="*/ 472932 h 551751"/>
                <a:gd name="connsiteX59" fmla="*/ 337219 w 483645"/>
                <a:gd name="connsiteY59" fmla="*/ 391247 h 551751"/>
                <a:gd name="connsiteX60" fmla="*/ 330041 w 483645"/>
                <a:gd name="connsiteY60" fmla="*/ 366884 h 551751"/>
                <a:gd name="connsiteX61" fmla="*/ 325735 w 483645"/>
                <a:gd name="connsiteY61" fmla="*/ 361152 h 551751"/>
                <a:gd name="connsiteX62" fmla="*/ 322864 w 483645"/>
                <a:gd name="connsiteY62" fmla="*/ 366884 h 551751"/>
                <a:gd name="connsiteX63" fmla="*/ 315686 w 483645"/>
                <a:gd name="connsiteY63" fmla="*/ 391247 h 551751"/>
                <a:gd name="connsiteX64" fmla="*/ 315686 w 483645"/>
                <a:gd name="connsiteY64" fmla="*/ 472932 h 551751"/>
                <a:gd name="connsiteX65" fmla="*/ 248215 w 483645"/>
                <a:gd name="connsiteY65" fmla="*/ 540287 h 551751"/>
                <a:gd name="connsiteX66" fmla="*/ 212326 w 483645"/>
                <a:gd name="connsiteY66" fmla="*/ 528822 h 551751"/>
                <a:gd name="connsiteX67" fmla="*/ 193664 w 483645"/>
                <a:gd name="connsiteY67" fmla="*/ 547452 h 551751"/>
                <a:gd name="connsiteX68" fmla="*/ 183615 w 483645"/>
                <a:gd name="connsiteY68" fmla="*/ 551751 h 551751"/>
                <a:gd name="connsiteX69" fmla="*/ 173566 w 483645"/>
                <a:gd name="connsiteY69" fmla="*/ 547452 h 551751"/>
                <a:gd name="connsiteX70" fmla="*/ 173566 w 483645"/>
                <a:gd name="connsiteY70" fmla="*/ 527389 h 551751"/>
                <a:gd name="connsiteX71" fmla="*/ 192228 w 483645"/>
                <a:gd name="connsiteY71" fmla="*/ 508759 h 551751"/>
                <a:gd name="connsiteX72" fmla="*/ 180744 w 483645"/>
                <a:gd name="connsiteY72" fmla="*/ 472932 h 551751"/>
                <a:gd name="connsiteX73" fmla="*/ 248215 w 483645"/>
                <a:gd name="connsiteY73" fmla="*/ 405577 h 551751"/>
                <a:gd name="connsiteX74" fmla="*/ 276926 w 483645"/>
                <a:gd name="connsiteY74" fmla="*/ 412743 h 551751"/>
                <a:gd name="connsiteX75" fmla="*/ 276926 w 483645"/>
                <a:gd name="connsiteY75" fmla="*/ 391247 h 551751"/>
                <a:gd name="connsiteX76" fmla="*/ 289846 w 483645"/>
                <a:gd name="connsiteY76" fmla="*/ 346821 h 551751"/>
                <a:gd name="connsiteX77" fmla="*/ 304201 w 483645"/>
                <a:gd name="connsiteY77" fmla="*/ 325325 h 551751"/>
                <a:gd name="connsiteX78" fmla="*/ 230988 w 483645"/>
                <a:gd name="connsiteY78" fmla="*/ 209246 h 551751"/>
                <a:gd name="connsiteX79" fmla="*/ 243908 w 483645"/>
                <a:gd name="connsiteY79" fmla="*/ 159088 h 551751"/>
                <a:gd name="connsiteX80" fmla="*/ 317257 w 483645"/>
                <a:gd name="connsiteY80" fmla="*/ 147593 h 551751"/>
                <a:gd name="connsiteX81" fmla="*/ 335879 w 483645"/>
                <a:gd name="connsiteY81" fmla="*/ 147593 h 551751"/>
                <a:gd name="connsiteX82" fmla="*/ 335879 w 483645"/>
                <a:gd name="connsiteY82" fmla="*/ 186445 h 551751"/>
                <a:gd name="connsiteX83" fmla="*/ 317257 w 483645"/>
                <a:gd name="connsiteY83" fmla="*/ 186445 h 551751"/>
                <a:gd name="connsiteX84" fmla="*/ 0 w 483645"/>
                <a:gd name="connsiteY84" fmla="*/ 147593 h 551751"/>
                <a:gd name="connsiteX85" fmla="*/ 18622 w 483645"/>
                <a:gd name="connsiteY85" fmla="*/ 147593 h 551751"/>
                <a:gd name="connsiteX86" fmla="*/ 18622 w 483645"/>
                <a:gd name="connsiteY86" fmla="*/ 186445 h 551751"/>
                <a:gd name="connsiteX87" fmla="*/ 0 w 483645"/>
                <a:gd name="connsiteY87" fmla="*/ 186445 h 551751"/>
                <a:gd name="connsiteX88" fmla="*/ 317257 w 483645"/>
                <a:gd name="connsiteY88" fmla="*/ 68739 h 551751"/>
                <a:gd name="connsiteX89" fmla="*/ 335879 w 483645"/>
                <a:gd name="connsiteY89" fmla="*/ 68739 h 551751"/>
                <a:gd name="connsiteX90" fmla="*/ 335879 w 483645"/>
                <a:gd name="connsiteY90" fmla="*/ 107591 h 551751"/>
                <a:gd name="connsiteX91" fmla="*/ 317257 w 483645"/>
                <a:gd name="connsiteY91" fmla="*/ 107591 h 551751"/>
                <a:gd name="connsiteX92" fmla="*/ 0 w 483645"/>
                <a:gd name="connsiteY92" fmla="*/ 68739 h 551751"/>
                <a:gd name="connsiteX93" fmla="*/ 18622 w 483645"/>
                <a:gd name="connsiteY93" fmla="*/ 68739 h 551751"/>
                <a:gd name="connsiteX94" fmla="*/ 18622 w 483645"/>
                <a:gd name="connsiteY94" fmla="*/ 107591 h 551751"/>
                <a:gd name="connsiteX95" fmla="*/ 0 w 483645"/>
                <a:gd name="connsiteY95" fmla="*/ 107591 h 551751"/>
                <a:gd name="connsiteX96" fmla="*/ 307141 w 483645"/>
                <a:gd name="connsiteY96" fmla="*/ 0 h 551751"/>
                <a:gd name="connsiteX97" fmla="*/ 335878 w 483645"/>
                <a:gd name="connsiteY97" fmla="*/ 0 h 551751"/>
                <a:gd name="connsiteX98" fmla="*/ 335878 w 483645"/>
                <a:gd name="connsiteY98" fmla="*/ 28737 h 551751"/>
                <a:gd name="connsiteX99" fmla="*/ 317199 w 483645"/>
                <a:gd name="connsiteY99" fmla="*/ 28737 h 551751"/>
                <a:gd name="connsiteX100" fmla="*/ 317199 w 483645"/>
                <a:gd name="connsiteY100" fmla="*/ 18679 h 551751"/>
                <a:gd name="connsiteX101" fmla="*/ 307141 w 483645"/>
                <a:gd name="connsiteY101" fmla="*/ 18679 h 551751"/>
                <a:gd name="connsiteX102" fmla="*/ 228287 w 483645"/>
                <a:gd name="connsiteY102" fmla="*/ 0 h 551751"/>
                <a:gd name="connsiteX103" fmla="*/ 266910 w 483645"/>
                <a:gd name="connsiteY103" fmla="*/ 0 h 551751"/>
                <a:gd name="connsiteX104" fmla="*/ 266910 w 483645"/>
                <a:gd name="connsiteY104" fmla="*/ 18622 h 551751"/>
                <a:gd name="connsiteX105" fmla="*/ 228287 w 483645"/>
                <a:gd name="connsiteY105" fmla="*/ 18622 h 551751"/>
                <a:gd name="connsiteX106" fmla="*/ 147823 w 483645"/>
                <a:gd name="connsiteY106" fmla="*/ 0 h 551751"/>
                <a:gd name="connsiteX107" fmla="*/ 188055 w 483645"/>
                <a:gd name="connsiteY107" fmla="*/ 0 h 551751"/>
                <a:gd name="connsiteX108" fmla="*/ 188055 w 483645"/>
                <a:gd name="connsiteY108" fmla="*/ 18622 h 551751"/>
                <a:gd name="connsiteX109" fmla="*/ 147823 w 483645"/>
                <a:gd name="connsiteY109" fmla="*/ 18622 h 551751"/>
                <a:gd name="connsiteX110" fmla="*/ 68969 w 483645"/>
                <a:gd name="connsiteY110" fmla="*/ 0 h 551751"/>
                <a:gd name="connsiteX111" fmla="*/ 108971 w 483645"/>
                <a:gd name="connsiteY111" fmla="*/ 0 h 551751"/>
                <a:gd name="connsiteX112" fmla="*/ 108971 w 483645"/>
                <a:gd name="connsiteY112" fmla="*/ 18622 h 551751"/>
                <a:gd name="connsiteX113" fmla="*/ 68969 w 483645"/>
                <a:gd name="connsiteY113" fmla="*/ 18622 h 551751"/>
                <a:gd name="connsiteX114" fmla="*/ 0 w 483645"/>
                <a:gd name="connsiteY114" fmla="*/ 0 h 551751"/>
                <a:gd name="connsiteX115" fmla="*/ 28737 w 483645"/>
                <a:gd name="connsiteY115" fmla="*/ 0 h 551751"/>
                <a:gd name="connsiteX116" fmla="*/ 28737 w 483645"/>
                <a:gd name="connsiteY116" fmla="*/ 18679 h 551751"/>
                <a:gd name="connsiteX117" fmla="*/ 18679 w 483645"/>
                <a:gd name="connsiteY117" fmla="*/ 18679 h 551751"/>
                <a:gd name="connsiteX118" fmla="*/ 18679 w 483645"/>
                <a:gd name="connsiteY118" fmla="*/ 28737 h 551751"/>
                <a:gd name="connsiteX119" fmla="*/ 0 w 483645"/>
                <a:gd name="connsiteY119" fmla="*/ 28737 h 551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483645" h="551751">
                  <a:moveTo>
                    <a:pt x="404690" y="444270"/>
                  </a:moveTo>
                  <a:cubicBezTo>
                    <a:pt x="388899" y="444270"/>
                    <a:pt x="375979" y="457168"/>
                    <a:pt x="375979" y="472932"/>
                  </a:cubicBezTo>
                  <a:cubicBezTo>
                    <a:pt x="375979" y="488696"/>
                    <a:pt x="388899" y="501593"/>
                    <a:pt x="404690" y="501593"/>
                  </a:cubicBezTo>
                  <a:cubicBezTo>
                    <a:pt x="420481" y="501593"/>
                    <a:pt x="433401" y="488696"/>
                    <a:pt x="433401" y="472932"/>
                  </a:cubicBezTo>
                  <a:cubicBezTo>
                    <a:pt x="433401" y="457168"/>
                    <a:pt x="420481" y="444270"/>
                    <a:pt x="404690" y="444270"/>
                  </a:cubicBezTo>
                  <a:close/>
                  <a:moveTo>
                    <a:pt x="248215" y="444270"/>
                  </a:moveTo>
                  <a:cubicBezTo>
                    <a:pt x="232424" y="444270"/>
                    <a:pt x="219504" y="457168"/>
                    <a:pt x="219504" y="472932"/>
                  </a:cubicBezTo>
                  <a:cubicBezTo>
                    <a:pt x="219504" y="488696"/>
                    <a:pt x="232424" y="501593"/>
                    <a:pt x="248215" y="501593"/>
                  </a:cubicBezTo>
                  <a:cubicBezTo>
                    <a:pt x="264006" y="501593"/>
                    <a:pt x="276926" y="488696"/>
                    <a:pt x="276926" y="472932"/>
                  </a:cubicBezTo>
                  <a:cubicBezTo>
                    <a:pt x="276926" y="457168"/>
                    <a:pt x="264006" y="444270"/>
                    <a:pt x="248215" y="444270"/>
                  </a:cubicBezTo>
                  <a:close/>
                  <a:moveTo>
                    <a:pt x="147823" y="394272"/>
                  </a:moveTo>
                  <a:lnTo>
                    <a:pt x="188055" y="394272"/>
                  </a:lnTo>
                  <a:lnTo>
                    <a:pt x="188055" y="412894"/>
                  </a:lnTo>
                  <a:lnTo>
                    <a:pt x="147823" y="412894"/>
                  </a:lnTo>
                  <a:close/>
                  <a:moveTo>
                    <a:pt x="68969" y="394272"/>
                  </a:moveTo>
                  <a:lnTo>
                    <a:pt x="108971" y="394272"/>
                  </a:lnTo>
                  <a:lnTo>
                    <a:pt x="108971" y="412894"/>
                  </a:lnTo>
                  <a:lnTo>
                    <a:pt x="68969" y="412894"/>
                  </a:lnTo>
                  <a:close/>
                  <a:moveTo>
                    <a:pt x="0" y="384157"/>
                  </a:moveTo>
                  <a:lnTo>
                    <a:pt x="18679" y="384157"/>
                  </a:lnTo>
                  <a:lnTo>
                    <a:pt x="18679" y="394215"/>
                  </a:lnTo>
                  <a:lnTo>
                    <a:pt x="28737" y="394215"/>
                  </a:lnTo>
                  <a:lnTo>
                    <a:pt x="28737" y="412894"/>
                  </a:lnTo>
                  <a:lnTo>
                    <a:pt x="0" y="412894"/>
                  </a:lnTo>
                  <a:close/>
                  <a:moveTo>
                    <a:pt x="325735" y="316727"/>
                  </a:moveTo>
                  <a:cubicBezTo>
                    <a:pt x="321428" y="316727"/>
                    <a:pt x="318557" y="319593"/>
                    <a:pt x="318557" y="325325"/>
                  </a:cubicBezTo>
                  <a:cubicBezTo>
                    <a:pt x="318557" y="329624"/>
                    <a:pt x="321428" y="332490"/>
                    <a:pt x="325735" y="332490"/>
                  </a:cubicBezTo>
                  <a:cubicBezTo>
                    <a:pt x="330041" y="332490"/>
                    <a:pt x="334348" y="329624"/>
                    <a:pt x="334348" y="325325"/>
                  </a:cubicBezTo>
                  <a:cubicBezTo>
                    <a:pt x="334348" y="319593"/>
                    <a:pt x="330041" y="316727"/>
                    <a:pt x="325735" y="316727"/>
                  </a:cubicBezTo>
                  <a:close/>
                  <a:moveTo>
                    <a:pt x="0" y="305302"/>
                  </a:moveTo>
                  <a:lnTo>
                    <a:pt x="18622" y="305302"/>
                  </a:lnTo>
                  <a:lnTo>
                    <a:pt x="18622" y="345534"/>
                  </a:lnTo>
                  <a:lnTo>
                    <a:pt x="0" y="345534"/>
                  </a:lnTo>
                  <a:close/>
                  <a:moveTo>
                    <a:pt x="317257" y="226448"/>
                  </a:moveTo>
                  <a:lnTo>
                    <a:pt x="335879" y="226448"/>
                  </a:lnTo>
                  <a:lnTo>
                    <a:pt x="335879" y="266680"/>
                  </a:lnTo>
                  <a:lnTo>
                    <a:pt x="317257" y="266680"/>
                  </a:lnTo>
                  <a:close/>
                  <a:moveTo>
                    <a:pt x="0" y="226448"/>
                  </a:moveTo>
                  <a:lnTo>
                    <a:pt x="18622" y="226448"/>
                  </a:lnTo>
                  <a:lnTo>
                    <a:pt x="18622" y="266680"/>
                  </a:lnTo>
                  <a:lnTo>
                    <a:pt x="0" y="266680"/>
                  </a:lnTo>
                  <a:close/>
                  <a:moveTo>
                    <a:pt x="409043" y="159088"/>
                  </a:moveTo>
                  <a:cubicBezTo>
                    <a:pt x="409043" y="159088"/>
                    <a:pt x="436343" y="186338"/>
                    <a:pt x="421975" y="209286"/>
                  </a:cubicBezTo>
                  <a:lnTo>
                    <a:pt x="354443" y="315417"/>
                  </a:lnTo>
                  <a:lnTo>
                    <a:pt x="332890" y="279562"/>
                  </a:lnTo>
                  <a:close/>
                  <a:moveTo>
                    <a:pt x="243908" y="159088"/>
                  </a:moveTo>
                  <a:lnTo>
                    <a:pt x="363059" y="346821"/>
                  </a:lnTo>
                  <a:cubicBezTo>
                    <a:pt x="370237" y="358286"/>
                    <a:pt x="375979" y="378349"/>
                    <a:pt x="375979" y="391247"/>
                  </a:cubicBezTo>
                  <a:lnTo>
                    <a:pt x="375979" y="412743"/>
                  </a:lnTo>
                  <a:cubicBezTo>
                    <a:pt x="384592" y="408443"/>
                    <a:pt x="394641" y="405577"/>
                    <a:pt x="404690" y="405577"/>
                  </a:cubicBezTo>
                  <a:cubicBezTo>
                    <a:pt x="442014" y="405577"/>
                    <a:pt x="472161" y="435672"/>
                    <a:pt x="472161" y="472932"/>
                  </a:cubicBezTo>
                  <a:cubicBezTo>
                    <a:pt x="472161" y="485830"/>
                    <a:pt x="467854" y="498727"/>
                    <a:pt x="460677" y="508759"/>
                  </a:cubicBezTo>
                  <a:lnTo>
                    <a:pt x="479339" y="527389"/>
                  </a:lnTo>
                  <a:cubicBezTo>
                    <a:pt x="485081" y="533121"/>
                    <a:pt x="485081" y="541720"/>
                    <a:pt x="479339" y="547452"/>
                  </a:cubicBezTo>
                  <a:cubicBezTo>
                    <a:pt x="476468" y="550318"/>
                    <a:pt x="473597" y="551751"/>
                    <a:pt x="469290" y="551751"/>
                  </a:cubicBezTo>
                  <a:cubicBezTo>
                    <a:pt x="464983" y="551751"/>
                    <a:pt x="462112" y="550318"/>
                    <a:pt x="459241" y="547452"/>
                  </a:cubicBezTo>
                  <a:lnTo>
                    <a:pt x="440579" y="528822"/>
                  </a:lnTo>
                  <a:cubicBezTo>
                    <a:pt x="430530" y="535987"/>
                    <a:pt x="417610" y="540287"/>
                    <a:pt x="404690" y="540287"/>
                  </a:cubicBezTo>
                  <a:cubicBezTo>
                    <a:pt x="367366" y="540287"/>
                    <a:pt x="337219" y="510192"/>
                    <a:pt x="337219" y="472932"/>
                  </a:cubicBezTo>
                  <a:lnTo>
                    <a:pt x="337219" y="391247"/>
                  </a:lnTo>
                  <a:cubicBezTo>
                    <a:pt x="337219" y="385514"/>
                    <a:pt x="334348" y="372617"/>
                    <a:pt x="330041" y="366884"/>
                  </a:cubicBezTo>
                  <a:lnTo>
                    <a:pt x="325735" y="361152"/>
                  </a:lnTo>
                  <a:lnTo>
                    <a:pt x="322864" y="366884"/>
                  </a:lnTo>
                  <a:cubicBezTo>
                    <a:pt x="318557" y="372617"/>
                    <a:pt x="315686" y="385514"/>
                    <a:pt x="315686" y="391247"/>
                  </a:cubicBezTo>
                  <a:lnTo>
                    <a:pt x="315686" y="472932"/>
                  </a:lnTo>
                  <a:cubicBezTo>
                    <a:pt x="315686" y="510192"/>
                    <a:pt x="285539" y="540287"/>
                    <a:pt x="248215" y="540287"/>
                  </a:cubicBezTo>
                  <a:cubicBezTo>
                    <a:pt x="235295" y="540287"/>
                    <a:pt x="222375" y="535987"/>
                    <a:pt x="212326" y="528822"/>
                  </a:cubicBezTo>
                  <a:lnTo>
                    <a:pt x="193664" y="547452"/>
                  </a:lnTo>
                  <a:cubicBezTo>
                    <a:pt x="190793" y="550318"/>
                    <a:pt x="186486" y="551751"/>
                    <a:pt x="183615" y="551751"/>
                  </a:cubicBezTo>
                  <a:cubicBezTo>
                    <a:pt x="179308" y="551751"/>
                    <a:pt x="176437" y="550318"/>
                    <a:pt x="173566" y="547452"/>
                  </a:cubicBezTo>
                  <a:cubicBezTo>
                    <a:pt x="167824" y="541720"/>
                    <a:pt x="167824" y="533121"/>
                    <a:pt x="173566" y="527389"/>
                  </a:cubicBezTo>
                  <a:lnTo>
                    <a:pt x="192228" y="508759"/>
                  </a:lnTo>
                  <a:cubicBezTo>
                    <a:pt x="185051" y="498727"/>
                    <a:pt x="180744" y="485830"/>
                    <a:pt x="180744" y="472932"/>
                  </a:cubicBezTo>
                  <a:cubicBezTo>
                    <a:pt x="180744" y="435672"/>
                    <a:pt x="210891" y="405577"/>
                    <a:pt x="248215" y="405577"/>
                  </a:cubicBezTo>
                  <a:cubicBezTo>
                    <a:pt x="258264" y="405577"/>
                    <a:pt x="268313" y="408443"/>
                    <a:pt x="276926" y="412743"/>
                  </a:cubicBezTo>
                  <a:lnTo>
                    <a:pt x="276926" y="391247"/>
                  </a:lnTo>
                  <a:cubicBezTo>
                    <a:pt x="276926" y="378349"/>
                    <a:pt x="282668" y="358286"/>
                    <a:pt x="289846" y="346821"/>
                  </a:cubicBezTo>
                  <a:lnTo>
                    <a:pt x="304201" y="325325"/>
                  </a:lnTo>
                  <a:lnTo>
                    <a:pt x="230988" y="209246"/>
                  </a:lnTo>
                  <a:cubicBezTo>
                    <a:pt x="215197" y="186317"/>
                    <a:pt x="243908" y="159088"/>
                    <a:pt x="243908" y="159088"/>
                  </a:cubicBezTo>
                  <a:close/>
                  <a:moveTo>
                    <a:pt x="317257" y="147593"/>
                  </a:moveTo>
                  <a:lnTo>
                    <a:pt x="335879" y="147593"/>
                  </a:lnTo>
                  <a:lnTo>
                    <a:pt x="335879" y="186445"/>
                  </a:lnTo>
                  <a:lnTo>
                    <a:pt x="317257" y="186445"/>
                  </a:lnTo>
                  <a:close/>
                  <a:moveTo>
                    <a:pt x="0" y="147593"/>
                  </a:moveTo>
                  <a:lnTo>
                    <a:pt x="18622" y="147593"/>
                  </a:lnTo>
                  <a:lnTo>
                    <a:pt x="18622" y="186445"/>
                  </a:lnTo>
                  <a:lnTo>
                    <a:pt x="0" y="186445"/>
                  </a:lnTo>
                  <a:close/>
                  <a:moveTo>
                    <a:pt x="317257" y="68739"/>
                  </a:moveTo>
                  <a:lnTo>
                    <a:pt x="335879" y="68739"/>
                  </a:lnTo>
                  <a:lnTo>
                    <a:pt x="335879" y="107591"/>
                  </a:lnTo>
                  <a:lnTo>
                    <a:pt x="317257" y="107591"/>
                  </a:lnTo>
                  <a:close/>
                  <a:moveTo>
                    <a:pt x="0" y="68739"/>
                  </a:moveTo>
                  <a:lnTo>
                    <a:pt x="18622" y="68739"/>
                  </a:lnTo>
                  <a:lnTo>
                    <a:pt x="18622" y="107591"/>
                  </a:lnTo>
                  <a:lnTo>
                    <a:pt x="0" y="107591"/>
                  </a:lnTo>
                  <a:close/>
                  <a:moveTo>
                    <a:pt x="307141" y="0"/>
                  </a:moveTo>
                  <a:lnTo>
                    <a:pt x="335878" y="0"/>
                  </a:lnTo>
                  <a:lnTo>
                    <a:pt x="335878" y="28737"/>
                  </a:lnTo>
                  <a:lnTo>
                    <a:pt x="317199" y="28737"/>
                  </a:lnTo>
                  <a:lnTo>
                    <a:pt x="317199" y="18679"/>
                  </a:lnTo>
                  <a:lnTo>
                    <a:pt x="307141" y="18679"/>
                  </a:lnTo>
                  <a:close/>
                  <a:moveTo>
                    <a:pt x="228287" y="0"/>
                  </a:moveTo>
                  <a:lnTo>
                    <a:pt x="266910" y="0"/>
                  </a:lnTo>
                  <a:lnTo>
                    <a:pt x="266910" y="18622"/>
                  </a:lnTo>
                  <a:lnTo>
                    <a:pt x="228287" y="18622"/>
                  </a:lnTo>
                  <a:close/>
                  <a:moveTo>
                    <a:pt x="147823" y="0"/>
                  </a:moveTo>
                  <a:lnTo>
                    <a:pt x="188055" y="0"/>
                  </a:lnTo>
                  <a:lnTo>
                    <a:pt x="188055" y="18622"/>
                  </a:lnTo>
                  <a:lnTo>
                    <a:pt x="147823" y="18622"/>
                  </a:lnTo>
                  <a:close/>
                  <a:moveTo>
                    <a:pt x="68969" y="0"/>
                  </a:moveTo>
                  <a:lnTo>
                    <a:pt x="108971" y="0"/>
                  </a:lnTo>
                  <a:lnTo>
                    <a:pt x="108971" y="18622"/>
                  </a:lnTo>
                  <a:lnTo>
                    <a:pt x="68969" y="18622"/>
                  </a:lnTo>
                  <a:close/>
                  <a:moveTo>
                    <a:pt x="0" y="0"/>
                  </a:moveTo>
                  <a:lnTo>
                    <a:pt x="28737" y="0"/>
                  </a:lnTo>
                  <a:lnTo>
                    <a:pt x="28737" y="18679"/>
                  </a:lnTo>
                  <a:lnTo>
                    <a:pt x="18679" y="18679"/>
                  </a:lnTo>
                  <a:lnTo>
                    <a:pt x="18679" y="28737"/>
                  </a:lnTo>
                  <a:lnTo>
                    <a:pt x="0" y="287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dirty="0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BB8FC030-4887-4EA4-A766-3BA19F2851AB}"/>
              </a:ext>
            </a:extLst>
          </p:cNvPr>
          <p:cNvGrpSpPr/>
          <p:nvPr/>
        </p:nvGrpSpPr>
        <p:grpSpPr>
          <a:xfrm>
            <a:off x="5110435" y="2734890"/>
            <a:ext cx="1929136" cy="1929136"/>
            <a:chOff x="5603914" y="2734890"/>
            <a:chExt cx="1929136" cy="1929136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7B9659C4-748E-4C62-B3A6-5F50F5327091}"/>
                </a:ext>
              </a:extLst>
            </p:cNvPr>
            <p:cNvSpPr/>
            <p:nvPr/>
          </p:nvSpPr>
          <p:spPr>
            <a:xfrm>
              <a:off x="5603914" y="2734890"/>
              <a:ext cx="1929136" cy="192913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artistic-squares_29007">
              <a:extLst>
                <a:ext uri="{FF2B5EF4-FFF2-40B4-BE49-F238E27FC236}">
                  <a16:creationId xmlns:a16="http://schemas.microsoft.com/office/drawing/2014/main" id="{F0A508CF-586E-4F92-8C7D-54A3DF818D2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983810" y="3161761"/>
              <a:ext cx="1161122" cy="1042584"/>
            </a:xfrm>
            <a:custGeom>
              <a:avLst/>
              <a:gdLst>
                <a:gd name="connsiteX0" fmla="*/ 332434 w 604816"/>
                <a:gd name="connsiteY0" fmla="*/ 424310 h 543072"/>
                <a:gd name="connsiteX1" fmla="*/ 362636 w 604816"/>
                <a:gd name="connsiteY1" fmla="*/ 424310 h 543072"/>
                <a:gd name="connsiteX2" fmla="*/ 362636 w 604816"/>
                <a:gd name="connsiteY2" fmla="*/ 543072 h 543072"/>
                <a:gd name="connsiteX3" fmla="*/ 332434 w 604816"/>
                <a:gd name="connsiteY3" fmla="*/ 543072 h 543072"/>
                <a:gd name="connsiteX4" fmla="*/ 134074 w 604816"/>
                <a:gd name="connsiteY4" fmla="*/ 424310 h 543072"/>
                <a:gd name="connsiteX5" fmla="*/ 234206 w 604816"/>
                <a:gd name="connsiteY5" fmla="*/ 424310 h 543072"/>
                <a:gd name="connsiteX6" fmla="*/ 234206 w 604816"/>
                <a:gd name="connsiteY6" fmla="*/ 476176 h 543072"/>
                <a:gd name="connsiteX7" fmla="*/ 134074 w 604816"/>
                <a:gd name="connsiteY7" fmla="*/ 476176 h 543072"/>
                <a:gd name="connsiteX8" fmla="*/ 0 w 604816"/>
                <a:gd name="connsiteY8" fmla="*/ 424310 h 543072"/>
                <a:gd name="connsiteX9" fmla="*/ 118973 w 604816"/>
                <a:gd name="connsiteY9" fmla="*/ 424310 h 543072"/>
                <a:gd name="connsiteX10" fmla="*/ 118973 w 604816"/>
                <a:gd name="connsiteY10" fmla="*/ 483691 h 543072"/>
                <a:gd name="connsiteX11" fmla="*/ 126527 w 604816"/>
                <a:gd name="connsiteY11" fmla="*/ 491231 h 543072"/>
                <a:gd name="connsiteX12" fmla="*/ 241723 w 604816"/>
                <a:gd name="connsiteY12" fmla="*/ 491231 h 543072"/>
                <a:gd name="connsiteX13" fmla="*/ 249277 w 604816"/>
                <a:gd name="connsiteY13" fmla="*/ 483691 h 543072"/>
                <a:gd name="connsiteX14" fmla="*/ 249277 w 604816"/>
                <a:gd name="connsiteY14" fmla="*/ 424310 h 543072"/>
                <a:gd name="connsiteX15" fmla="*/ 317262 w 604816"/>
                <a:gd name="connsiteY15" fmla="*/ 424310 h 543072"/>
                <a:gd name="connsiteX16" fmla="*/ 317262 w 604816"/>
                <a:gd name="connsiteY16" fmla="*/ 543072 h 543072"/>
                <a:gd name="connsiteX17" fmla="*/ 0 w 604816"/>
                <a:gd name="connsiteY17" fmla="*/ 543072 h 543072"/>
                <a:gd name="connsiteX18" fmla="*/ 491488 w 604816"/>
                <a:gd name="connsiteY18" fmla="*/ 313029 h 543072"/>
                <a:gd name="connsiteX19" fmla="*/ 604816 w 604816"/>
                <a:gd name="connsiteY19" fmla="*/ 313029 h 543072"/>
                <a:gd name="connsiteX20" fmla="*/ 604816 w 604816"/>
                <a:gd name="connsiteY20" fmla="*/ 543072 h 543072"/>
                <a:gd name="connsiteX21" fmla="*/ 536819 w 604816"/>
                <a:gd name="connsiteY21" fmla="*/ 543072 h 543072"/>
                <a:gd name="connsiteX22" fmla="*/ 536819 w 604816"/>
                <a:gd name="connsiteY22" fmla="*/ 416737 h 543072"/>
                <a:gd name="connsiteX23" fmla="*/ 529264 w 604816"/>
                <a:gd name="connsiteY23" fmla="*/ 409195 h 543072"/>
                <a:gd name="connsiteX24" fmla="*/ 491488 w 604816"/>
                <a:gd name="connsiteY24" fmla="*/ 409195 h 543072"/>
                <a:gd name="connsiteX25" fmla="*/ 134074 w 604816"/>
                <a:gd name="connsiteY25" fmla="*/ 288542 h 543072"/>
                <a:gd name="connsiteX26" fmla="*/ 192642 w 604816"/>
                <a:gd name="connsiteY26" fmla="*/ 288542 h 543072"/>
                <a:gd name="connsiteX27" fmla="*/ 192642 w 604816"/>
                <a:gd name="connsiteY27" fmla="*/ 354532 h 543072"/>
                <a:gd name="connsiteX28" fmla="*/ 200199 w 604816"/>
                <a:gd name="connsiteY28" fmla="*/ 362073 h 543072"/>
                <a:gd name="connsiteX29" fmla="*/ 234206 w 604816"/>
                <a:gd name="connsiteY29" fmla="*/ 362073 h 543072"/>
                <a:gd name="connsiteX30" fmla="*/ 234206 w 604816"/>
                <a:gd name="connsiteY30" fmla="*/ 409209 h 543072"/>
                <a:gd name="connsiteX31" fmla="*/ 134074 w 604816"/>
                <a:gd name="connsiteY31" fmla="*/ 409209 h 543072"/>
                <a:gd name="connsiteX32" fmla="*/ 0 w 604816"/>
                <a:gd name="connsiteY32" fmla="*/ 288542 h 543072"/>
                <a:gd name="connsiteX33" fmla="*/ 118973 w 604816"/>
                <a:gd name="connsiteY33" fmla="*/ 288542 h 543072"/>
                <a:gd name="connsiteX34" fmla="*/ 118973 w 604816"/>
                <a:gd name="connsiteY34" fmla="*/ 409209 h 543072"/>
                <a:gd name="connsiteX35" fmla="*/ 0 w 604816"/>
                <a:gd name="connsiteY35" fmla="*/ 409209 h 543072"/>
                <a:gd name="connsiteX36" fmla="*/ 160042 w 604816"/>
                <a:gd name="connsiteY36" fmla="*/ 152704 h 543072"/>
                <a:gd name="connsiteX37" fmla="*/ 228541 w 604816"/>
                <a:gd name="connsiteY37" fmla="*/ 152704 h 543072"/>
                <a:gd name="connsiteX38" fmla="*/ 228541 w 604816"/>
                <a:gd name="connsiteY38" fmla="*/ 192316 h 543072"/>
                <a:gd name="connsiteX39" fmla="*/ 236093 w 604816"/>
                <a:gd name="connsiteY39" fmla="*/ 199861 h 543072"/>
                <a:gd name="connsiteX40" fmla="*/ 312040 w 604816"/>
                <a:gd name="connsiteY40" fmla="*/ 199861 h 543072"/>
                <a:gd name="connsiteX41" fmla="*/ 312040 w 604816"/>
                <a:gd name="connsiteY41" fmla="*/ 299833 h 543072"/>
                <a:gd name="connsiteX42" fmla="*/ 233681 w 604816"/>
                <a:gd name="connsiteY42" fmla="*/ 299833 h 543072"/>
                <a:gd name="connsiteX43" fmla="*/ 233681 w 604816"/>
                <a:gd name="connsiteY43" fmla="*/ 233814 h 543072"/>
                <a:gd name="connsiteX44" fmla="*/ 226128 w 604816"/>
                <a:gd name="connsiteY44" fmla="*/ 226269 h 543072"/>
                <a:gd name="connsiteX45" fmla="*/ 160042 w 604816"/>
                <a:gd name="connsiteY45" fmla="*/ 226269 h 543072"/>
                <a:gd name="connsiteX46" fmla="*/ 274570 w 604816"/>
                <a:gd name="connsiteY46" fmla="*/ 116927 h 543072"/>
                <a:gd name="connsiteX47" fmla="*/ 343018 w 604816"/>
                <a:gd name="connsiteY47" fmla="*/ 116927 h 543072"/>
                <a:gd name="connsiteX48" fmla="*/ 343018 w 604816"/>
                <a:gd name="connsiteY48" fmla="*/ 148964 h 543072"/>
                <a:gd name="connsiteX49" fmla="*/ 274570 w 604816"/>
                <a:gd name="connsiteY49" fmla="*/ 148964 h 543072"/>
                <a:gd name="connsiteX50" fmla="*/ 0 w 604816"/>
                <a:gd name="connsiteY50" fmla="*/ 111211 h 543072"/>
                <a:gd name="connsiteX51" fmla="*/ 118973 w 604816"/>
                <a:gd name="connsiteY51" fmla="*/ 111211 h 543072"/>
                <a:gd name="connsiteX52" fmla="*/ 118973 w 604816"/>
                <a:gd name="connsiteY52" fmla="*/ 124416 h 543072"/>
                <a:gd name="connsiteX53" fmla="*/ 118973 w 604816"/>
                <a:gd name="connsiteY53" fmla="*/ 273441 h 543072"/>
                <a:gd name="connsiteX54" fmla="*/ 0 w 604816"/>
                <a:gd name="connsiteY54" fmla="*/ 273441 h 543072"/>
                <a:gd name="connsiteX55" fmla="*/ 394100 w 604816"/>
                <a:gd name="connsiteY55" fmla="*/ 80092 h 543072"/>
                <a:gd name="connsiteX56" fmla="*/ 455470 w 604816"/>
                <a:gd name="connsiteY56" fmla="*/ 80092 h 543072"/>
                <a:gd name="connsiteX57" fmla="*/ 455470 w 604816"/>
                <a:gd name="connsiteY57" fmla="*/ 217775 h 543072"/>
                <a:gd name="connsiteX58" fmla="*/ 463023 w 604816"/>
                <a:gd name="connsiteY58" fmla="*/ 225319 h 543072"/>
                <a:gd name="connsiteX59" fmla="*/ 538555 w 604816"/>
                <a:gd name="connsiteY59" fmla="*/ 225319 h 543072"/>
                <a:gd name="connsiteX60" fmla="*/ 538555 w 604816"/>
                <a:gd name="connsiteY60" fmla="*/ 266812 h 543072"/>
                <a:gd name="connsiteX61" fmla="*/ 417704 w 604816"/>
                <a:gd name="connsiteY61" fmla="*/ 266812 h 543072"/>
                <a:gd name="connsiteX62" fmla="*/ 410151 w 604816"/>
                <a:gd name="connsiteY62" fmla="*/ 274357 h 543072"/>
                <a:gd name="connsiteX63" fmla="*/ 410151 w 604816"/>
                <a:gd name="connsiteY63" fmla="*/ 378090 h 543072"/>
                <a:gd name="connsiteX64" fmla="*/ 342172 w 604816"/>
                <a:gd name="connsiteY64" fmla="*/ 378090 h 543072"/>
                <a:gd name="connsiteX65" fmla="*/ 342172 w 604816"/>
                <a:gd name="connsiteY65" fmla="*/ 330938 h 543072"/>
                <a:gd name="connsiteX66" fmla="*/ 386547 w 604816"/>
                <a:gd name="connsiteY66" fmla="*/ 330938 h 543072"/>
                <a:gd name="connsiteX67" fmla="*/ 394100 w 604816"/>
                <a:gd name="connsiteY67" fmla="*/ 323394 h 543072"/>
                <a:gd name="connsiteX68" fmla="*/ 134074 w 604816"/>
                <a:gd name="connsiteY68" fmla="*/ 43327 h 543072"/>
                <a:gd name="connsiteX69" fmla="*/ 202522 w 604816"/>
                <a:gd name="connsiteY69" fmla="*/ 43327 h 543072"/>
                <a:gd name="connsiteX70" fmla="*/ 202522 w 604816"/>
                <a:gd name="connsiteY70" fmla="*/ 116927 h 543072"/>
                <a:gd name="connsiteX71" fmla="*/ 134074 w 604816"/>
                <a:gd name="connsiteY71" fmla="*/ 116927 h 543072"/>
                <a:gd name="connsiteX72" fmla="*/ 134074 w 604816"/>
                <a:gd name="connsiteY72" fmla="*/ 103717 h 543072"/>
                <a:gd name="connsiteX73" fmla="*/ 491488 w 604816"/>
                <a:gd name="connsiteY73" fmla="*/ 22581 h 543072"/>
                <a:gd name="connsiteX74" fmla="*/ 559442 w 604816"/>
                <a:gd name="connsiteY74" fmla="*/ 22581 h 543072"/>
                <a:gd name="connsiteX75" fmla="*/ 559442 w 604816"/>
                <a:gd name="connsiteY75" fmla="*/ 152704 h 543072"/>
                <a:gd name="connsiteX76" fmla="*/ 491488 w 604816"/>
                <a:gd name="connsiteY76" fmla="*/ 152704 h 543072"/>
                <a:gd name="connsiteX77" fmla="*/ 274570 w 604816"/>
                <a:gd name="connsiteY77" fmla="*/ 0 h 543072"/>
                <a:gd name="connsiteX78" fmla="*/ 343018 w 604816"/>
                <a:gd name="connsiteY78" fmla="*/ 0 h 543072"/>
                <a:gd name="connsiteX79" fmla="*/ 343018 w 604816"/>
                <a:gd name="connsiteY79" fmla="*/ 73529 h 543072"/>
                <a:gd name="connsiteX80" fmla="*/ 274570 w 604816"/>
                <a:gd name="connsiteY80" fmla="*/ 73529 h 543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604816" h="543072">
                  <a:moveTo>
                    <a:pt x="332434" y="424310"/>
                  </a:moveTo>
                  <a:lnTo>
                    <a:pt x="362636" y="424310"/>
                  </a:lnTo>
                  <a:lnTo>
                    <a:pt x="362636" y="543072"/>
                  </a:lnTo>
                  <a:lnTo>
                    <a:pt x="332434" y="543072"/>
                  </a:lnTo>
                  <a:close/>
                  <a:moveTo>
                    <a:pt x="134074" y="424310"/>
                  </a:moveTo>
                  <a:lnTo>
                    <a:pt x="234206" y="424310"/>
                  </a:lnTo>
                  <a:lnTo>
                    <a:pt x="234206" y="476176"/>
                  </a:lnTo>
                  <a:lnTo>
                    <a:pt x="134074" y="476176"/>
                  </a:lnTo>
                  <a:close/>
                  <a:moveTo>
                    <a:pt x="0" y="424310"/>
                  </a:moveTo>
                  <a:lnTo>
                    <a:pt x="118973" y="424310"/>
                  </a:lnTo>
                  <a:lnTo>
                    <a:pt x="118973" y="483691"/>
                  </a:lnTo>
                  <a:cubicBezTo>
                    <a:pt x="118973" y="487880"/>
                    <a:pt x="122330" y="491231"/>
                    <a:pt x="126527" y="491231"/>
                  </a:cubicBezTo>
                  <a:lnTo>
                    <a:pt x="241723" y="491231"/>
                  </a:lnTo>
                  <a:cubicBezTo>
                    <a:pt x="245920" y="491231"/>
                    <a:pt x="249277" y="487880"/>
                    <a:pt x="249277" y="483691"/>
                  </a:cubicBezTo>
                  <a:lnTo>
                    <a:pt x="249277" y="424310"/>
                  </a:lnTo>
                  <a:lnTo>
                    <a:pt x="317262" y="424310"/>
                  </a:lnTo>
                  <a:lnTo>
                    <a:pt x="317262" y="543072"/>
                  </a:lnTo>
                  <a:lnTo>
                    <a:pt x="0" y="543072"/>
                  </a:lnTo>
                  <a:close/>
                  <a:moveTo>
                    <a:pt x="491488" y="313029"/>
                  </a:moveTo>
                  <a:lnTo>
                    <a:pt x="604816" y="313029"/>
                  </a:lnTo>
                  <a:lnTo>
                    <a:pt x="604816" y="543072"/>
                  </a:lnTo>
                  <a:lnTo>
                    <a:pt x="536819" y="543072"/>
                  </a:lnTo>
                  <a:lnTo>
                    <a:pt x="536819" y="416737"/>
                  </a:lnTo>
                  <a:cubicBezTo>
                    <a:pt x="536819" y="412547"/>
                    <a:pt x="533461" y="409195"/>
                    <a:pt x="529264" y="409195"/>
                  </a:cubicBezTo>
                  <a:lnTo>
                    <a:pt x="491488" y="409195"/>
                  </a:lnTo>
                  <a:close/>
                  <a:moveTo>
                    <a:pt x="134074" y="288542"/>
                  </a:moveTo>
                  <a:lnTo>
                    <a:pt x="192642" y="288542"/>
                  </a:lnTo>
                  <a:lnTo>
                    <a:pt x="192642" y="354532"/>
                  </a:lnTo>
                  <a:cubicBezTo>
                    <a:pt x="192642" y="358722"/>
                    <a:pt x="196000" y="362073"/>
                    <a:pt x="200199" y="362073"/>
                  </a:cubicBezTo>
                  <a:lnTo>
                    <a:pt x="234206" y="362073"/>
                  </a:lnTo>
                  <a:lnTo>
                    <a:pt x="234206" y="409209"/>
                  </a:lnTo>
                  <a:lnTo>
                    <a:pt x="134074" y="409209"/>
                  </a:lnTo>
                  <a:close/>
                  <a:moveTo>
                    <a:pt x="0" y="288542"/>
                  </a:moveTo>
                  <a:lnTo>
                    <a:pt x="118973" y="288542"/>
                  </a:lnTo>
                  <a:lnTo>
                    <a:pt x="118973" y="409209"/>
                  </a:lnTo>
                  <a:lnTo>
                    <a:pt x="0" y="409209"/>
                  </a:lnTo>
                  <a:close/>
                  <a:moveTo>
                    <a:pt x="160042" y="152704"/>
                  </a:moveTo>
                  <a:lnTo>
                    <a:pt x="228541" y="152704"/>
                  </a:lnTo>
                  <a:lnTo>
                    <a:pt x="228541" y="192316"/>
                  </a:lnTo>
                  <a:cubicBezTo>
                    <a:pt x="228541" y="196507"/>
                    <a:pt x="231897" y="199861"/>
                    <a:pt x="236093" y="199861"/>
                  </a:cubicBezTo>
                  <a:lnTo>
                    <a:pt x="312040" y="199861"/>
                  </a:lnTo>
                  <a:lnTo>
                    <a:pt x="312040" y="299833"/>
                  </a:lnTo>
                  <a:lnTo>
                    <a:pt x="233681" y="299833"/>
                  </a:lnTo>
                  <a:lnTo>
                    <a:pt x="233681" y="233814"/>
                  </a:lnTo>
                  <a:cubicBezTo>
                    <a:pt x="233681" y="229622"/>
                    <a:pt x="230324" y="226269"/>
                    <a:pt x="226128" y="226269"/>
                  </a:cubicBezTo>
                  <a:lnTo>
                    <a:pt x="160042" y="226269"/>
                  </a:lnTo>
                  <a:close/>
                  <a:moveTo>
                    <a:pt x="274570" y="116927"/>
                  </a:moveTo>
                  <a:lnTo>
                    <a:pt x="343018" y="116927"/>
                  </a:lnTo>
                  <a:lnTo>
                    <a:pt x="343018" y="148964"/>
                  </a:lnTo>
                  <a:lnTo>
                    <a:pt x="274570" y="148964"/>
                  </a:lnTo>
                  <a:close/>
                  <a:moveTo>
                    <a:pt x="0" y="111211"/>
                  </a:moveTo>
                  <a:lnTo>
                    <a:pt x="118973" y="111211"/>
                  </a:lnTo>
                  <a:lnTo>
                    <a:pt x="118973" y="124416"/>
                  </a:lnTo>
                  <a:lnTo>
                    <a:pt x="118973" y="273441"/>
                  </a:lnTo>
                  <a:lnTo>
                    <a:pt x="0" y="273441"/>
                  </a:lnTo>
                  <a:close/>
                  <a:moveTo>
                    <a:pt x="394100" y="80092"/>
                  </a:moveTo>
                  <a:lnTo>
                    <a:pt x="455470" y="80092"/>
                  </a:lnTo>
                  <a:lnTo>
                    <a:pt x="455470" y="217775"/>
                  </a:lnTo>
                  <a:cubicBezTo>
                    <a:pt x="455470" y="221966"/>
                    <a:pt x="458932" y="225319"/>
                    <a:pt x="463023" y="225319"/>
                  </a:cubicBezTo>
                  <a:lnTo>
                    <a:pt x="538555" y="225319"/>
                  </a:lnTo>
                  <a:lnTo>
                    <a:pt x="538555" y="266812"/>
                  </a:lnTo>
                  <a:lnTo>
                    <a:pt x="417704" y="266812"/>
                  </a:lnTo>
                  <a:cubicBezTo>
                    <a:pt x="413613" y="266812"/>
                    <a:pt x="410151" y="270165"/>
                    <a:pt x="410151" y="274357"/>
                  </a:cubicBezTo>
                  <a:lnTo>
                    <a:pt x="410151" y="378090"/>
                  </a:lnTo>
                  <a:lnTo>
                    <a:pt x="342172" y="378090"/>
                  </a:lnTo>
                  <a:lnTo>
                    <a:pt x="342172" y="330938"/>
                  </a:lnTo>
                  <a:lnTo>
                    <a:pt x="386547" y="330938"/>
                  </a:lnTo>
                  <a:cubicBezTo>
                    <a:pt x="390743" y="330938"/>
                    <a:pt x="394100" y="327585"/>
                    <a:pt x="394100" y="323394"/>
                  </a:cubicBezTo>
                  <a:close/>
                  <a:moveTo>
                    <a:pt x="134074" y="43327"/>
                  </a:moveTo>
                  <a:lnTo>
                    <a:pt x="202522" y="43327"/>
                  </a:lnTo>
                  <a:lnTo>
                    <a:pt x="202522" y="116927"/>
                  </a:lnTo>
                  <a:lnTo>
                    <a:pt x="134074" y="116927"/>
                  </a:lnTo>
                  <a:lnTo>
                    <a:pt x="134074" y="103717"/>
                  </a:lnTo>
                  <a:close/>
                  <a:moveTo>
                    <a:pt x="491488" y="22581"/>
                  </a:moveTo>
                  <a:lnTo>
                    <a:pt x="559442" y="22581"/>
                  </a:lnTo>
                  <a:lnTo>
                    <a:pt x="559442" y="152704"/>
                  </a:lnTo>
                  <a:lnTo>
                    <a:pt x="491488" y="152704"/>
                  </a:lnTo>
                  <a:close/>
                  <a:moveTo>
                    <a:pt x="274570" y="0"/>
                  </a:moveTo>
                  <a:lnTo>
                    <a:pt x="343018" y="0"/>
                  </a:lnTo>
                  <a:lnTo>
                    <a:pt x="343018" y="73529"/>
                  </a:lnTo>
                  <a:lnTo>
                    <a:pt x="274570" y="735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046BCF77-CA80-4BA8-8B33-FAAFD52BDFFC}"/>
              </a:ext>
            </a:extLst>
          </p:cNvPr>
          <p:cNvSpPr txBox="1"/>
          <p:nvPr/>
        </p:nvSpPr>
        <p:spPr>
          <a:xfrm>
            <a:off x="2628551" y="4731923"/>
            <a:ext cx="12878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全程录博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194EDBC-B8F5-4D01-82BD-35074EC12290}"/>
              </a:ext>
            </a:extLst>
          </p:cNvPr>
          <p:cNvSpPr txBox="1"/>
          <p:nvPr/>
        </p:nvSpPr>
        <p:spPr>
          <a:xfrm>
            <a:off x="5426952" y="4737300"/>
            <a:ext cx="12878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浓缩摘要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2099A67-9717-4B8F-B916-CA04A9B14B24}"/>
              </a:ext>
            </a:extLst>
          </p:cNvPr>
          <p:cNvSpPr txBox="1"/>
          <p:nvPr/>
        </p:nvSpPr>
        <p:spPr>
          <a:xfrm>
            <a:off x="8233574" y="4731923"/>
            <a:ext cx="12878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片段截取</a:t>
            </a:r>
          </a:p>
        </p:txBody>
      </p:sp>
    </p:spTree>
    <p:extLst>
      <p:ext uri="{BB962C8B-B14F-4D97-AF65-F5344CB8AC3E}">
        <p14:creationId xmlns:p14="http://schemas.microsoft.com/office/powerpoint/2010/main" val="211945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5.2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直播视频剪辑与传播方式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BC769F-86FC-4D2C-8C9E-9E65A26C18A1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1BFBAB61-0BAF-4DEC-BA13-C2EB540887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A39E7B3-015D-4CAA-89FC-BE88E3077DA4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E8044A81-F4FC-42DC-969D-1434F0A3900B}"/>
              </a:ext>
            </a:extLst>
          </p:cNvPr>
          <p:cNvSpPr/>
          <p:nvPr/>
        </p:nvSpPr>
        <p:spPr>
          <a:xfrm>
            <a:off x="1111644" y="1297404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第二步：视频制作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9F9B72F5-BE9C-45DB-8084-014EFAE74B54}"/>
              </a:ext>
            </a:extLst>
          </p:cNvPr>
          <p:cNvGrpSpPr/>
          <p:nvPr/>
        </p:nvGrpSpPr>
        <p:grpSpPr>
          <a:xfrm>
            <a:off x="2486598" y="2113522"/>
            <a:ext cx="1719329" cy="2088661"/>
            <a:chOff x="2486598" y="2113522"/>
            <a:chExt cx="1719329" cy="2088661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0F19A18B-21BB-4F13-8305-9987538CB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486598" y="2113522"/>
              <a:ext cx="1719329" cy="1719329"/>
            </a:xfrm>
            <a:custGeom>
              <a:avLst/>
              <a:gdLst>
                <a:gd name="connsiteX0" fmla="*/ 1143023 w 6857999"/>
                <a:gd name="connsiteY0" fmla="*/ 0 h 6858000"/>
                <a:gd name="connsiteX1" fmla="*/ 5714977 w 6857999"/>
                <a:gd name="connsiteY1" fmla="*/ 0 h 6858000"/>
                <a:gd name="connsiteX2" fmla="*/ 6852099 w 6857999"/>
                <a:gd name="connsiteY2" fmla="*/ 1026156 h 6858000"/>
                <a:gd name="connsiteX3" fmla="*/ 6857999 w 6857999"/>
                <a:gd name="connsiteY3" fmla="*/ 1143004 h 6858000"/>
                <a:gd name="connsiteX4" fmla="*/ 6857999 w 6857999"/>
                <a:gd name="connsiteY4" fmla="*/ 5714996 h 6858000"/>
                <a:gd name="connsiteX5" fmla="*/ 6852099 w 6857999"/>
                <a:gd name="connsiteY5" fmla="*/ 5831845 h 6858000"/>
                <a:gd name="connsiteX6" fmla="*/ 5714977 w 6857999"/>
                <a:gd name="connsiteY6" fmla="*/ 6858000 h 6858000"/>
                <a:gd name="connsiteX7" fmla="*/ 1143023 w 6857999"/>
                <a:gd name="connsiteY7" fmla="*/ 6858000 h 6858000"/>
                <a:gd name="connsiteX8" fmla="*/ 0 w 6857999"/>
                <a:gd name="connsiteY8" fmla="*/ 5714977 h 6858000"/>
                <a:gd name="connsiteX9" fmla="*/ 0 w 6857999"/>
                <a:gd name="connsiteY9" fmla="*/ 1143023 h 6858000"/>
                <a:gd name="connsiteX10" fmla="*/ 1143023 w 6857999"/>
                <a:gd name="connsiteY10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57999" h="6858000">
                  <a:moveTo>
                    <a:pt x="1143023" y="0"/>
                  </a:moveTo>
                  <a:lnTo>
                    <a:pt x="5714977" y="0"/>
                  </a:lnTo>
                  <a:cubicBezTo>
                    <a:pt x="6306796" y="0"/>
                    <a:pt x="6793564" y="449780"/>
                    <a:pt x="6852099" y="1026156"/>
                  </a:cubicBezTo>
                  <a:lnTo>
                    <a:pt x="6857999" y="1143004"/>
                  </a:lnTo>
                  <a:lnTo>
                    <a:pt x="6857999" y="5714996"/>
                  </a:lnTo>
                  <a:lnTo>
                    <a:pt x="6852099" y="5831845"/>
                  </a:lnTo>
                  <a:cubicBezTo>
                    <a:pt x="6793564" y="6408221"/>
                    <a:pt x="6306796" y="6858000"/>
                    <a:pt x="5714977" y="6858000"/>
                  </a:cubicBezTo>
                  <a:lnTo>
                    <a:pt x="1143023" y="6858000"/>
                  </a:lnTo>
                  <a:cubicBezTo>
                    <a:pt x="511749" y="6858000"/>
                    <a:pt x="0" y="6346251"/>
                    <a:pt x="0" y="5714977"/>
                  </a:cubicBezTo>
                  <a:lnTo>
                    <a:pt x="0" y="1143023"/>
                  </a:lnTo>
                  <a:cubicBezTo>
                    <a:pt x="0" y="511749"/>
                    <a:pt x="511749" y="0"/>
                    <a:pt x="1143023" y="0"/>
                  </a:cubicBezTo>
                  <a:close/>
                </a:path>
              </a:pathLst>
            </a:custGeom>
          </p:spPr>
        </p:pic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F1560A1E-867A-4645-BF24-122F31BF6219}"/>
                </a:ext>
              </a:extLst>
            </p:cNvPr>
            <p:cNvSpPr txBox="1"/>
            <p:nvPr/>
          </p:nvSpPr>
          <p:spPr>
            <a:xfrm>
              <a:off x="3004972" y="3832851"/>
              <a:ext cx="682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VUE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C752A66D-A8CB-4D8D-9974-E28022D689A2}"/>
              </a:ext>
            </a:extLst>
          </p:cNvPr>
          <p:cNvGrpSpPr/>
          <p:nvPr/>
        </p:nvGrpSpPr>
        <p:grpSpPr>
          <a:xfrm>
            <a:off x="5185817" y="2113522"/>
            <a:ext cx="1718939" cy="2088661"/>
            <a:chOff x="5185817" y="2113522"/>
            <a:chExt cx="1718939" cy="2088661"/>
          </a:xfrm>
        </p:grpSpPr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98864824-AEEE-4A8D-8DD5-F4706558D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" r="109"/>
            <a:stretch>
              <a:fillRect/>
            </a:stretch>
          </p:blipFill>
          <p:spPr>
            <a:xfrm>
              <a:off x="5185817" y="2113522"/>
              <a:ext cx="1718939" cy="1719330"/>
            </a:xfrm>
            <a:custGeom>
              <a:avLst/>
              <a:gdLst>
                <a:gd name="connsiteX0" fmla="*/ 1141771 w 6850487"/>
                <a:gd name="connsiteY0" fmla="*/ 0 h 6852043"/>
                <a:gd name="connsiteX1" fmla="*/ 5708716 w 6850487"/>
                <a:gd name="connsiteY1" fmla="*/ 0 h 6852043"/>
                <a:gd name="connsiteX2" fmla="*/ 6850487 w 6850487"/>
                <a:gd name="connsiteY2" fmla="*/ 1141771 h 6852043"/>
                <a:gd name="connsiteX3" fmla="*/ 6850487 w 6850487"/>
                <a:gd name="connsiteY3" fmla="*/ 5716229 h 6852043"/>
                <a:gd name="connsiteX4" fmla="*/ 5938823 w 6850487"/>
                <a:gd name="connsiteY4" fmla="*/ 6834804 h 6852043"/>
                <a:gd name="connsiteX5" fmla="*/ 5825863 w 6850487"/>
                <a:gd name="connsiteY5" fmla="*/ 6852043 h 6852043"/>
                <a:gd name="connsiteX6" fmla="*/ 1024624 w 6850487"/>
                <a:gd name="connsiteY6" fmla="*/ 6852043 h 6852043"/>
                <a:gd name="connsiteX7" fmla="*/ 911665 w 6850487"/>
                <a:gd name="connsiteY7" fmla="*/ 6834804 h 6852043"/>
                <a:gd name="connsiteX8" fmla="*/ 0 w 6850487"/>
                <a:gd name="connsiteY8" fmla="*/ 5716229 h 6852043"/>
                <a:gd name="connsiteX9" fmla="*/ 0 w 6850487"/>
                <a:gd name="connsiteY9" fmla="*/ 1141771 h 6852043"/>
                <a:gd name="connsiteX10" fmla="*/ 1141771 w 6850487"/>
                <a:gd name="connsiteY10" fmla="*/ 0 h 685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50487" h="6852043">
                  <a:moveTo>
                    <a:pt x="1141771" y="0"/>
                  </a:moveTo>
                  <a:lnTo>
                    <a:pt x="5708716" y="0"/>
                  </a:lnTo>
                  <a:cubicBezTo>
                    <a:pt x="6339299" y="0"/>
                    <a:pt x="6850487" y="511188"/>
                    <a:pt x="6850487" y="1141771"/>
                  </a:cubicBezTo>
                  <a:lnTo>
                    <a:pt x="6850487" y="5716229"/>
                  </a:lnTo>
                  <a:cubicBezTo>
                    <a:pt x="6850487" y="6267989"/>
                    <a:pt x="6459109" y="6728338"/>
                    <a:pt x="5938823" y="6834804"/>
                  </a:cubicBezTo>
                  <a:lnTo>
                    <a:pt x="5825863" y="6852043"/>
                  </a:lnTo>
                  <a:lnTo>
                    <a:pt x="1024624" y="6852043"/>
                  </a:lnTo>
                  <a:lnTo>
                    <a:pt x="911665" y="6834804"/>
                  </a:lnTo>
                  <a:cubicBezTo>
                    <a:pt x="391379" y="6728338"/>
                    <a:pt x="0" y="6267989"/>
                    <a:pt x="0" y="5716229"/>
                  </a:cubicBezTo>
                  <a:lnTo>
                    <a:pt x="0" y="1141771"/>
                  </a:lnTo>
                  <a:cubicBezTo>
                    <a:pt x="0" y="511188"/>
                    <a:pt x="511188" y="0"/>
                    <a:pt x="1141771" y="0"/>
                  </a:cubicBezTo>
                  <a:close/>
                </a:path>
              </a:pathLst>
            </a:custGeom>
          </p:spPr>
        </p:pic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F9D172C9-2645-4342-B4DC-AE1E98790493}"/>
                </a:ext>
              </a:extLst>
            </p:cNvPr>
            <p:cNvSpPr txBox="1"/>
            <p:nvPr/>
          </p:nvSpPr>
          <p:spPr>
            <a:xfrm>
              <a:off x="5490919" y="3832851"/>
              <a:ext cx="11087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美拍大师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543F97E8-047D-4968-B0ED-20ACC1329257}"/>
              </a:ext>
            </a:extLst>
          </p:cNvPr>
          <p:cNvGrpSpPr/>
          <p:nvPr/>
        </p:nvGrpSpPr>
        <p:grpSpPr>
          <a:xfrm>
            <a:off x="7884626" y="2113522"/>
            <a:ext cx="1743546" cy="2088661"/>
            <a:chOff x="7884626" y="2113522"/>
            <a:chExt cx="1743546" cy="2088661"/>
          </a:xfrm>
        </p:grpSpPr>
        <p:pic>
          <p:nvPicPr>
            <p:cNvPr id="1026" name="Picture 2" descr="https://gss1.bdstatic.com/-vo3dSag_xI4khGkpoWK1HF6hhy/baike/c0%3Dbaike92%2C5%2C5%2C92%2C30/sign=dab755b98082b90129a0cb6112e4c212/cb8065380cd791238296eaeaa7345982b2b7803d.jpg">
              <a:extLst>
                <a:ext uri="{FF2B5EF4-FFF2-40B4-BE49-F238E27FC236}">
                  <a16:creationId xmlns:a16="http://schemas.microsoft.com/office/drawing/2014/main" id="{598A255F-02CA-4A16-AD85-9E2E455D2C5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00" t="11418" r="22655" b="8608"/>
            <a:stretch/>
          </p:blipFill>
          <p:spPr bwMode="auto">
            <a:xfrm>
              <a:off x="7884626" y="2113522"/>
              <a:ext cx="1743546" cy="17193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73C5DC97-110D-4FAE-9BE7-131A35377542}"/>
                </a:ext>
              </a:extLst>
            </p:cNvPr>
            <p:cNvSpPr txBox="1"/>
            <p:nvPr/>
          </p:nvSpPr>
          <p:spPr>
            <a:xfrm>
              <a:off x="8415109" y="3832851"/>
              <a:ext cx="682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快手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7B791307-E45E-4886-B5CB-1AC0EF4F90CF}"/>
              </a:ext>
            </a:extLst>
          </p:cNvPr>
          <p:cNvGrpSpPr/>
          <p:nvPr/>
        </p:nvGrpSpPr>
        <p:grpSpPr>
          <a:xfrm>
            <a:off x="6181937" y="4350976"/>
            <a:ext cx="1766166" cy="2163559"/>
            <a:chOff x="6181937" y="4350976"/>
            <a:chExt cx="1766166" cy="2163559"/>
          </a:xfrm>
        </p:grpSpPr>
        <p:pic>
          <p:nvPicPr>
            <p:cNvPr id="1028" name="Picture 4" descr="https://timgsa.baidu.com/timg?image&amp;quality=80&amp;size=b10000_10000&amp;sec=1506494624&amp;di=98828e965b4a460d766c59aa6bb293b0&amp;src=http%3A%2F%2Fwww.mt30.com%2FSoft%2FUploadSoftPic%2F201505%2F2015051012045012.jpg">
              <a:extLst>
                <a:ext uri="{FF2B5EF4-FFF2-40B4-BE49-F238E27FC236}">
                  <a16:creationId xmlns:a16="http://schemas.microsoft.com/office/drawing/2014/main" id="{BFE48A5A-FCA6-48A5-B6E3-80A8440C3A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1937" y="4350976"/>
              <a:ext cx="1766166" cy="18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15BC93ED-0AB7-4005-AEB4-4D718EFBF421}"/>
                </a:ext>
              </a:extLst>
            </p:cNvPr>
            <p:cNvSpPr txBox="1"/>
            <p:nvPr/>
          </p:nvSpPr>
          <p:spPr>
            <a:xfrm>
              <a:off x="6607820" y="6145203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爱剪辑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41FE2C64-11F0-4281-B987-DCEA06FD1A90}"/>
              </a:ext>
            </a:extLst>
          </p:cNvPr>
          <p:cNvGrpSpPr/>
          <p:nvPr/>
        </p:nvGrpSpPr>
        <p:grpSpPr>
          <a:xfrm>
            <a:off x="3004972" y="4356749"/>
            <a:ext cx="2018941" cy="2163559"/>
            <a:chOff x="3004972" y="4356749"/>
            <a:chExt cx="2018941" cy="2163559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27200F2C-0916-43D6-B4F7-FD8BA2A848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130"/>
            <a:stretch/>
          </p:blipFill>
          <p:spPr>
            <a:xfrm>
              <a:off x="3004972" y="4356749"/>
              <a:ext cx="2018941" cy="1794227"/>
            </a:xfrm>
            <a:prstGeom prst="rect">
              <a:avLst/>
            </a:prstGeom>
          </p:spPr>
        </p:pic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F04E1A3C-4534-470C-BA99-DE1AC9B8A57D}"/>
                </a:ext>
              </a:extLst>
            </p:cNvPr>
            <p:cNvSpPr txBox="1"/>
            <p:nvPr/>
          </p:nvSpPr>
          <p:spPr>
            <a:xfrm>
              <a:off x="3429708" y="6150976"/>
              <a:ext cx="11694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格式工厂</a:t>
              </a:r>
            </a:p>
          </p:txBody>
        </p: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EFBF156C-70CF-4FC6-9938-F9B6DD488D40}"/>
              </a:ext>
            </a:extLst>
          </p:cNvPr>
          <p:cNvSpPr txBox="1"/>
          <p:nvPr/>
        </p:nvSpPr>
        <p:spPr>
          <a:xfrm>
            <a:off x="8598025" y="5377284"/>
            <a:ext cx="999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/>
              <a:t>……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571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5.2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直播视频剪辑与传播方式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BC769F-86FC-4D2C-8C9E-9E65A26C18A1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1BFBAB61-0BAF-4DEC-BA13-C2EB540887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A39E7B3-015D-4CAA-89FC-BE88E3077DA4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E8044A81-F4FC-42DC-969D-1434F0A3900B}"/>
              </a:ext>
            </a:extLst>
          </p:cNvPr>
          <p:cNvSpPr/>
          <p:nvPr/>
        </p:nvSpPr>
        <p:spPr>
          <a:xfrm>
            <a:off x="1111644" y="1297404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第三步：视频上传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6C896C0-4F27-45A4-A16B-49E5B60E066D}"/>
              </a:ext>
            </a:extLst>
          </p:cNvPr>
          <p:cNvSpPr/>
          <p:nvPr/>
        </p:nvSpPr>
        <p:spPr>
          <a:xfrm>
            <a:off x="1687471" y="3020312"/>
            <a:ext cx="8945604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主流视频网站的基本规则限制</a:t>
            </a:r>
            <a:endParaRPr lang="zh-CN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225B1E12-022D-434D-9DFC-519E50AD3E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675604"/>
              </p:ext>
            </p:extLst>
          </p:nvPr>
        </p:nvGraphicFramePr>
        <p:xfrm>
          <a:off x="1478802" y="3673903"/>
          <a:ext cx="9362941" cy="2604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9506">
                  <a:extLst>
                    <a:ext uri="{9D8B030D-6E8A-4147-A177-3AD203B41FA5}">
                      <a16:colId xmlns:a16="http://schemas.microsoft.com/office/drawing/2014/main" val="4137473281"/>
                    </a:ext>
                  </a:extLst>
                </a:gridCol>
                <a:gridCol w="5038568">
                  <a:extLst>
                    <a:ext uri="{9D8B030D-6E8A-4147-A177-3AD203B41FA5}">
                      <a16:colId xmlns:a16="http://schemas.microsoft.com/office/drawing/2014/main" val="3096573103"/>
                    </a:ext>
                  </a:extLst>
                </a:gridCol>
                <a:gridCol w="1390918">
                  <a:extLst>
                    <a:ext uri="{9D8B030D-6E8A-4147-A177-3AD203B41FA5}">
                      <a16:colId xmlns:a16="http://schemas.microsoft.com/office/drawing/2014/main" val="4015940136"/>
                    </a:ext>
                  </a:extLst>
                </a:gridCol>
                <a:gridCol w="1493949">
                  <a:extLst>
                    <a:ext uri="{9D8B030D-6E8A-4147-A177-3AD203B41FA5}">
                      <a16:colId xmlns:a16="http://schemas.microsoft.com/office/drawing/2014/main" val="2827366516"/>
                    </a:ext>
                  </a:extLst>
                </a:gridCol>
              </a:tblGrid>
              <a:tr h="52095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网站名称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格式要求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大小限制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最短时长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6715740"/>
                  </a:ext>
                </a:extLst>
              </a:tr>
              <a:tr h="52095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优酷土豆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wmv、avi、dat、rm、rmvb、3gp 等</a:t>
                      </a:r>
                      <a:endParaRPr lang="zh-CN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≤ 15G</a:t>
                      </a:r>
                      <a:endParaRPr lang="zh-CN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≥ 15 秒</a:t>
                      </a:r>
                      <a:endParaRPr lang="zh-CN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788137"/>
                  </a:ext>
                </a:extLst>
              </a:tr>
              <a:tr h="52095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爱奇艺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avi、f4v、wmv、asf、rmvb、mpeg 等</a:t>
                      </a:r>
                      <a:endParaRPr lang="zh-CN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≤ 10G</a:t>
                      </a:r>
                      <a:endParaRPr lang="zh-CN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≥ 3 秒</a:t>
                      </a:r>
                      <a:endParaRPr lang="zh-CN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2022837"/>
                  </a:ext>
                </a:extLst>
              </a:tr>
              <a:tr h="52095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搜狐视频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asf、rm、rmvb、mpg、mpeg、mod</a:t>
                      </a:r>
                      <a:r>
                        <a:rPr lang="en-US" altLang="zh-CN" sz="18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等</a:t>
                      </a:r>
                      <a:endParaRPr lang="zh-CN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≤ 2G</a:t>
                      </a:r>
                      <a:endParaRPr lang="zh-CN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≥ 3 秒</a:t>
                      </a:r>
                      <a:endParaRPr lang="zh-CN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237678"/>
                  </a:ext>
                </a:extLst>
              </a:tr>
              <a:tr h="52095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腾讯视频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mp4、flv、f4v、m4v、mov、3gp 等</a:t>
                      </a:r>
                      <a:endParaRPr lang="zh-CN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≤ 4G</a:t>
                      </a:r>
                      <a:endParaRPr lang="zh-CN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≥ 1 秒</a:t>
                      </a:r>
                      <a:endParaRPr lang="zh-CN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533009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1842AB9A-7738-4DFF-8455-38D0D1426FA9}"/>
              </a:ext>
            </a:extLst>
          </p:cNvPr>
          <p:cNvSpPr/>
          <p:nvPr/>
        </p:nvSpPr>
        <p:spPr>
          <a:xfrm>
            <a:off x="1415739" y="1976315"/>
            <a:ext cx="94260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spc="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优酷网、爱奇艺、</a:t>
            </a:r>
            <a:r>
              <a:rPr lang="zh-CN" altLang="zh-CN" sz="2000" spc="-3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</a:t>
            </a:r>
            <a:r>
              <a:rPr lang="zh-CN" altLang="zh-CN" sz="2000" spc="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土豆网、搜狐视频、乐视视频、凤凰 </a:t>
            </a:r>
            <a:r>
              <a:rPr lang="zh-CN" altLang="zh-CN" sz="2000" spc="8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视频、腾讯视频、新浪视频、哔哩哔哩等。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8285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DB778934-D1FD-41F0-B352-BDBC60447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87600" y="2492375"/>
            <a:ext cx="3510924" cy="2239340"/>
          </a:xfrm>
          <a:prstGeom prst="rect">
            <a:avLst/>
          </a:prstGeom>
        </p:spPr>
      </p:pic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5.2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直播视频剪辑与传播方式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BC769F-86FC-4D2C-8C9E-9E65A26C18A1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1BFBAB61-0BAF-4DEC-BA13-C2EB540887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A39E7B3-015D-4CAA-89FC-BE88E3077DA4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E8044A81-F4FC-42DC-969D-1434F0A3900B}"/>
              </a:ext>
            </a:extLst>
          </p:cNvPr>
          <p:cNvSpPr/>
          <p:nvPr/>
        </p:nvSpPr>
        <p:spPr>
          <a:xfrm>
            <a:off x="1111644" y="1297404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第四步：视频推广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6C896C0-4F27-45A4-A16B-49E5B60E066D}"/>
              </a:ext>
            </a:extLst>
          </p:cNvPr>
          <p:cNvSpPr/>
          <p:nvPr/>
        </p:nvSpPr>
        <p:spPr>
          <a:xfrm>
            <a:off x="1687471" y="1759069"/>
            <a:ext cx="8945604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视频推广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主要通过</a:t>
            </a:r>
            <a:r>
              <a:rPr lang="zh-CN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视频网站推荐、主动搜索、自媒体平台推送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三种途径。</a:t>
            </a:r>
            <a:endParaRPr lang="zh-CN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62" name="Picture 14">
            <a:extLst>
              <a:ext uri="{FF2B5EF4-FFF2-40B4-BE49-F238E27FC236}">
                <a16:creationId xmlns:a16="http://schemas.microsoft.com/office/drawing/2014/main" id="{9A46C461-AE2F-4ED7-BFA1-1FC68704B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000" y="3304552"/>
            <a:ext cx="3534546" cy="2075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54E3598-BBDE-44CA-B967-CE493626F0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130" y="4005263"/>
            <a:ext cx="3957945" cy="207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88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F1F38B84-A4A4-4992-9B9E-4C25B619630B}"/>
              </a:ext>
            </a:extLst>
          </p:cNvPr>
          <p:cNvSpPr/>
          <p:nvPr/>
        </p:nvSpPr>
        <p:spPr>
          <a:xfrm>
            <a:off x="1050472" y="1744901"/>
            <a:ext cx="9710054" cy="1960324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4C515B1-8CF7-460F-B427-B8ED3DD455E4}"/>
              </a:ext>
            </a:extLst>
          </p:cNvPr>
          <p:cNvSpPr/>
          <p:nvPr/>
        </p:nvSpPr>
        <p:spPr>
          <a:xfrm>
            <a:off x="1377043" y="1417439"/>
            <a:ext cx="2106386" cy="62373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CA5157F-1EF7-49AA-9208-9DC56F245E3B}"/>
              </a:ext>
            </a:extLst>
          </p:cNvPr>
          <p:cNvSpPr txBox="1"/>
          <p:nvPr/>
        </p:nvSpPr>
        <p:spPr>
          <a:xfrm>
            <a:off x="1670958" y="1494888"/>
            <a:ext cx="1616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课堂讨论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0FAA9BC-1C10-4F08-A204-6F414DFF2AA5}"/>
              </a:ext>
            </a:extLst>
          </p:cNvPr>
          <p:cNvSpPr/>
          <p:nvPr/>
        </p:nvSpPr>
        <p:spPr>
          <a:xfrm>
            <a:off x="1703615" y="2118626"/>
            <a:ext cx="84651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某书店进行读书沙龙直播，直播结束后由你负责视频传播。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请撰写你的视频传播规划，包括视频制作思路、上传规划、视频推广规划等。</a:t>
            </a:r>
          </a:p>
        </p:txBody>
      </p:sp>
      <p:sp>
        <p:nvSpPr>
          <p:cNvPr id="10" name="矩形 3">
            <a:extLst>
              <a:ext uri="{FF2B5EF4-FFF2-40B4-BE49-F238E27FC236}">
                <a16:creationId xmlns:a16="http://schemas.microsoft.com/office/drawing/2014/main" id="{60179FD0-2A18-48D9-AE55-0D01A7D32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5.2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直播视频剪辑与传播方式</a:t>
            </a:r>
          </a:p>
        </p:txBody>
      </p:sp>
    </p:spTree>
    <p:extLst>
      <p:ext uri="{BB962C8B-B14F-4D97-AF65-F5344CB8AC3E}">
        <p14:creationId xmlns:p14="http://schemas.microsoft.com/office/powerpoint/2010/main" val="84443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2073195B-FA49-4909-94E7-A80159E1DA00}"/>
              </a:ext>
            </a:extLst>
          </p:cNvPr>
          <p:cNvGrpSpPr/>
          <p:nvPr/>
        </p:nvGrpSpPr>
        <p:grpSpPr>
          <a:xfrm>
            <a:off x="-1" y="1404960"/>
            <a:ext cx="14285196" cy="4242240"/>
            <a:chOff x="0" y="1102155"/>
            <a:chExt cx="10713920" cy="3181685"/>
          </a:xfrm>
        </p:grpSpPr>
        <p:sp>
          <p:nvSpPr>
            <p:cNvPr id="2" name="矩形 3">
              <a:extLst>
                <a:ext uri="{FF2B5EF4-FFF2-40B4-BE49-F238E27FC236}">
                  <a16:creationId xmlns:a16="http://schemas.microsoft.com/office/drawing/2014/main" id="{DC6A4DEF-51F0-4728-B564-F5D2D0249F7F}"/>
                </a:ext>
              </a:extLst>
            </p:cNvPr>
            <p:cNvSpPr/>
            <p:nvPr/>
          </p:nvSpPr>
          <p:spPr>
            <a:xfrm flipV="1">
              <a:off x="4127105" y="3205271"/>
              <a:ext cx="6586815" cy="1078569"/>
            </a:xfrm>
            <a:custGeom>
              <a:avLst/>
              <a:gdLst/>
              <a:ahLst/>
              <a:cxnLst/>
              <a:rect l="l" t="t" r="r" b="b"/>
              <a:pathLst>
                <a:path w="6586815" h="1404000">
                  <a:moveTo>
                    <a:pt x="810600" y="0"/>
                  </a:moveTo>
                  <a:lnTo>
                    <a:pt x="6586815" y="0"/>
                  </a:lnTo>
                  <a:lnTo>
                    <a:pt x="6586815" y="1404000"/>
                  </a:lnTo>
                  <a:lnTo>
                    <a:pt x="0" y="14040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6">
              <a:extLst>
                <a:ext uri="{FF2B5EF4-FFF2-40B4-BE49-F238E27FC236}">
                  <a16:creationId xmlns:a16="http://schemas.microsoft.com/office/drawing/2014/main" id="{EFC56A03-4244-4205-95BE-CA971A616925}"/>
                </a:ext>
              </a:extLst>
            </p:cNvPr>
            <p:cNvSpPr/>
            <p:nvPr/>
          </p:nvSpPr>
          <p:spPr>
            <a:xfrm flipV="1">
              <a:off x="1" y="1102155"/>
              <a:ext cx="4284268" cy="1271242"/>
            </a:xfrm>
            <a:custGeom>
              <a:avLst/>
              <a:gdLst/>
              <a:ahLst/>
              <a:cxnLst/>
              <a:rect l="l" t="t" r="r" b="b"/>
              <a:pathLst>
                <a:path w="4284268" h="1404000">
                  <a:moveTo>
                    <a:pt x="0" y="0"/>
                  </a:moveTo>
                  <a:lnTo>
                    <a:pt x="4284268" y="0"/>
                  </a:lnTo>
                  <a:lnTo>
                    <a:pt x="3473668" y="1404000"/>
                  </a:lnTo>
                  <a:lnTo>
                    <a:pt x="0" y="14040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7">
              <a:extLst>
                <a:ext uri="{FF2B5EF4-FFF2-40B4-BE49-F238E27FC236}">
                  <a16:creationId xmlns:a16="http://schemas.microsoft.com/office/drawing/2014/main" id="{A60A61B4-0D36-439C-9B92-1308BD4F9B76}"/>
                </a:ext>
              </a:extLst>
            </p:cNvPr>
            <p:cNvSpPr/>
            <p:nvPr/>
          </p:nvSpPr>
          <p:spPr>
            <a:xfrm flipV="1">
              <a:off x="0" y="1534336"/>
              <a:ext cx="8127478" cy="2411186"/>
            </a:xfrm>
            <a:custGeom>
              <a:avLst/>
              <a:gdLst/>
              <a:ahLst/>
              <a:cxnLst/>
              <a:rect l="l" t="t" r="r" b="b"/>
              <a:pathLst>
                <a:path w="7959928" h="2268000">
                  <a:moveTo>
                    <a:pt x="0" y="0"/>
                  </a:moveTo>
                  <a:lnTo>
                    <a:pt x="7959928" y="0"/>
                  </a:lnTo>
                  <a:lnTo>
                    <a:pt x="6650498" y="2268000"/>
                  </a:lnTo>
                  <a:lnTo>
                    <a:pt x="0" y="2268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4B43538B-38C8-455B-94A1-5B9585EE9EE7}"/>
                </a:ext>
              </a:extLst>
            </p:cNvPr>
            <p:cNvSpPr txBox="1"/>
            <p:nvPr/>
          </p:nvSpPr>
          <p:spPr>
            <a:xfrm>
              <a:off x="452759" y="2330535"/>
              <a:ext cx="6717238" cy="692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en-US" altLang="zh-CN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5.3</a:t>
              </a:r>
              <a:r>
                <a:rPr lang="zh-CN" altLang="en-US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 直播软文撰写的五种技巧</a:t>
              </a:r>
            </a:p>
          </p:txBody>
        </p:sp>
        <p:sp>
          <p:nvSpPr>
            <p:cNvPr id="14" name="矩形 20">
              <a:extLst>
                <a:ext uri="{FF2B5EF4-FFF2-40B4-BE49-F238E27FC236}">
                  <a16:creationId xmlns:a16="http://schemas.microsoft.com/office/drawing/2014/main" id="{E602E5BE-F69C-4751-A9EB-34B399021792}"/>
                </a:ext>
              </a:extLst>
            </p:cNvPr>
            <p:cNvSpPr/>
            <p:nvPr/>
          </p:nvSpPr>
          <p:spPr>
            <a:xfrm>
              <a:off x="8470443" y="3439325"/>
              <a:ext cx="387961" cy="640609"/>
            </a:xfrm>
            <a:custGeom>
              <a:avLst/>
              <a:gdLst/>
              <a:ahLst/>
              <a:cxnLst/>
              <a:rect l="l" t="t" r="r" b="b"/>
              <a:pathLst>
                <a:path w="447057" h="738192">
                  <a:moveTo>
                    <a:pt x="77961" y="0"/>
                  </a:moveTo>
                  <a:lnTo>
                    <a:pt x="447057" y="369096"/>
                  </a:lnTo>
                  <a:lnTo>
                    <a:pt x="77961" y="738192"/>
                  </a:lnTo>
                  <a:lnTo>
                    <a:pt x="0" y="660231"/>
                  </a:lnTo>
                  <a:lnTo>
                    <a:pt x="293910" y="366322"/>
                  </a:lnTo>
                  <a:lnTo>
                    <a:pt x="2775" y="751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6095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" name="矩形 3">
            <a:extLst>
              <a:ext uri="{FF2B5EF4-FFF2-40B4-BE49-F238E27FC236}">
                <a16:creationId xmlns:a16="http://schemas.microsoft.com/office/drawing/2014/main" id="{60179FD0-2A18-48D9-AE55-0D01A7D32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5.3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直播软文撰写的五种技巧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5692D46-E453-4DDA-96E5-3860C30F7A07}"/>
              </a:ext>
            </a:extLst>
          </p:cNvPr>
          <p:cNvSpPr/>
          <p:nvPr/>
        </p:nvSpPr>
        <p:spPr>
          <a:xfrm>
            <a:off x="1111644" y="3914480"/>
            <a:ext cx="2220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）行业资讯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EC6F6B0-9C6F-48C2-9BD6-156DFF105E4D}"/>
              </a:ext>
            </a:extLst>
          </p:cNvPr>
          <p:cNvSpPr/>
          <p:nvPr/>
        </p:nvSpPr>
        <p:spPr>
          <a:xfrm>
            <a:off x="1687471" y="4376145"/>
            <a:ext cx="894560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行业资讯类软文，常见于严肃主题（</a:t>
            </a:r>
            <a:r>
              <a:rPr lang="zh-CN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新闻发布会、媒体推介会等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）直播后的推广，主要面向关注行业动态的人群。通过行业资讯，将直播活动以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本行业最新事件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”“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业内大事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等形式发布于互联网媒体平台，</a:t>
            </a:r>
            <a:r>
              <a:rPr lang="zh-CN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吸引业内人士关注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16C6EBD-109A-4315-B09F-5A1AE2F3254C}"/>
              </a:ext>
            </a:extLst>
          </p:cNvPr>
          <p:cNvSpPr/>
          <p:nvPr/>
        </p:nvSpPr>
        <p:spPr>
          <a:xfrm>
            <a:off x="1392620" y="1499694"/>
            <a:ext cx="95486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为了覆盖不同特点的人群， 直播软文的常用撰写有五类技巧， 包括</a:t>
            </a: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行业资讯、观点提炼、主播经历、观众体验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</a:t>
            </a: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运营心得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2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" name="矩形 3">
            <a:extLst>
              <a:ext uri="{FF2B5EF4-FFF2-40B4-BE49-F238E27FC236}">
                <a16:creationId xmlns:a16="http://schemas.microsoft.com/office/drawing/2014/main" id="{60179FD0-2A18-48D9-AE55-0D01A7D32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5.3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直播软文撰写的五种技巧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5692D46-E453-4DDA-96E5-3860C30F7A07}"/>
              </a:ext>
            </a:extLst>
          </p:cNvPr>
          <p:cNvSpPr/>
          <p:nvPr/>
        </p:nvSpPr>
        <p:spPr>
          <a:xfrm>
            <a:off x="1111644" y="1297404"/>
            <a:ext cx="2220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）行业资讯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5F41C59-D1F3-4DA4-8813-0E08158836FF}"/>
              </a:ext>
            </a:extLst>
          </p:cNvPr>
          <p:cNvGrpSpPr/>
          <p:nvPr/>
        </p:nvGrpSpPr>
        <p:grpSpPr>
          <a:xfrm>
            <a:off x="698761" y="1840608"/>
            <a:ext cx="10765257" cy="3909166"/>
            <a:chOff x="698761" y="1840608"/>
            <a:chExt cx="10765257" cy="3909166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1A0AD212-CBCE-4020-95B6-DF99504769ED}"/>
                </a:ext>
              </a:extLst>
            </p:cNvPr>
            <p:cNvSpPr/>
            <p:nvPr/>
          </p:nvSpPr>
          <p:spPr>
            <a:xfrm>
              <a:off x="698761" y="1994460"/>
              <a:ext cx="10765257" cy="37553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9D457F40-9AB3-4EC3-9A2B-C20191250BA1}"/>
                </a:ext>
              </a:extLst>
            </p:cNvPr>
            <p:cNvGrpSpPr/>
            <p:nvPr/>
          </p:nvGrpSpPr>
          <p:grpSpPr>
            <a:xfrm>
              <a:off x="1111644" y="1840608"/>
              <a:ext cx="1879803" cy="502103"/>
              <a:chOff x="3962400" y="1132399"/>
              <a:chExt cx="1756227" cy="428174"/>
            </a:xfrm>
          </p:grpSpPr>
          <p:sp>
            <p:nvSpPr>
              <p:cNvPr id="30" name="矩形: 圆顶角 29">
                <a:extLst>
                  <a:ext uri="{FF2B5EF4-FFF2-40B4-BE49-F238E27FC236}">
                    <a16:creationId xmlns:a16="http://schemas.microsoft.com/office/drawing/2014/main" id="{EBE5AACC-520E-4FE6-B60C-658FB5B2F063}"/>
                  </a:ext>
                </a:extLst>
              </p:cNvPr>
              <p:cNvSpPr/>
              <p:nvPr/>
            </p:nvSpPr>
            <p:spPr>
              <a:xfrm flipV="1">
                <a:off x="4107542" y="1132401"/>
                <a:ext cx="1465943" cy="428172"/>
              </a:xfrm>
              <a:prstGeom prst="round2SameRect">
                <a:avLst>
                  <a:gd name="adj1" fmla="val 36440"/>
                  <a:gd name="adj2" fmla="val 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1" name="等腰三角形 30">
                <a:extLst>
                  <a:ext uri="{FF2B5EF4-FFF2-40B4-BE49-F238E27FC236}">
                    <a16:creationId xmlns:a16="http://schemas.microsoft.com/office/drawing/2014/main" id="{4C623BB8-191C-4F60-A7DA-1305BD91E5BF}"/>
                  </a:ext>
                </a:extLst>
              </p:cNvPr>
              <p:cNvSpPr/>
              <p:nvPr/>
            </p:nvSpPr>
            <p:spPr>
              <a:xfrm>
                <a:off x="3962400" y="1132400"/>
                <a:ext cx="145142" cy="131199"/>
              </a:xfrm>
              <a:prstGeom prst="triangle">
                <a:avLst>
                  <a:gd name="adj" fmla="val 1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等腰三角形 31">
                <a:extLst>
                  <a:ext uri="{FF2B5EF4-FFF2-40B4-BE49-F238E27FC236}">
                    <a16:creationId xmlns:a16="http://schemas.microsoft.com/office/drawing/2014/main" id="{FC190897-724A-4B82-B845-8C5256B4A5AA}"/>
                  </a:ext>
                </a:extLst>
              </p:cNvPr>
              <p:cNvSpPr/>
              <p:nvPr/>
            </p:nvSpPr>
            <p:spPr>
              <a:xfrm flipH="1">
                <a:off x="5573485" y="1132399"/>
                <a:ext cx="145142" cy="131199"/>
              </a:xfrm>
              <a:prstGeom prst="triangle">
                <a:avLst>
                  <a:gd name="adj" fmla="val 1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1BDE77E5-EA1F-491A-9A84-8902028DFB62}"/>
                </a:ext>
              </a:extLst>
            </p:cNvPr>
            <p:cNvSpPr txBox="1"/>
            <p:nvPr/>
          </p:nvSpPr>
          <p:spPr>
            <a:xfrm>
              <a:off x="916407" y="2333454"/>
              <a:ext cx="8609879" cy="34163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      2016 </a:t>
              </a:r>
              <a:r>
                <a:rPr lang="zh-CN" altLang="zh-CN" dirty="0"/>
                <a:t>年 </a:t>
              </a:r>
              <a:r>
                <a:rPr lang="en-US" altLang="zh-CN" dirty="0"/>
                <a:t>8 </a:t>
              </a:r>
              <a:r>
                <a:rPr lang="zh-CN" altLang="zh-CN" dirty="0"/>
                <a:t>月 </a:t>
              </a:r>
              <a:r>
                <a:rPr lang="en-US" altLang="zh-CN" dirty="0"/>
                <a:t>27 </a:t>
              </a:r>
              <a:r>
                <a:rPr lang="zh-CN" altLang="zh-CN" dirty="0"/>
                <a:t>日，首届互联网</a:t>
              </a:r>
              <a:r>
                <a:rPr lang="en-US" altLang="zh-CN" dirty="0"/>
                <a:t>“ </a:t>
              </a:r>
              <a:r>
                <a:rPr lang="zh-CN" altLang="zh-CN" dirty="0"/>
                <a:t>直播</a:t>
              </a:r>
              <a:r>
                <a:rPr lang="en-US" altLang="zh-CN" dirty="0"/>
                <a:t>+”</a:t>
              </a:r>
              <a:r>
                <a:rPr lang="zh-CN" altLang="zh-CN" dirty="0"/>
                <a:t>全球产业大会暨直播行业高峰论坛在北京召开，论坛以</a:t>
              </a:r>
              <a:r>
                <a:rPr lang="en-US" altLang="zh-CN" dirty="0"/>
                <a:t>“</a:t>
              </a:r>
              <a:r>
                <a:rPr lang="zh-CN" altLang="zh-CN" dirty="0"/>
                <a:t>绿色、价值；直播力量，改变世界</a:t>
              </a:r>
              <a:r>
                <a:rPr lang="en-US" altLang="zh-CN" dirty="0"/>
                <a:t>”</a:t>
              </a:r>
              <a:r>
                <a:rPr lang="zh-CN" altLang="zh-CN" dirty="0"/>
                <a:t>为主题，由掌门直播、中国网 、《财经 》和互联网直播</a:t>
              </a:r>
              <a:r>
                <a:rPr lang="en-US" altLang="zh-CN" dirty="0"/>
                <a:t>+</a:t>
              </a:r>
              <a:r>
                <a:rPr lang="zh-CN" altLang="zh-CN" dirty="0"/>
                <a:t>产业联盟主办。</a:t>
              </a:r>
              <a:r>
                <a:rPr lang="en-US" altLang="zh-CN" dirty="0" err="1"/>
                <a:t>与会代表共同成立</a:t>
              </a:r>
              <a:r>
                <a:rPr lang="en-US" altLang="zh-CN" dirty="0"/>
                <a:t>“ </a:t>
              </a:r>
              <a:r>
                <a:rPr lang="en-US" altLang="zh-CN" dirty="0" err="1"/>
                <a:t>直播+产</a:t>
              </a:r>
              <a:r>
                <a:rPr lang="zh-CN" altLang="zh-CN" dirty="0"/>
                <a:t>业联盟</a:t>
              </a:r>
              <a:r>
                <a:rPr lang="en-US" altLang="zh-CN" dirty="0"/>
                <a:t>”</a:t>
              </a:r>
              <a:r>
                <a:rPr lang="zh-CN" altLang="zh-CN" dirty="0"/>
                <a:t>和</a:t>
              </a:r>
              <a:r>
                <a:rPr lang="en-US" altLang="zh-CN" dirty="0"/>
                <a:t>“ </a:t>
              </a:r>
              <a:r>
                <a:rPr lang="zh-CN" altLang="zh-CN" dirty="0"/>
                <a:t>直播绿色联盟 </a:t>
              </a:r>
              <a:r>
                <a:rPr lang="en-US" altLang="zh-CN" dirty="0"/>
                <a:t>”</a:t>
              </a:r>
              <a:r>
                <a:rPr lang="zh-CN" altLang="zh-CN" dirty="0"/>
                <a:t>，并签署发布了</a:t>
              </a:r>
              <a:r>
                <a:rPr lang="en-US" altLang="zh-CN" dirty="0"/>
                <a:t>“</a:t>
              </a:r>
              <a:r>
                <a:rPr lang="zh-CN" altLang="zh-CN" dirty="0"/>
                <a:t>直播绿色宣言 </a:t>
              </a:r>
              <a:r>
                <a:rPr lang="en-US" altLang="zh-CN" dirty="0"/>
                <a:t>”</a:t>
              </a:r>
              <a:r>
                <a:rPr lang="zh-CN" altLang="zh-CN" dirty="0"/>
                <a:t>。同时，对在互联网价值直播探索和实践中做出突出贡献的</a:t>
              </a:r>
              <a:r>
                <a:rPr lang="en-US" altLang="zh-CN" dirty="0"/>
                <a:t>“</a:t>
              </a:r>
              <a:r>
                <a:rPr lang="zh-CN" altLang="zh-CN" dirty="0"/>
                <a:t>王璞、刘克亚、营创学院</a:t>
              </a:r>
              <a:r>
                <a:rPr lang="en-US" altLang="zh-CN" dirty="0"/>
                <a:t>”</a:t>
              </a:r>
              <a:r>
                <a:rPr lang="zh-CN" altLang="zh-CN" dirty="0"/>
                <a:t>等个人和机构进行了表彰鼓励。</a:t>
              </a:r>
              <a:endParaRPr lang="en-US" altLang="zh-CN" dirty="0"/>
            </a:p>
            <a:p>
              <a:r>
                <a:rPr lang="en-US" altLang="zh-CN" dirty="0"/>
                <a:t>      </a:t>
              </a:r>
              <a:r>
                <a:rPr lang="zh-CN" altLang="zh-CN" dirty="0"/>
                <a:t>虽然大会当场已经由掌门同步直播，但是在直播结束后发布行业资讯，依然可以获得新的传播，</a:t>
              </a:r>
              <a:r>
                <a:rPr lang="zh-CN" altLang="zh-CN" b="1" dirty="0"/>
                <a:t>使更多没有及时参加大会或观看直播的网友了解大会信息</a:t>
              </a:r>
              <a:r>
                <a:rPr lang="zh-CN" altLang="zh-CN" dirty="0"/>
                <a:t>。</a:t>
              </a:r>
            </a:p>
          </p:txBody>
        </p:sp>
        <p:pic>
          <p:nvPicPr>
            <p:cNvPr id="35" name="image126.png">
              <a:extLst>
                <a:ext uri="{FF2B5EF4-FFF2-40B4-BE49-F238E27FC236}">
                  <a16:creationId xmlns:a16="http://schemas.microsoft.com/office/drawing/2014/main" id="{B9CB1626-CDC2-4748-91F5-5C41EEBAC5E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11771" y="2958735"/>
              <a:ext cx="1379929" cy="1393362"/>
            </a:xfrm>
            <a:prstGeom prst="rect">
              <a:avLst/>
            </a:prstGeom>
          </p:spPr>
        </p:pic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D53DA748-4462-4C4B-9338-C624E6C7A5AD}"/>
                </a:ext>
              </a:extLst>
            </p:cNvPr>
            <p:cNvSpPr txBox="1"/>
            <p:nvPr/>
          </p:nvSpPr>
          <p:spPr>
            <a:xfrm>
              <a:off x="1438251" y="1886977"/>
              <a:ext cx="12365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案例分析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5E617AFC-27B4-4479-B114-AAF575F0B630}"/>
                </a:ext>
              </a:extLst>
            </p:cNvPr>
            <p:cNvSpPr txBox="1"/>
            <p:nvPr/>
          </p:nvSpPr>
          <p:spPr>
            <a:xfrm>
              <a:off x="9674371" y="4456158"/>
              <a:ext cx="14547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扫一扫解读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68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" name="矩形 3">
            <a:extLst>
              <a:ext uri="{FF2B5EF4-FFF2-40B4-BE49-F238E27FC236}">
                <a16:creationId xmlns:a16="http://schemas.microsoft.com/office/drawing/2014/main" id="{60179FD0-2A18-48D9-AE55-0D01A7D32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5.3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直播软文撰写的五种技巧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5692D46-E453-4DDA-96E5-3860C30F7A07}"/>
              </a:ext>
            </a:extLst>
          </p:cNvPr>
          <p:cNvSpPr/>
          <p:nvPr/>
        </p:nvSpPr>
        <p:spPr>
          <a:xfrm>
            <a:off x="1111644" y="1297404"/>
            <a:ext cx="2220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）观点提炼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EC6F6B0-9C6F-48C2-9BD6-156DFF105E4D}"/>
              </a:ext>
            </a:extLst>
          </p:cNvPr>
          <p:cNvSpPr/>
          <p:nvPr/>
        </p:nvSpPr>
        <p:spPr>
          <a:xfrm>
            <a:off x="1687471" y="1759069"/>
            <a:ext cx="89456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观点提炼类软文，需要提炼直播核心观点并撰写成文。互联网资讯铺天盖地，而网民时间有限，更希望</a:t>
            </a:r>
            <a:r>
              <a:rPr lang="zh-CN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直接看到最核心的内容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，因此观点交流类软文是较受网民欢迎的软文形式之一。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软文中可以提炼的核心观点包括</a:t>
            </a:r>
            <a:r>
              <a:rPr lang="zh-CN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企业新科技、创始人新思想、团队新动作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等。</a:t>
            </a:r>
          </a:p>
        </p:txBody>
      </p:sp>
    </p:spTree>
    <p:extLst>
      <p:ext uri="{BB962C8B-B14F-4D97-AF65-F5344CB8AC3E}">
        <p14:creationId xmlns:p14="http://schemas.microsoft.com/office/powerpoint/2010/main" val="152891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CD56D178-7BB6-41AE-9742-2CE915731249}"/>
              </a:ext>
            </a:extLst>
          </p:cNvPr>
          <p:cNvGrpSpPr/>
          <p:nvPr/>
        </p:nvGrpSpPr>
        <p:grpSpPr>
          <a:xfrm>
            <a:off x="698761" y="1840608"/>
            <a:ext cx="10765257" cy="3909166"/>
            <a:chOff x="698761" y="1840608"/>
            <a:chExt cx="10765257" cy="3909166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9846D0D9-CE17-4168-BA87-885EBFD05CF9}"/>
                </a:ext>
              </a:extLst>
            </p:cNvPr>
            <p:cNvSpPr/>
            <p:nvPr/>
          </p:nvSpPr>
          <p:spPr>
            <a:xfrm>
              <a:off x="698761" y="1994460"/>
              <a:ext cx="10765257" cy="37553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1D98B236-153E-414A-940F-B595D8E978F4}"/>
                </a:ext>
              </a:extLst>
            </p:cNvPr>
            <p:cNvGrpSpPr/>
            <p:nvPr/>
          </p:nvGrpSpPr>
          <p:grpSpPr>
            <a:xfrm>
              <a:off x="1111644" y="1840608"/>
              <a:ext cx="1879803" cy="502103"/>
              <a:chOff x="3962400" y="1132399"/>
              <a:chExt cx="1756227" cy="428174"/>
            </a:xfrm>
          </p:grpSpPr>
          <p:sp>
            <p:nvSpPr>
              <p:cNvPr id="24" name="矩形: 圆顶角 23">
                <a:extLst>
                  <a:ext uri="{FF2B5EF4-FFF2-40B4-BE49-F238E27FC236}">
                    <a16:creationId xmlns:a16="http://schemas.microsoft.com/office/drawing/2014/main" id="{CB8286A5-9E73-4C85-8FE1-10C559BC40BB}"/>
                  </a:ext>
                </a:extLst>
              </p:cNvPr>
              <p:cNvSpPr/>
              <p:nvPr/>
            </p:nvSpPr>
            <p:spPr>
              <a:xfrm flipV="1">
                <a:off x="4107542" y="1132401"/>
                <a:ext cx="1465943" cy="428172"/>
              </a:xfrm>
              <a:prstGeom prst="round2SameRect">
                <a:avLst>
                  <a:gd name="adj1" fmla="val 36440"/>
                  <a:gd name="adj2" fmla="val 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5" name="等腰三角形 24">
                <a:extLst>
                  <a:ext uri="{FF2B5EF4-FFF2-40B4-BE49-F238E27FC236}">
                    <a16:creationId xmlns:a16="http://schemas.microsoft.com/office/drawing/2014/main" id="{5C91E224-BC82-4192-84B4-E81472D070B4}"/>
                  </a:ext>
                </a:extLst>
              </p:cNvPr>
              <p:cNvSpPr/>
              <p:nvPr/>
            </p:nvSpPr>
            <p:spPr>
              <a:xfrm>
                <a:off x="3962400" y="1132400"/>
                <a:ext cx="145142" cy="131199"/>
              </a:xfrm>
              <a:prstGeom prst="triangle">
                <a:avLst>
                  <a:gd name="adj" fmla="val 1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等腰三角形 25">
                <a:extLst>
                  <a:ext uri="{FF2B5EF4-FFF2-40B4-BE49-F238E27FC236}">
                    <a16:creationId xmlns:a16="http://schemas.microsoft.com/office/drawing/2014/main" id="{53421613-02F8-4608-B8AA-D22DA04314F5}"/>
                  </a:ext>
                </a:extLst>
              </p:cNvPr>
              <p:cNvSpPr/>
              <p:nvPr/>
            </p:nvSpPr>
            <p:spPr>
              <a:xfrm flipH="1">
                <a:off x="5573485" y="1132399"/>
                <a:ext cx="145142" cy="131199"/>
              </a:xfrm>
              <a:prstGeom prst="triangle">
                <a:avLst>
                  <a:gd name="adj" fmla="val 1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9FD72BD-5082-41F0-8E88-B0E53180E12F}"/>
                </a:ext>
              </a:extLst>
            </p:cNvPr>
            <p:cNvSpPr txBox="1"/>
            <p:nvPr/>
          </p:nvSpPr>
          <p:spPr>
            <a:xfrm>
              <a:off x="916407" y="2333454"/>
              <a:ext cx="8154857" cy="34163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      2016 </a:t>
              </a:r>
              <a:r>
                <a:rPr lang="zh-CN" altLang="zh-CN" dirty="0"/>
                <a:t>年 </a:t>
              </a:r>
              <a:r>
                <a:rPr lang="en-US" altLang="zh-CN" dirty="0"/>
                <a:t>5 </a:t>
              </a:r>
              <a:r>
                <a:rPr lang="zh-CN" altLang="zh-CN" dirty="0"/>
                <a:t>月 </a:t>
              </a:r>
              <a:r>
                <a:rPr lang="en-US" altLang="zh-CN" dirty="0"/>
                <a:t>10 </a:t>
              </a:r>
              <a:r>
                <a:rPr lang="zh-CN" altLang="zh-CN" dirty="0"/>
                <a:t>日，在国家会议中心，小米联合创始人洪锋发布全新的小米手机操作系统</a:t>
              </a:r>
              <a:r>
                <a:rPr lang="en-US" altLang="zh-CN" dirty="0"/>
                <a:t>—— MIUI 8</a:t>
              </a:r>
              <a:r>
                <a:rPr lang="zh-CN" altLang="zh-CN" dirty="0"/>
                <a:t>。洪峰在发布会上表示：这款全新操作系统收纳了很多发烧友的建议，经过一个多月的集中优化迭代，开发版将于 </a:t>
              </a:r>
              <a:r>
                <a:rPr lang="en-US" altLang="zh-CN" dirty="0"/>
                <a:t>6 </a:t>
              </a:r>
              <a:r>
                <a:rPr lang="zh-CN" altLang="zh-CN" dirty="0"/>
                <a:t>月 </a:t>
              </a:r>
              <a:r>
                <a:rPr lang="en-US" altLang="zh-CN" dirty="0"/>
                <a:t>17 </a:t>
              </a:r>
              <a:r>
                <a:rPr lang="zh-CN" altLang="zh-CN" dirty="0"/>
                <a:t>日正式上线，届时小米</a:t>
              </a:r>
              <a:r>
                <a:rPr lang="en-US" altLang="zh-CN" dirty="0"/>
                <a:t>/</a:t>
              </a:r>
              <a:r>
                <a:rPr lang="zh-CN" altLang="zh-CN" dirty="0"/>
                <a:t>红米全系升级。开发版用户可以直接 </a:t>
              </a:r>
              <a:r>
                <a:rPr lang="en-US" altLang="zh-CN" dirty="0"/>
                <a:t>OTA </a:t>
              </a:r>
              <a:r>
                <a:rPr lang="zh-CN" altLang="zh-CN" dirty="0"/>
                <a:t>在线升级，稳定版用户可通过卡刷或线刷的方式进行升级。</a:t>
              </a:r>
            </a:p>
            <a:p>
              <a:r>
                <a:rPr lang="en-US" altLang="zh-CN" dirty="0"/>
                <a:t>      </a:t>
              </a:r>
              <a:r>
                <a:rPr lang="zh-CN" altLang="zh-CN" dirty="0"/>
                <a:t>本场发布会利用小米直播平台全程直播。发布会结束后，小米公司官方微信采用观点提炼的形式，提炼出了手机</a:t>
              </a:r>
              <a:r>
                <a:rPr lang="en-US" altLang="zh-CN" dirty="0"/>
                <a:t>“ </a:t>
              </a:r>
              <a:r>
                <a:rPr lang="zh-CN" altLang="zh-CN" dirty="0"/>
                <a:t>扫文档 </a:t>
              </a:r>
              <a:r>
                <a:rPr lang="en-US" altLang="zh-CN" dirty="0"/>
                <a:t>”</a:t>
              </a:r>
              <a:r>
                <a:rPr lang="zh-CN" altLang="zh-CN" dirty="0"/>
                <a:t>，</a:t>
              </a:r>
              <a:r>
                <a:rPr lang="en-US" altLang="zh-CN" dirty="0"/>
                <a:t>“ </a:t>
              </a:r>
              <a:r>
                <a:rPr lang="zh-CN" altLang="zh-CN" dirty="0"/>
                <a:t>翻译 </a:t>
              </a:r>
              <a:r>
                <a:rPr lang="en-US" altLang="zh-CN" dirty="0"/>
                <a:t>”</a:t>
              </a:r>
              <a:r>
                <a:rPr lang="zh-CN" altLang="zh-CN" dirty="0"/>
                <a:t>，</a:t>
              </a:r>
              <a:r>
                <a:rPr lang="en-US" altLang="zh-CN" dirty="0"/>
                <a:t>“</a:t>
              </a:r>
              <a:r>
                <a:rPr lang="zh-CN" altLang="zh-CN" dirty="0"/>
                <a:t>扫题目</a:t>
              </a:r>
              <a:r>
                <a:rPr lang="en-US" altLang="zh-CN" dirty="0"/>
                <a:t>” </a:t>
              </a:r>
              <a:r>
                <a:rPr lang="zh-CN" altLang="zh-CN" dirty="0"/>
                <a:t>等亮点，</a:t>
              </a:r>
              <a:r>
                <a:rPr lang="zh-CN" altLang="zh-CN" b="1" dirty="0"/>
                <a:t>直接将新系统的特性阐述出来，读者看后一目了然</a:t>
              </a:r>
              <a:r>
                <a:rPr lang="zh-CN" altLang="zh-CN" dirty="0"/>
                <a:t>。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CF8B1A69-D25F-40DE-BD85-8E35751A8338}"/>
                </a:ext>
              </a:extLst>
            </p:cNvPr>
            <p:cNvSpPr txBox="1"/>
            <p:nvPr/>
          </p:nvSpPr>
          <p:spPr>
            <a:xfrm>
              <a:off x="1438251" y="1886977"/>
              <a:ext cx="12365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案例分析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A864C841-2EC1-40F3-A689-3C5CE302366B}"/>
                </a:ext>
              </a:extLst>
            </p:cNvPr>
            <p:cNvSpPr txBox="1"/>
            <p:nvPr/>
          </p:nvSpPr>
          <p:spPr>
            <a:xfrm>
              <a:off x="9541876" y="4854039"/>
              <a:ext cx="14547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扫一扫解读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" name="矩形 3">
            <a:extLst>
              <a:ext uri="{FF2B5EF4-FFF2-40B4-BE49-F238E27FC236}">
                <a16:creationId xmlns:a16="http://schemas.microsoft.com/office/drawing/2014/main" id="{60179FD0-2A18-48D9-AE55-0D01A7D32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5.3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直播软文撰写的五种技巧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5692D46-E453-4DDA-96E5-3860C30F7A07}"/>
              </a:ext>
            </a:extLst>
          </p:cNvPr>
          <p:cNvSpPr/>
          <p:nvPr/>
        </p:nvSpPr>
        <p:spPr>
          <a:xfrm>
            <a:off x="1111644" y="1297404"/>
            <a:ext cx="2220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）观点提炼</a:t>
            </a:r>
          </a:p>
        </p:txBody>
      </p:sp>
      <p:pic>
        <p:nvPicPr>
          <p:cNvPr id="27" name="image127.png">
            <a:extLst>
              <a:ext uri="{FF2B5EF4-FFF2-40B4-BE49-F238E27FC236}">
                <a16:creationId xmlns:a16="http://schemas.microsoft.com/office/drawing/2014/main" id="{E5942183-235A-40AD-82DD-30806F34B35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72037" y="2953863"/>
            <a:ext cx="1794407" cy="174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403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" name="矩形 3">
            <a:extLst>
              <a:ext uri="{FF2B5EF4-FFF2-40B4-BE49-F238E27FC236}">
                <a16:creationId xmlns:a16="http://schemas.microsoft.com/office/drawing/2014/main" id="{60179FD0-2A18-48D9-AE55-0D01A7D32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5.3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直播软文撰写的五种技巧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5692D46-E453-4DDA-96E5-3860C30F7A07}"/>
              </a:ext>
            </a:extLst>
          </p:cNvPr>
          <p:cNvSpPr/>
          <p:nvPr/>
        </p:nvSpPr>
        <p:spPr>
          <a:xfrm>
            <a:off x="1111644" y="1297404"/>
            <a:ext cx="2220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）主播经历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EC6F6B0-9C6F-48C2-9BD6-156DFF105E4D}"/>
              </a:ext>
            </a:extLst>
          </p:cNvPr>
          <p:cNvSpPr/>
          <p:nvPr/>
        </p:nvSpPr>
        <p:spPr>
          <a:xfrm>
            <a:off x="1687471" y="1759069"/>
            <a:ext cx="89456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主播经历类软文，不是从企业角度出发，而是以主播的第一人称角度，类似主播的一篇日记，对直播进行回顾。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与一般性介绍的企业文章相比，主播撰写的文章</a:t>
            </a:r>
            <a:r>
              <a:rPr lang="zh-CN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更有温度，更容易拉近与读者之间的距离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。因此，在主播的文章中植入企业核心信息，可以更有效地将核心内容覆盖读者。</a:t>
            </a:r>
          </a:p>
        </p:txBody>
      </p:sp>
    </p:spTree>
    <p:extLst>
      <p:ext uri="{BB962C8B-B14F-4D97-AF65-F5344CB8AC3E}">
        <p14:creationId xmlns:p14="http://schemas.microsoft.com/office/powerpoint/2010/main" val="337458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CD56D178-7BB6-41AE-9742-2CE915731249}"/>
              </a:ext>
            </a:extLst>
          </p:cNvPr>
          <p:cNvGrpSpPr/>
          <p:nvPr/>
        </p:nvGrpSpPr>
        <p:grpSpPr>
          <a:xfrm>
            <a:off x="698761" y="1840608"/>
            <a:ext cx="10765257" cy="3493667"/>
            <a:chOff x="698761" y="1840608"/>
            <a:chExt cx="10765257" cy="3493667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9846D0D9-CE17-4168-BA87-885EBFD05CF9}"/>
                </a:ext>
              </a:extLst>
            </p:cNvPr>
            <p:cNvSpPr/>
            <p:nvPr/>
          </p:nvSpPr>
          <p:spPr>
            <a:xfrm>
              <a:off x="698761" y="1994460"/>
              <a:ext cx="10765257" cy="33398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1D98B236-153E-414A-940F-B595D8E978F4}"/>
                </a:ext>
              </a:extLst>
            </p:cNvPr>
            <p:cNvGrpSpPr/>
            <p:nvPr/>
          </p:nvGrpSpPr>
          <p:grpSpPr>
            <a:xfrm>
              <a:off x="1111644" y="1840608"/>
              <a:ext cx="1879803" cy="502103"/>
              <a:chOff x="3962400" y="1132399"/>
              <a:chExt cx="1756227" cy="428174"/>
            </a:xfrm>
          </p:grpSpPr>
          <p:sp>
            <p:nvSpPr>
              <p:cNvPr id="24" name="矩形: 圆顶角 23">
                <a:extLst>
                  <a:ext uri="{FF2B5EF4-FFF2-40B4-BE49-F238E27FC236}">
                    <a16:creationId xmlns:a16="http://schemas.microsoft.com/office/drawing/2014/main" id="{CB8286A5-9E73-4C85-8FE1-10C559BC40BB}"/>
                  </a:ext>
                </a:extLst>
              </p:cNvPr>
              <p:cNvSpPr/>
              <p:nvPr/>
            </p:nvSpPr>
            <p:spPr>
              <a:xfrm flipV="1">
                <a:off x="4107542" y="1132401"/>
                <a:ext cx="1465943" cy="428172"/>
              </a:xfrm>
              <a:prstGeom prst="round2SameRect">
                <a:avLst>
                  <a:gd name="adj1" fmla="val 36440"/>
                  <a:gd name="adj2" fmla="val 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5" name="等腰三角形 24">
                <a:extLst>
                  <a:ext uri="{FF2B5EF4-FFF2-40B4-BE49-F238E27FC236}">
                    <a16:creationId xmlns:a16="http://schemas.microsoft.com/office/drawing/2014/main" id="{5C91E224-BC82-4192-84B4-E81472D070B4}"/>
                  </a:ext>
                </a:extLst>
              </p:cNvPr>
              <p:cNvSpPr/>
              <p:nvPr/>
            </p:nvSpPr>
            <p:spPr>
              <a:xfrm>
                <a:off x="3962400" y="1132400"/>
                <a:ext cx="145142" cy="131199"/>
              </a:xfrm>
              <a:prstGeom prst="triangle">
                <a:avLst>
                  <a:gd name="adj" fmla="val 1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等腰三角形 25">
                <a:extLst>
                  <a:ext uri="{FF2B5EF4-FFF2-40B4-BE49-F238E27FC236}">
                    <a16:creationId xmlns:a16="http://schemas.microsoft.com/office/drawing/2014/main" id="{53421613-02F8-4608-B8AA-D22DA04314F5}"/>
                  </a:ext>
                </a:extLst>
              </p:cNvPr>
              <p:cNvSpPr/>
              <p:nvPr/>
            </p:nvSpPr>
            <p:spPr>
              <a:xfrm flipH="1">
                <a:off x="5573485" y="1132399"/>
                <a:ext cx="145142" cy="131199"/>
              </a:xfrm>
              <a:prstGeom prst="triangle">
                <a:avLst>
                  <a:gd name="adj" fmla="val 1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9FD72BD-5082-41F0-8E88-B0E53180E12F}"/>
                </a:ext>
              </a:extLst>
            </p:cNvPr>
            <p:cNvSpPr txBox="1"/>
            <p:nvPr/>
          </p:nvSpPr>
          <p:spPr>
            <a:xfrm>
              <a:off x="916407" y="2333454"/>
              <a:ext cx="8154857" cy="300082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      2016 </a:t>
              </a:r>
              <a:r>
                <a:rPr lang="zh-CN" altLang="zh-CN" dirty="0"/>
                <a:t>年 </a:t>
              </a:r>
              <a:r>
                <a:rPr lang="en-US" altLang="zh-CN" dirty="0"/>
                <a:t>9 </a:t>
              </a:r>
              <a:r>
                <a:rPr lang="zh-CN" altLang="zh-CN" dirty="0"/>
                <a:t>月 </a:t>
              </a:r>
              <a:r>
                <a:rPr lang="en-US" altLang="zh-CN" dirty="0"/>
                <a:t>3 </a:t>
              </a:r>
              <a:r>
                <a:rPr lang="zh-CN" altLang="zh-CN" dirty="0"/>
                <a:t>日 、</a:t>
              </a:r>
              <a:r>
                <a:rPr lang="en-US" altLang="zh-CN" dirty="0"/>
                <a:t>9 </a:t>
              </a:r>
              <a:r>
                <a:rPr lang="zh-CN" altLang="zh-CN" dirty="0"/>
                <a:t>月 </a:t>
              </a:r>
              <a:r>
                <a:rPr lang="en-US" altLang="zh-CN" dirty="0"/>
                <a:t>5 </a:t>
              </a:r>
              <a:r>
                <a:rPr lang="zh-CN" altLang="zh-CN" dirty="0"/>
                <a:t>日 、</a:t>
              </a:r>
              <a:r>
                <a:rPr lang="en-US" altLang="zh-CN" dirty="0"/>
                <a:t>9 </a:t>
              </a:r>
              <a:r>
                <a:rPr lang="zh-CN" altLang="zh-CN" dirty="0"/>
                <a:t>月 </a:t>
              </a:r>
              <a:r>
                <a:rPr lang="en-US" altLang="zh-CN" dirty="0"/>
                <a:t>6 </a:t>
              </a:r>
              <a:r>
                <a:rPr lang="zh-CN" altLang="zh-CN" dirty="0"/>
                <a:t>日 ，秋叶大叔连续三天在斗鱼平台直播，分别以</a:t>
              </a:r>
              <a:r>
                <a:rPr lang="en-US" altLang="zh-CN" dirty="0"/>
                <a:t>“</a:t>
              </a:r>
              <a:r>
                <a:rPr lang="zh-CN" altLang="zh-CN" dirty="0"/>
                <a:t>你不知道的微信搜索技巧 </a:t>
              </a:r>
              <a:r>
                <a:rPr lang="en-US" altLang="zh-CN" dirty="0"/>
                <a:t>”“</a:t>
              </a:r>
              <a:r>
                <a:rPr lang="zh-CN" altLang="zh-CN" dirty="0"/>
                <a:t>如何读大学 </a:t>
              </a:r>
              <a:r>
                <a:rPr lang="en-US" altLang="zh-CN" dirty="0"/>
                <a:t>”“ </a:t>
              </a:r>
              <a:r>
                <a:rPr lang="zh-CN" altLang="zh-CN" dirty="0"/>
                <a:t>如何管理你的时间</a:t>
              </a:r>
              <a:r>
                <a:rPr lang="en-US" altLang="zh-CN" dirty="0"/>
                <a:t>”</a:t>
              </a:r>
              <a:r>
                <a:rPr lang="zh-CN" altLang="zh-CN" dirty="0"/>
                <a:t>为主题进行分享。秋叶大叔为直播做足了准备，包括电脑、服装、道具、讲法、互动等；三天的直播，每场超过</a:t>
              </a:r>
              <a:r>
                <a:rPr lang="en-US" altLang="zh-CN" dirty="0"/>
                <a:t> 4500 </a:t>
              </a:r>
              <a:r>
                <a:rPr lang="zh-CN" altLang="zh-CN" dirty="0"/>
                <a:t>人参加。</a:t>
              </a:r>
              <a:endParaRPr lang="en-US" altLang="zh-CN" dirty="0"/>
            </a:p>
            <a:p>
              <a:r>
                <a:rPr lang="en-US" altLang="zh-CN" dirty="0"/>
                <a:t>      </a:t>
              </a:r>
              <a:r>
                <a:rPr lang="zh-CN" altLang="zh-CN" dirty="0"/>
                <a:t>直播结束后，秋叶大叔在微信公众号发出文章，阐述了他在直播时的心情、体会、经验。文章从第一人称的角度进行分享，无疑</a:t>
              </a:r>
              <a:r>
                <a:rPr lang="zh-CN" altLang="zh-CN" b="1" dirty="0"/>
                <a:t>更容易引起读者的阅读兴趣</a:t>
              </a:r>
              <a:r>
                <a:rPr lang="zh-CN" altLang="zh-CN" dirty="0"/>
                <a:t>。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CF8B1A69-D25F-40DE-BD85-8E35751A8338}"/>
                </a:ext>
              </a:extLst>
            </p:cNvPr>
            <p:cNvSpPr txBox="1"/>
            <p:nvPr/>
          </p:nvSpPr>
          <p:spPr>
            <a:xfrm>
              <a:off x="1438251" y="1886977"/>
              <a:ext cx="12365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案例分析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A864C841-2EC1-40F3-A689-3C5CE302366B}"/>
                </a:ext>
              </a:extLst>
            </p:cNvPr>
            <p:cNvSpPr txBox="1"/>
            <p:nvPr/>
          </p:nvSpPr>
          <p:spPr>
            <a:xfrm>
              <a:off x="9441392" y="4686455"/>
              <a:ext cx="14547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扫一扫解读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" name="矩形 3">
            <a:extLst>
              <a:ext uri="{FF2B5EF4-FFF2-40B4-BE49-F238E27FC236}">
                <a16:creationId xmlns:a16="http://schemas.microsoft.com/office/drawing/2014/main" id="{60179FD0-2A18-48D9-AE55-0D01A7D32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5.3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直播软文撰写的五种技巧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5692D46-E453-4DDA-96E5-3860C30F7A07}"/>
              </a:ext>
            </a:extLst>
          </p:cNvPr>
          <p:cNvSpPr/>
          <p:nvPr/>
        </p:nvSpPr>
        <p:spPr>
          <a:xfrm>
            <a:off x="1111644" y="1297404"/>
            <a:ext cx="2220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）主播经历</a:t>
            </a:r>
          </a:p>
        </p:txBody>
      </p:sp>
      <p:pic>
        <p:nvPicPr>
          <p:cNvPr id="21" name="image128.png">
            <a:extLst>
              <a:ext uri="{FF2B5EF4-FFF2-40B4-BE49-F238E27FC236}">
                <a16:creationId xmlns:a16="http://schemas.microsoft.com/office/drawing/2014/main" id="{62F6A703-9D01-4711-B261-E69C2544258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24752" y="2467299"/>
            <a:ext cx="2088009" cy="206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76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" name="矩形 3">
            <a:extLst>
              <a:ext uri="{FF2B5EF4-FFF2-40B4-BE49-F238E27FC236}">
                <a16:creationId xmlns:a16="http://schemas.microsoft.com/office/drawing/2014/main" id="{60179FD0-2A18-48D9-AE55-0D01A7D32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5.3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直播软文撰写的五种技巧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5692D46-E453-4DDA-96E5-3860C30F7A07}"/>
              </a:ext>
            </a:extLst>
          </p:cNvPr>
          <p:cNvSpPr/>
          <p:nvPr/>
        </p:nvSpPr>
        <p:spPr>
          <a:xfrm>
            <a:off x="1111644" y="1297404"/>
            <a:ext cx="2220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）观众体验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EC6F6B0-9C6F-48C2-9BD6-156DFF105E4D}"/>
              </a:ext>
            </a:extLst>
          </p:cNvPr>
          <p:cNvSpPr/>
          <p:nvPr/>
        </p:nvSpPr>
        <p:spPr>
          <a:xfrm>
            <a:off x="1687471" y="1759069"/>
            <a:ext cx="89456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观众体验类软文，完全以第三方对语气讲述一场直播。由于和主办方、主播都没有关系，因此文章撰写可以</a:t>
            </a:r>
            <a:r>
              <a:rPr lang="zh-CN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更随意、更博人眼球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64360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CD56D178-7BB6-41AE-9742-2CE915731249}"/>
              </a:ext>
            </a:extLst>
          </p:cNvPr>
          <p:cNvGrpSpPr/>
          <p:nvPr/>
        </p:nvGrpSpPr>
        <p:grpSpPr>
          <a:xfrm>
            <a:off x="698761" y="1840608"/>
            <a:ext cx="10765257" cy="4740163"/>
            <a:chOff x="698761" y="1840608"/>
            <a:chExt cx="10765257" cy="4740163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9846D0D9-CE17-4168-BA87-885EBFD05CF9}"/>
                </a:ext>
              </a:extLst>
            </p:cNvPr>
            <p:cNvSpPr/>
            <p:nvPr/>
          </p:nvSpPr>
          <p:spPr>
            <a:xfrm>
              <a:off x="698761" y="1994459"/>
              <a:ext cx="10765257" cy="45863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1D98B236-153E-414A-940F-B595D8E978F4}"/>
                </a:ext>
              </a:extLst>
            </p:cNvPr>
            <p:cNvGrpSpPr/>
            <p:nvPr/>
          </p:nvGrpSpPr>
          <p:grpSpPr>
            <a:xfrm>
              <a:off x="1111644" y="1840608"/>
              <a:ext cx="1879803" cy="502103"/>
              <a:chOff x="3962400" y="1132399"/>
              <a:chExt cx="1756227" cy="428174"/>
            </a:xfrm>
          </p:grpSpPr>
          <p:sp>
            <p:nvSpPr>
              <p:cNvPr id="24" name="矩形: 圆顶角 23">
                <a:extLst>
                  <a:ext uri="{FF2B5EF4-FFF2-40B4-BE49-F238E27FC236}">
                    <a16:creationId xmlns:a16="http://schemas.microsoft.com/office/drawing/2014/main" id="{CB8286A5-9E73-4C85-8FE1-10C559BC40BB}"/>
                  </a:ext>
                </a:extLst>
              </p:cNvPr>
              <p:cNvSpPr/>
              <p:nvPr/>
            </p:nvSpPr>
            <p:spPr>
              <a:xfrm flipV="1">
                <a:off x="4107542" y="1132401"/>
                <a:ext cx="1465943" cy="428172"/>
              </a:xfrm>
              <a:prstGeom prst="round2SameRect">
                <a:avLst>
                  <a:gd name="adj1" fmla="val 36440"/>
                  <a:gd name="adj2" fmla="val 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5" name="等腰三角形 24">
                <a:extLst>
                  <a:ext uri="{FF2B5EF4-FFF2-40B4-BE49-F238E27FC236}">
                    <a16:creationId xmlns:a16="http://schemas.microsoft.com/office/drawing/2014/main" id="{5C91E224-BC82-4192-84B4-E81472D070B4}"/>
                  </a:ext>
                </a:extLst>
              </p:cNvPr>
              <p:cNvSpPr/>
              <p:nvPr/>
            </p:nvSpPr>
            <p:spPr>
              <a:xfrm>
                <a:off x="3962400" y="1132400"/>
                <a:ext cx="145142" cy="131199"/>
              </a:xfrm>
              <a:prstGeom prst="triangle">
                <a:avLst>
                  <a:gd name="adj" fmla="val 1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等腰三角形 25">
                <a:extLst>
                  <a:ext uri="{FF2B5EF4-FFF2-40B4-BE49-F238E27FC236}">
                    <a16:creationId xmlns:a16="http://schemas.microsoft.com/office/drawing/2014/main" id="{53421613-02F8-4608-B8AA-D22DA04314F5}"/>
                  </a:ext>
                </a:extLst>
              </p:cNvPr>
              <p:cNvSpPr/>
              <p:nvPr/>
            </p:nvSpPr>
            <p:spPr>
              <a:xfrm flipH="1">
                <a:off x="5573485" y="1132399"/>
                <a:ext cx="145142" cy="131199"/>
              </a:xfrm>
              <a:prstGeom prst="triangle">
                <a:avLst>
                  <a:gd name="adj" fmla="val 1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9FD72BD-5082-41F0-8E88-B0E53180E12F}"/>
                </a:ext>
              </a:extLst>
            </p:cNvPr>
            <p:cNvSpPr txBox="1"/>
            <p:nvPr/>
          </p:nvSpPr>
          <p:spPr>
            <a:xfrm>
              <a:off x="916407" y="2333454"/>
              <a:ext cx="8154857" cy="424731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      2016 </a:t>
              </a:r>
              <a:r>
                <a:rPr lang="zh-CN" altLang="zh-CN" dirty="0"/>
                <a:t>年 </a:t>
              </a:r>
              <a:r>
                <a:rPr lang="en-US" altLang="zh-CN" dirty="0"/>
                <a:t>5 </a:t>
              </a:r>
              <a:r>
                <a:rPr lang="zh-CN" altLang="zh-CN" dirty="0"/>
                <a:t>月 </a:t>
              </a:r>
              <a:r>
                <a:rPr lang="en-US" altLang="zh-CN" dirty="0"/>
                <a:t>10 </a:t>
              </a:r>
              <a:r>
                <a:rPr lang="zh-CN" altLang="zh-CN" dirty="0"/>
                <a:t>日小米 </a:t>
              </a:r>
              <a:r>
                <a:rPr lang="en-US" altLang="zh-CN" dirty="0"/>
                <a:t>Max </a:t>
              </a:r>
              <a:r>
                <a:rPr lang="zh-CN" altLang="zh-CN" dirty="0"/>
                <a:t>发布会上，小米手机创始人雷军说：</a:t>
              </a:r>
              <a:r>
                <a:rPr lang="en-US" altLang="zh-CN" dirty="0"/>
                <a:t>“</a:t>
              </a:r>
              <a:r>
                <a:rPr lang="zh-CN" altLang="zh-CN" dirty="0"/>
                <a:t>尽管每家手机公司都会在内部做测试，但体验具体好不好还是得有用户自己来做裁判，下判断 。</a:t>
              </a:r>
              <a:r>
                <a:rPr lang="en-US" altLang="zh-CN" dirty="0"/>
                <a:t>”</a:t>
              </a:r>
              <a:r>
                <a:rPr lang="en-US" altLang="zh-CN" dirty="0" err="1"/>
                <a:t>在当天下午</a:t>
              </a:r>
              <a:r>
                <a:rPr lang="en-US" altLang="zh-CN" dirty="0"/>
                <a:t> 16:00 </a:t>
              </a:r>
              <a:r>
                <a:rPr lang="zh-CN" altLang="zh-CN" dirty="0"/>
                <a:t>开始，合作方 </a:t>
              </a:r>
              <a:r>
                <a:rPr lang="en-US" altLang="zh-CN" dirty="0"/>
                <a:t>B </a:t>
              </a:r>
              <a:r>
                <a:rPr lang="zh-CN" altLang="zh-CN" dirty="0"/>
                <a:t>站启动一项名为</a:t>
              </a:r>
              <a:r>
                <a:rPr lang="en-US" altLang="zh-CN" dirty="0"/>
                <a:t>“</a:t>
              </a:r>
              <a:r>
                <a:rPr lang="zh-CN" altLang="zh-CN" dirty="0"/>
                <a:t>我们也不知道这场直播什么时候结束</a:t>
              </a:r>
              <a:r>
                <a:rPr lang="en-US" altLang="zh-CN" dirty="0"/>
                <a:t>——</a:t>
              </a:r>
              <a:r>
                <a:rPr lang="zh-CN" altLang="zh-CN" dirty="0"/>
                <a:t>小米 </a:t>
              </a:r>
              <a:r>
                <a:rPr lang="en-US" altLang="zh-CN" dirty="0"/>
                <a:t>Max </a:t>
              </a:r>
              <a:r>
                <a:rPr lang="zh-CN" altLang="zh-CN" dirty="0"/>
                <a:t>超耐久体验</a:t>
              </a:r>
              <a:r>
                <a:rPr lang="en-US" altLang="zh-CN" dirty="0"/>
                <a:t>”</a:t>
              </a:r>
              <a:r>
                <a:rPr lang="zh-CN" altLang="zh-CN" dirty="0"/>
                <a:t>的无聊直播。直播每天吸引 </a:t>
              </a:r>
              <a:r>
                <a:rPr lang="en-US" altLang="zh-CN" dirty="0"/>
                <a:t>200 </a:t>
              </a:r>
              <a:r>
                <a:rPr lang="zh-CN" altLang="zh-CN" dirty="0"/>
                <a:t>万独立访客（ </a:t>
              </a:r>
              <a:r>
                <a:rPr lang="en-US" altLang="zh-CN" dirty="0"/>
                <a:t>Unique Visitor</a:t>
              </a:r>
              <a:r>
                <a:rPr lang="zh-CN" altLang="zh-CN" dirty="0"/>
                <a:t>，</a:t>
              </a:r>
              <a:r>
                <a:rPr lang="en-US" altLang="zh-CN" dirty="0"/>
                <a:t>UV</a:t>
              </a:r>
              <a:r>
                <a:rPr lang="zh-CN" altLang="zh-CN" dirty="0"/>
                <a:t>）参与，一周多时间累积 </a:t>
              </a:r>
              <a:r>
                <a:rPr lang="en-US" altLang="zh-CN" dirty="0"/>
                <a:t>1000 </a:t>
              </a:r>
              <a:r>
                <a:rPr lang="zh-CN" altLang="zh-CN" dirty="0"/>
                <a:t>万 </a:t>
              </a:r>
              <a:r>
                <a:rPr lang="en-US" altLang="zh-CN" dirty="0"/>
                <a:t>UV</a:t>
              </a:r>
              <a:r>
                <a:rPr lang="zh-CN" altLang="zh-CN" dirty="0"/>
                <a:t>，在日常流量较高的时段，同时在线人数通常都在 </a:t>
              </a:r>
              <a:r>
                <a:rPr lang="en-US" altLang="zh-CN" dirty="0"/>
                <a:t>10 </a:t>
              </a:r>
              <a:r>
                <a:rPr lang="zh-CN" altLang="zh-CN" dirty="0"/>
                <a:t>万以上，在深夜一两点，竟然有 </a:t>
              </a:r>
              <a:r>
                <a:rPr lang="en-US" altLang="zh-CN" dirty="0"/>
                <a:t>1 </a:t>
              </a:r>
              <a:r>
                <a:rPr lang="zh-CN" altLang="zh-CN" dirty="0"/>
                <a:t>万多人在线。</a:t>
              </a:r>
              <a:endParaRPr lang="en-US" altLang="zh-CN" dirty="0"/>
            </a:p>
            <a:p>
              <a:r>
                <a:rPr lang="en-US" altLang="zh-CN" dirty="0"/>
                <a:t>      </a:t>
              </a:r>
              <a:r>
                <a:rPr lang="zh-CN" altLang="zh-CN" dirty="0"/>
                <a:t>作为直播观众中的一员，自媒体人金错刀对</a:t>
              </a:r>
              <a:r>
                <a:rPr lang="en-US" altLang="zh-CN" dirty="0"/>
                <a:t>“</a:t>
              </a:r>
              <a:r>
                <a:rPr lang="zh-CN" altLang="zh-CN" dirty="0"/>
                <a:t>有的只是无聊， 而且是史上最无聊的直播</a:t>
              </a:r>
              <a:r>
                <a:rPr lang="en-US" altLang="zh-CN" dirty="0"/>
                <a:t>”</a:t>
              </a:r>
              <a:r>
                <a:rPr lang="zh-CN" altLang="zh-CN" dirty="0"/>
                <a:t>进行了描述与思考。这篇文章在展示了作者的思路与想法的同时，也</a:t>
              </a:r>
              <a:r>
                <a:rPr lang="zh-CN" altLang="zh-CN" b="1" dirty="0"/>
                <a:t>吸引读者去搜索</a:t>
              </a:r>
              <a:r>
                <a:rPr lang="zh-CN" altLang="zh-CN" dirty="0"/>
                <a:t>这场</a:t>
              </a:r>
              <a:r>
                <a:rPr lang="en-US" altLang="zh-CN" dirty="0"/>
                <a:t>“</a:t>
              </a:r>
              <a:r>
                <a:rPr lang="zh-CN" altLang="zh-CN" dirty="0"/>
                <a:t>无聊的直播 </a:t>
              </a:r>
              <a:r>
                <a:rPr lang="en-US" altLang="zh-CN" dirty="0"/>
                <a:t>”</a:t>
              </a:r>
              <a:r>
                <a:rPr lang="zh-CN" altLang="zh-CN" dirty="0"/>
                <a:t>，无形之中</a:t>
              </a:r>
              <a:r>
                <a:rPr lang="zh-CN" altLang="zh-CN" b="1" dirty="0"/>
                <a:t>增加了品牌曝光量</a:t>
              </a:r>
              <a:r>
                <a:rPr lang="zh-CN" altLang="zh-CN" dirty="0"/>
                <a:t>。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CF8B1A69-D25F-40DE-BD85-8E35751A8338}"/>
                </a:ext>
              </a:extLst>
            </p:cNvPr>
            <p:cNvSpPr txBox="1"/>
            <p:nvPr/>
          </p:nvSpPr>
          <p:spPr>
            <a:xfrm>
              <a:off x="1438251" y="1886977"/>
              <a:ext cx="12365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案例分析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A864C841-2EC1-40F3-A689-3C5CE302366B}"/>
                </a:ext>
              </a:extLst>
            </p:cNvPr>
            <p:cNvSpPr txBox="1"/>
            <p:nvPr/>
          </p:nvSpPr>
          <p:spPr>
            <a:xfrm>
              <a:off x="9540277" y="5495822"/>
              <a:ext cx="14547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扫一扫解读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" name="矩形 3">
            <a:extLst>
              <a:ext uri="{FF2B5EF4-FFF2-40B4-BE49-F238E27FC236}">
                <a16:creationId xmlns:a16="http://schemas.microsoft.com/office/drawing/2014/main" id="{60179FD0-2A18-48D9-AE55-0D01A7D32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5.3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直播软文撰写的五种技巧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5692D46-E453-4DDA-96E5-3860C30F7A07}"/>
              </a:ext>
            </a:extLst>
          </p:cNvPr>
          <p:cNvSpPr/>
          <p:nvPr/>
        </p:nvSpPr>
        <p:spPr>
          <a:xfrm>
            <a:off x="1111644" y="1297404"/>
            <a:ext cx="2220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）观众体验</a:t>
            </a:r>
          </a:p>
        </p:txBody>
      </p:sp>
      <p:pic>
        <p:nvPicPr>
          <p:cNvPr id="27" name="image129.png">
            <a:extLst>
              <a:ext uri="{FF2B5EF4-FFF2-40B4-BE49-F238E27FC236}">
                <a16:creationId xmlns:a16="http://schemas.microsoft.com/office/drawing/2014/main" id="{53390829-181E-431A-9973-B55338671C3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63973" y="3238992"/>
            <a:ext cx="2007333" cy="1988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9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" name="矩形 3">
            <a:extLst>
              <a:ext uri="{FF2B5EF4-FFF2-40B4-BE49-F238E27FC236}">
                <a16:creationId xmlns:a16="http://schemas.microsoft.com/office/drawing/2014/main" id="{60179FD0-2A18-48D9-AE55-0D01A7D32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5.3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直播软文撰写的五种技巧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5692D46-E453-4DDA-96E5-3860C30F7A07}"/>
              </a:ext>
            </a:extLst>
          </p:cNvPr>
          <p:cNvSpPr/>
          <p:nvPr/>
        </p:nvSpPr>
        <p:spPr>
          <a:xfrm>
            <a:off x="1111644" y="1297404"/>
            <a:ext cx="2220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）运营心得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EC6F6B0-9C6F-48C2-9BD6-156DFF105E4D}"/>
              </a:ext>
            </a:extLst>
          </p:cNvPr>
          <p:cNvSpPr/>
          <p:nvPr/>
        </p:nvSpPr>
        <p:spPr>
          <a:xfrm>
            <a:off x="1687471" y="1759069"/>
            <a:ext cx="89456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运营心得类软文，从组织者的角度分享一场直播幕后的故事，主要面向直播从业人员及相关企业策划人员。此类软文可以从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我是如何策划一次直播的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”“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一场万人参与的直播筹备 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部曲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等角度进行直播运营的心得分享，文章可以在知乎网、直播交流论坛、策划交流网站等平台发布与推广。</a:t>
            </a:r>
          </a:p>
        </p:txBody>
      </p:sp>
    </p:spTree>
    <p:extLst>
      <p:ext uri="{BB962C8B-B14F-4D97-AF65-F5344CB8AC3E}">
        <p14:creationId xmlns:p14="http://schemas.microsoft.com/office/powerpoint/2010/main" val="228770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CD56D178-7BB6-41AE-9742-2CE915731249}"/>
              </a:ext>
            </a:extLst>
          </p:cNvPr>
          <p:cNvGrpSpPr/>
          <p:nvPr/>
        </p:nvGrpSpPr>
        <p:grpSpPr>
          <a:xfrm>
            <a:off x="698761" y="1840608"/>
            <a:ext cx="10765257" cy="3493668"/>
            <a:chOff x="698761" y="1840608"/>
            <a:chExt cx="10765257" cy="3493668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9846D0D9-CE17-4168-BA87-885EBFD05CF9}"/>
                </a:ext>
              </a:extLst>
            </p:cNvPr>
            <p:cNvSpPr/>
            <p:nvPr/>
          </p:nvSpPr>
          <p:spPr>
            <a:xfrm>
              <a:off x="698761" y="1994460"/>
              <a:ext cx="10765257" cy="33398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1D98B236-153E-414A-940F-B595D8E978F4}"/>
                </a:ext>
              </a:extLst>
            </p:cNvPr>
            <p:cNvGrpSpPr/>
            <p:nvPr/>
          </p:nvGrpSpPr>
          <p:grpSpPr>
            <a:xfrm>
              <a:off x="1111644" y="1840608"/>
              <a:ext cx="1879803" cy="502103"/>
              <a:chOff x="3962400" y="1132399"/>
              <a:chExt cx="1756227" cy="428174"/>
            </a:xfrm>
          </p:grpSpPr>
          <p:sp>
            <p:nvSpPr>
              <p:cNvPr id="24" name="矩形: 圆顶角 23">
                <a:extLst>
                  <a:ext uri="{FF2B5EF4-FFF2-40B4-BE49-F238E27FC236}">
                    <a16:creationId xmlns:a16="http://schemas.microsoft.com/office/drawing/2014/main" id="{CB8286A5-9E73-4C85-8FE1-10C559BC40BB}"/>
                  </a:ext>
                </a:extLst>
              </p:cNvPr>
              <p:cNvSpPr/>
              <p:nvPr/>
            </p:nvSpPr>
            <p:spPr>
              <a:xfrm flipV="1">
                <a:off x="4107542" y="1132401"/>
                <a:ext cx="1465943" cy="428172"/>
              </a:xfrm>
              <a:prstGeom prst="round2SameRect">
                <a:avLst>
                  <a:gd name="adj1" fmla="val 36440"/>
                  <a:gd name="adj2" fmla="val 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5" name="等腰三角形 24">
                <a:extLst>
                  <a:ext uri="{FF2B5EF4-FFF2-40B4-BE49-F238E27FC236}">
                    <a16:creationId xmlns:a16="http://schemas.microsoft.com/office/drawing/2014/main" id="{5C91E224-BC82-4192-84B4-E81472D070B4}"/>
                  </a:ext>
                </a:extLst>
              </p:cNvPr>
              <p:cNvSpPr/>
              <p:nvPr/>
            </p:nvSpPr>
            <p:spPr>
              <a:xfrm>
                <a:off x="3962400" y="1132400"/>
                <a:ext cx="145142" cy="131199"/>
              </a:xfrm>
              <a:prstGeom prst="triangle">
                <a:avLst>
                  <a:gd name="adj" fmla="val 1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等腰三角形 25">
                <a:extLst>
                  <a:ext uri="{FF2B5EF4-FFF2-40B4-BE49-F238E27FC236}">
                    <a16:creationId xmlns:a16="http://schemas.microsoft.com/office/drawing/2014/main" id="{53421613-02F8-4608-B8AA-D22DA04314F5}"/>
                  </a:ext>
                </a:extLst>
              </p:cNvPr>
              <p:cNvSpPr/>
              <p:nvPr/>
            </p:nvSpPr>
            <p:spPr>
              <a:xfrm flipH="1">
                <a:off x="5573485" y="1132399"/>
                <a:ext cx="145142" cy="131199"/>
              </a:xfrm>
              <a:prstGeom prst="triangle">
                <a:avLst>
                  <a:gd name="adj" fmla="val 1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9FD72BD-5082-41F0-8E88-B0E53180E12F}"/>
                </a:ext>
              </a:extLst>
            </p:cNvPr>
            <p:cNvSpPr txBox="1"/>
            <p:nvPr/>
          </p:nvSpPr>
          <p:spPr>
            <a:xfrm>
              <a:off x="916407" y="2333454"/>
              <a:ext cx="8154857" cy="300082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      2016 </a:t>
              </a:r>
              <a:r>
                <a:rPr lang="zh-CN" altLang="zh-CN" dirty="0"/>
                <a:t>年</a:t>
              </a:r>
              <a:r>
                <a:rPr lang="en-US" altLang="zh-CN" dirty="0"/>
                <a:t>“ </a:t>
              </a:r>
              <a:r>
                <a:rPr lang="zh-CN" altLang="zh-CN" dirty="0"/>
                <a:t>七夕</a:t>
              </a:r>
              <a:r>
                <a:rPr lang="en-US" altLang="zh-CN" dirty="0"/>
                <a:t>”</a:t>
              </a:r>
              <a:r>
                <a:rPr lang="zh-CN" altLang="zh-CN" dirty="0"/>
                <a:t>夜，咪咕阅读联合映客直播平台推出了咪咕阅读史上第一期直播节目，主播为 </a:t>
              </a:r>
              <a:r>
                <a:rPr lang="en-US" altLang="zh-CN" dirty="0"/>
                <a:t>23 </a:t>
              </a:r>
              <a:r>
                <a:rPr lang="zh-CN" altLang="zh-CN" dirty="0"/>
                <a:t>岁的人气嫩模诺敏高娃；直播还邀请了国内二次元领域的前沿人物作为嘉宾。直播结束后，根据平台数据显示，此次直播累计吸引了超过 </a:t>
              </a:r>
              <a:r>
                <a:rPr lang="en-US" altLang="zh-CN" dirty="0"/>
                <a:t>100  </a:t>
              </a:r>
              <a:r>
                <a:rPr lang="zh-CN" altLang="zh-CN" dirty="0"/>
                <a:t>万人的观众关注，当日</a:t>
              </a:r>
              <a:r>
                <a:rPr lang="en-US" altLang="zh-CN" dirty="0"/>
                <a:t>“</a:t>
              </a:r>
              <a:r>
                <a:rPr lang="zh-CN" altLang="zh-CN" dirty="0"/>
                <a:t>咪咕阅读</a:t>
              </a:r>
              <a:r>
                <a:rPr lang="en-US" altLang="zh-CN" dirty="0"/>
                <a:t>” </a:t>
              </a:r>
              <a:r>
                <a:rPr lang="zh-CN" altLang="zh-CN" dirty="0"/>
                <a:t>各个平台上粉丝近 </a:t>
              </a:r>
              <a:r>
                <a:rPr lang="en-US" altLang="zh-CN" dirty="0"/>
                <a:t>10 </a:t>
              </a:r>
              <a:r>
                <a:rPr lang="zh-CN" altLang="zh-CN" dirty="0"/>
                <a:t>万人。</a:t>
              </a:r>
              <a:endParaRPr lang="en-US" altLang="zh-CN" dirty="0"/>
            </a:p>
            <a:p>
              <a:r>
                <a:rPr lang="en-US" altLang="zh-CN" dirty="0"/>
                <a:t>      </a:t>
              </a:r>
              <a:r>
                <a:rPr lang="zh-CN" altLang="zh-CN" dirty="0"/>
                <a:t>本文作者从操盘者的角度，围绕直播策划中的关键词</a:t>
              </a:r>
              <a:r>
                <a:rPr lang="en-US" altLang="zh-CN" dirty="0"/>
                <a:t>“</a:t>
              </a:r>
              <a:r>
                <a:rPr lang="zh-CN" altLang="zh-CN" dirty="0"/>
                <a:t>七夕、直播、阅读、网络红人</a:t>
              </a:r>
              <a:r>
                <a:rPr lang="en-US" altLang="zh-CN" dirty="0"/>
                <a:t>”</a:t>
              </a:r>
              <a:r>
                <a:rPr lang="zh-CN" altLang="zh-CN" dirty="0"/>
                <a:t>分享了直播活动的运营方法，透过活动背景、平台选择、主播邀约、 高效执行等细节层面展示直播的幕后故事。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CF8B1A69-D25F-40DE-BD85-8E35751A8338}"/>
                </a:ext>
              </a:extLst>
            </p:cNvPr>
            <p:cNvSpPr txBox="1"/>
            <p:nvPr/>
          </p:nvSpPr>
          <p:spPr>
            <a:xfrm>
              <a:off x="1438251" y="1886977"/>
              <a:ext cx="12365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案例分析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A864C841-2EC1-40F3-A689-3C5CE302366B}"/>
                </a:ext>
              </a:extLst>
            </p:cNvPr>
            <p:cNvSpPr txBox="1"/>
            <p:nvPr/>
          </p:nvSpPr>
          <p:spPr>
            <a:xfrm>
              <a:off x="9540277" y="4737724"/>
              <a:ext cx="14547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扫一扫解读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" name="矩形 3">
            <a:extLst>
              <a:ext uri="{FF2B5EF4-FFF2-40B4-BE49-F238E27FC236}">
                <a16:creationId xmlns:a16="http://schemas.microsoft.com/office/drawing/2014/main" id="{60179FD0-2A18-48D9-AE55-0D01A7D32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5.3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直播软文撰写的五种技巧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5692D46-E453-4DDA-96E5-3860C30F7A07}"/>
              </a:ext>
            </a:extLst>
          </p:cNvPr>
          <p:cNvSpPr/>
          <p:nvPr/>
        </p:nvSpPr>
        <p:spPr>
          <a:xfrm>
            <a:off x="1111644" y="1297404"/>
            <a:ext cx="2220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）运营心得</a:t>
            </a:r>
          </a:p>
        </p:txBody>
      </p:sp>
      <p:pic>
        <p:nvPicPr>
          <p:cNvPr id="21" name="image130.png">
            <a:extLst>
              <a:ext uri="{FF2B5EF4-FFF2-40B4-BE49-F238E27FC236}">
                <a16:creationId xmlns:a16="http://schemas.microsoft.com/office/drawing/2014/main" id="{033CA314-C4E9-4654-A829-D8AA262AD68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19209" y="2623383"/>
            <a:ext cx="2048778" cy="199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19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F1F38B84-A4A4-4992-9B9E-4C25B619630B}"/>
              </a:ext>
            </a:extLst>
          </p:cNvPr>
          <p:cNvSpPr/>
          <p:nvPr/>
        </p:nvSpPr>
        <p:spPr>
          <a:xfrm>
            <a:off x="1050472" y="1744900"/>
            <a:ext cx="9710054" cy="2417525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4C515B1-8CF7-460F-B427-B8ED3DD455E4}"/>
              </a:ext>
            </a:extLst>
          </p:cNvPr>
          <p:cNvSpPr/>
          <p:nvPr/>
        </p:nvSpPr>
        <p:spPr>
          <a:xfrm>
            <a:off x="1377043" y="1417439"/>
            <a:ext cx="2106386" cy="62373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CA5157F-1EF7-49AA-9208-9DC56F245E3B}"/>
              </a:ext>
            </a:extLst>
          </p:cNvPr>
          <p:cNvSpPr txBox="1"/>
          <p:nvPr/>
        </p:nvSpPr>
        <p:spPr>
          <a:xfrm>
            <a:off x="1670958" y="1494888"/>
            <a:ext cx="1616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课堂讨论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0FAA9BC-1C10-4F08-A204-6F414DFF2AA5}"/>
              </a:ext>
            </a:extLst>
          </p:cNvPr>
          <p:cNvSpPr/>
          <p:nvPr/>
        </p:nvSpPr>
        <p:spPr>
          <a:xfrm>
            <a:off x="1703615" y="2118626"/>
            <a:ext cx="84651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你是一家食品企业互联网负责人，公司刚完成一场厨艺大赛直播，由 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 </a:t>
            </a: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位本公司研发厨师制作菜品，现场观众品尝与打分。</a:t>
            </a:r>
          </a:p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直播结束后需要互联网宣传，请问以上五种软文方法中，哪一种更适合？试着写出软文大纲。 </a:t>
            </a:r>
          </a:p>
        </p:txBody>
      </p:sp>
      <p:sp>
        <p:nvSpPr>
          <p:cNvPr id="11" name="矩形 3">
            <a:extLst>
              <a:ext uri="{FF2B5EF4-FFF2-40B4-BE49-F238E27FC236}">
                <a16:creationId xmlns:a16="http://schemas.microsoft.com/office/drawing/2014/main" id="{D1AD8FD8-91F1-41EA-8188-E9AB56E0C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5.3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直播软文撰写的五种技巧</a:t>
            </a:r>
          </a:p>
        </p:txBody>
      </p:sp>
    </p:spTree>
    <p:extLst>
      <p:ext uri="{BB962C8B-B14F-4D97-AF65-F5344CB8AC3E}">
        <p14:creationId xmlns:p14="http://schemas.microsoft.com/office/powerpoint/2010/main" val="317293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2073195B-FA49-4909-94E7-A80159E1DA00}"/>
              </a:ext>
            </a:extLst>
          </p:cNvPr>
          <p:cNvGrpSpPr/>
          <p:nvPr/>
        </p:nvGrpSpPr>
        <p:grpSpPr>
          <a:xfrm>
            <a:off x="-1" y="1404960"/>
            <a:ext cx="14285196" cy="4242240"/>
            <a:chOff x="0" y="1102155"/>
            <a:chExt cx="10713920" cy="3181685"/>
          </a:xfrm>
        </p:grpSpPr>
        <p:sp>
          <p:nvSpPr>
            <p:cNvPr id="2" name="矩形 3">
              <a:extLst>
                <a:ext uri="{FF2B5EF4-FFF2-40B4-BE49-F238E27FC236}">
                  <a16:creationId xmlns:a16="http://schemas.microsoft.com/office/drawing/2014/main" id="{DC6A4DEF-51F0-4728-B564-F5D2D0249F7F}"/>
                </a:ext>
              </a:extLst>
            </p:cNvPr>
            <p:cNvSpPr/>
            <p:nvPr/>
          </p:nvSpPr>
          <p:spPr>
            <a:xfrm flipV="1">
              <a:off x="4127105" y="3205271"/>
              <a:ext cx="6586815" cy="1078569"/>
            </a:xfrm>
            <a:custGeom>
              <a:avLst/>
              <a:gdLst/>
              <a:ahLst/>
              <a:cxnLst/>
              <a:rect l="l" t="t" r="r" b="b"/>
              <a:pathLst>
                <a:path w="6586815" h="1404000">
                  <a:moveTo>
                    <a:pt x="810600" y="0"/>
                  </a:moveTo>
                  <a:lnTo>
                    <a:pt x="6586815" y="0"/>
                  </a:lnTo>
                  <a:lnTo>
                    <a:pt x="6586815" y="1404000"/>
                  </a:lnTo>
                  <a:lnTo>
                    <a:pt x="0" y="14040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6">
              <a:extLst>
                <a:ext uri="{FF2B5EF4-FFF2-40B4-BE49-F238E27FC236}">
                  <a16:creationId xmlns:a16="http://schemas.microsoft.com/office/drawing/2014/main" id="{EFC56A03-4244-4205-95BE-CA971A616925}"/>
                </a:ext>
              </a:extLst>
            </p:cNvPr>
            <p:cNvSpPr/>
            <p:nvPr/>
          </p:nvSpPr>
          <p:spPr>
            <a:xfrm flipV="1">
              <a:off x="1" y="1102155"/>
              <a:ext cx="4284268" cy="1271242"/>
            </a:xfrm>
            <a:custGeom>
              <a:avLst/>
              <a:gdLst/>
              <a:ahLst/>
              <a:cxnLst/>
              <a:rect l="l" t="t" r="r" b="b"/>
              <a:pathLst>
                <a:path w="4284268" h="1404000">
                  <a:moveTo>
                    <a:pt x="0" y="0"/>
                  </a:moveTo>
                  <a:lnTo>
                    <a:pt x="4284268" y="0"/>
                  </a:lnTo>
                  <a:lnTo>
                    <a:pt x="3473668" y="1404000"/>
                  </a:lnTo>
                  <a:lnTo>
                    <a:pt x="0" y="14040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7">
              <a:extLst>
                <a:ext uri="{FF2B5EF4-FFF2-40B4-BE49-F238E27FC236}">
                  <a16:creationId xmlns:a16="http://schemas.microsoft.com/office/drawing/2014/main" id="{A60A61B4-0D36-439C-9B92-1308BD4F9B76}"/>
                </a:ext>
              </a:extLst>
            </p:cNvPr>
            <p:cNvSpPr/>
            <p:nvPr/>
          </p:nvSpPr>
          <p:spPr>
            <a:xfrm flipV="1">
              <a:off x="0" y="1534336"/>
              <a:ext cx="8470443" cy="2411186"/>
            </a:xfrm>
            <a:custGeom>
              <a:avLst/>
              <a:gdLst/>
              <a:ahLst/>
              <a:cxnLst/>
              <a:rect l="l" t="t" r="r" b="b"/>
              <a:pathLst>
                <a:path w="7959928" h="2268000">
                  <a:moveTo>
                    <a:pt x="0" y="0"/>
                  </a:moveTo>
                  <a:lnTo>
                    <a:pt x="7959928" y="0"/>
                  </a:lnTo>
                  <a:lnTo>
                    <a:pt x="6650498" y="2268000"/>
                  </a:lnTo>
                  <a:lnTo>
                    <a:pt x="0" y="2268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4B43538B-38C8-455B-94A1-5B9585EE9EE7}"/>
                </a:ext>
              </a:extLst>
            </p:cNvPr>
            <p:cNvSpPr txBox="1"/>
            <p:nvPr/>
          </p:nvSpPr>
          <p:spPr>
            <a:xfrm>
              <a:off x="452759" y="2330535"/>
              <a:ext cx="7236612" cy="692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en-US" altLang="zh-CN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5.4</a:t>
              </a:r>
              <a:r>
                <a:rPr lang="zh-CN" altLang="en-US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 直播表情包制作的四个步骤</a:t>
              </a:r>
            </a:p>
          </p:txBody>
        </p:sp>
        <p:sp>
          <p:nvSpPr>
            <p:cNvPr id="14" name="矩形 20">
              <a:extLst>
                <a:ext uri="{FF2B5EF4-FFF2-40B4-BE49-F238E27FC236}">
                  <a16:creationId xmlns:a16="http://schemas.microsoft.com/office/drawing/2014/main" id="{E602E5BE-F69C-4751-A9EB-34B399021792}"/>
                </a:ext>
              </a:extLst>
            </p:cNvPr>
            <p:cNvSpPr/>
            <p:nvPr/>
          </p:nvSpPr>
          <p:spPr>
            <a:xfrm>
              <a:off x="8470443" y="3439325"/>
              <a:ext cx="387961" cy="640609"/>
            </a:xfrm>
            <a:custGeom>
              <a:avLst/>
              <a:gdLst/>
              <a:ahLst/>
              <a:cxnLst/>
              <a:rect l="l" t="t" r="r" b="b"/>
              <a:pathLst>
                <a:path w="447057" h="738192">
                  <a:moveTo>
                    <a:pt x="77961" y="0"/>
                  </a:moveTo>
                  <a:lnTo>
                    <a:pt x="447057" y="369096"/>
                  </a:lnTo>
                  <a:lnTo>
                    <a:pt x="77961" y="738192"/>
                  </a:lnTo>
                  <a:lnTo>
                    <a:pt x="0" y="660231"/>
                  </a:lnTo>
                  <a:lnTo>
                    <a:pt x="293910" y="366322"/>
                  </a:lnTo>
                  <a:lnTo>
                    <a:pt x="2775" y="751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08668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1" name="矩形 3">
            <a:extLst>
              <a:ext uri="{FF2B5EF4-FFF2-40B4-BE49-F238E27FC236}">
                <a16:creationId xmlns:a16="http://schemas.microsoft.com/office/drawing/2014/main" id="{D1AD8FD8-91F1-41EA-8188-E9AB56E0C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85447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5.4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直播表情包制作的四个步骤</a:t>
            </a:r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520D3095-0CFA-48D1-8A66-469355C527B0}"/>
              </a:ext>
            </a:extLst>
          </p:cNvPr>
          <p:cNvSpPr/>
          <p:nvPr/>
        </p:nvSpPr>
        <p:spPr>
          <a:xfrm>
            <a:off x="2395851" y="2202873"/>
            <a:ext cx="7022944" cy="3298217"/>
          </a:xfrm>
          <a:prstGeom prst="rightArrow">
            <a:avLst>
              <a:gd name="adj1" fmla="val 58895"/>
              <a:gd name="adj2" fmla="val 45308"/>
            </a:avLst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8593BA23-891A-4F36-A274-87B54CB1C45D}"/>
              </a:ext>
            </a:extLst>
          </p:cNvPr>
          <p:cNvSpPr/>
          <p:nvPr/>
        </p:nvSpPr>
        <p:spPr>
          <a:xfrm>
            <a:off x="1797844" y="3363913"/>
            <a:ext cx="1641918" cy="96671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发现表情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7252B824-F6FE-44C1-90E7-13F05D7908DF}"/>
              </a:ext>
            </a:extLst>
          </p:cNvPr>
          <p:cNvSpPr/>
          <p:nvPr/>
        </p:nvSpPr>
        <p:spPr>
          <a:xfrm>
            <a:off x="3990190" y="3363913"/>
            <a:ext cx="1641918" cy="96671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表情截取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45168957-6EAF-462D-BA20-826A6258B41B}"/>
              </a:ext>
            </a:extLst>
          </p:cNvPr>
          <p:cNvSpPr/>
          <p:nvPr/>
        </p:nvSpPr>
        <p:spPr>
          <a:xfrm>
            <a:off x="6182536" y="3363913"/>
            <a:ext cx="1641918" cy="96671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94285475-208B-4596-AD56-402509E6375B}"/>
              </a:ext>
            </a:extLst>
          </p:cNvPr>
          <p:cNvSpPr/>
          <p:nvPr/>
        </p:nvSpPr>
        <p:spPr>
          <a:xfrm>
            <a:off x="8374883" y="3361984"/>
            <a:ext cx="1641918" cy="96671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表情使用</a:t>
            </a:r>
          </a:p>
        </p:txBody>
      </p:sp>
    </p:spTree>
    <p:extLst>
      <p:ext uri="{BB962C8B-B14F-4D97-AF65-F5344CB8AC3E}">
        <p14:creationId xmlns:p14="http://schemas.microsoft.com/office/powerpoint/2010/main" val="152978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CEC6F6B0-9C6F-48C2-9BD6-156DFF105E4D}"/>
              </a:ext>
            </a:extLst>
          </p:cNvPr>
          <p:cNvSpPr/>
          <p:nvPr/>
        </p:nvSpPr>
        <p:spPr>
          <a:xfrm>
            <a:off x="1687471" y="1759069"/>
            <a:ext cx="8945604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经典同步型</a:t>
            </a:r>
            <a:endParaRPr lang="zh-CN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5FBA753-5B88-4677-ADD4-841649D7268A}"/>
              </a:ext>
            </a:extLst>
          </p:cNvPr>
          <p:cNvSpPr/>
          <p:nvPr/>
        </p:nvSpPr>
        <p:spPr>
          <a:xfrm>
            <a:off x="1111644" y="1297404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第一步：发现表情</a:t>
            </a:r>
          </a:p>
        </p:txBody>
      </p:sp>
      <p:sp>
        <p:nvSpPr>
          <p:cNvPr id="9" name="矩形 3">
            <a:extLst>
              <a:ext uri="{FF2B5EF4-FFF2-40B4-BE49-F238E27FC236}">
                <a16:creationId xmlns:a16="http://schemas.microsoft.com/office/drawing/2014/main" id="{901CE2A3-F202-42A2-AB64-9805A2A2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85447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5.4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直播表情包制作的四个步骤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F5864E1-EF0B-4B8E-AE3E-EC25B1CF5991}"/>
              </a:ext>
            </a:extLst>
          </p:cNvPr>
          <p:cNvSpPr/>
          <p:nvPr/>
        </p:nvSpPr>
        <p:spPr>
          <a:xfrm>
            <a:off x="2123890" y="2217977"/>
            <a:ext cx="89456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互联网上已经有广为流传的表情，如</a:t>
            </a:r>
            <a:r>
              <a:rPr lang="zh-CN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金馆长表情、微信表情、新浪微博表情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等，直播中与经典表情同步的表情，可以作为表情包素材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ED25CD2-3498-4CB0-A6F8-5D1FEAF624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81" y="3600215"/>
            <a:ext cx="3189993" cy="2386115"/>
          </a:xfrm>
          <a:prstGeom prst="rect">
            <a:avLst/>
          </a:prstGeom>
        </p:spPr>
      </p:pic>
      <p:pic>
        <p:nvPicPr>
          <p:cNvPr id="10" name="图片 9" descr="图片包含 文字&#10;&#10;已生成高可信度的说明">
            <a:extLst>
              <a:ext uri="{FF2B5EF4-FFF2-40B4-BE49-F238E27FC236}">
                <a16:creationId xmlns:a16="http://schemas.microsoft.com/office/drawing/2014/main" id="{048FDFE5-7A43-4599-9AD0-E706C63858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244" y="3527942"/>
            <a:ext cx="2458388" cy="2458388"/>
          </a:xfrm>
          <a:prstGeom prst="rect">
            <a:avLst/>
          </a:prstGeom>
        </p:spPr>
      </p:pic>
      <p:pic>
        <p:nvPicPr>
          <p:cNvPr id="14" name="图片 13" descr="图片包含 剪贴画&#10;&#10;已生成极高可信度的说明">
            <a:extLst>
              <a:ext uri="{FF2B5EF4-FFF2-40B4-BE49-F238E27FC236}">
                <a16:creationId xmlns:a16="http://schemas.microsoft.com/office/drawing/2014/main" id="{D6E85889-38C9-4B79-B408-6197C85780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771" y="3600215"/>
            <a:ext cx="2482304" cy="230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98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CEC6F6B0-9C6F-48C2-9BD6-156DFF105E4D}"/>
              </a:ext>
            </a:extLst>
          </p:cNvPr>
          <p:cNvSpPr/>
          <p:nvPr/>
        </p:nvSpPr>
        <p:spPr>
          <a:xfrm>
            <a:off x="1687471" y="1759069"/>
            <a:ext cx="8945604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夸张表情型</a:t>
            </a:r>
            <a:endParaRPr lang="zh-CN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5FBA753-5B88-4677-ADD4-841649D7268A}"/>
              </a:ext>
            </a:extLst>
          </p:cNvPr>
          <p:cNvSpPr/>
          <p:nvPr/>
        </p:nvSpPr>
        <p:spPr>
          <a:xfrm>
            <a:off x="1111644" y="1297404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第一步：发现表情</a:t>
            </a:r>
          </a:p>
        </p:txBody>
      </p:sp>
      <p:sp>
        <p:nvSpPr>
          <p:cNvPr id="9" name="矩形 3">
            <a:extLst>
              <a:ext uri="{FF2B5EF4-FFF2-40B4-BE49-F238E27FC236}">
                <a16:creationId xmlns:a16="http://schemas.microsoft.com/office/drawing/2014/main" id="{901CE2A3-F202-42A2-AB64-9805A2A2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85447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5.4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直播表情包制作的四个步骤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F5864E1-EF0B-4B8E-AE3E-EC25B1CF5991}"/>
              </a:ext>
            </a:extLst>
          </p:cNvPr>
          <p:cNvSpPr/>
          <p:nvPr/>
        </p:nvSpPr>
        <p:spPr>
          <a:xfrm>
            <a:off x="2123890" y="2217977"/>
            <a:ext cx="89456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当直播参与者无意中出现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皱眉 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”“</a:t>
            </a:r>
            <a:r>
              <a:rPr lang="zh-CN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噘 嘴 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”“</a:t>
            </a:r>
            <a:r>
              <a:rPr lang="zh-CN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闭眼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 </a:t>
            </a:r>
            <a:r>
              <a:rPr lang="zh-CN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等面部表情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时，可以标记并保存。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3557131-6CA2-4DD2-BB6A-650CAB505965}"/>
              </a:ext>
            </a:extLst>
          </p:cNvPr>
          <p:cNvGrpSpPr/>
          <p:nvPr/>
        </p:nvGrpSpPr>
        <p:grpSpPr>
          <a:xfrm>
            <a:off x="1365181" y="3600215"/>
            <a:ext cx="9449964" cy="2879684"/>
            <a:chOff x="293126" y="3089024"/>
            <a:chExt cx="10862312" cy="3310068"/>
          </a:xfrm>
        </p:grpSpPr>
        <p:pic>
          <p:nvPicPr>
            <p:cNvPr id="12290" name="Picture 2">
              <a:extLst>
                <a:ext uri="{FF2B5EF4-FFF2-40B4-BE49-F238E27FC236}">
                  <a16:creationId xmlns:a16="http://schemas.microsoft.com/office/drawing/2014/main" id="{10C9925B-767F-473A-A45A-F6FAE9ADDF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1287" y="3092384"/>
              <a:ext cx="3379438" cy="3306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5" descr="图片包含 室内, 墙壁, 人员&#10;&#10;已生成极高可信度的说明">
              <a:extLst>
                <a:ext uri="{FF2B5EF4-FFF2-40B4-BE49-F238E27FC236}">
                  <a16:creationId xmlns:a16="http://schemas.microsoft.com/office/drawing/2014/main" id="{0107DCCE-0D68-4DB5-BFE1-DD1E6393E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126" y="3089025"/>
              <a:ext cx="2609952" cy="3310067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F6C48ECB-DDFA-4781-A39F-12C6524AC3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8746" y="3089024"/>
              <a:ext cx="4516692" cy="33100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429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CEC6F6B0-9C6F-48C2-9BD6-156DFF105E4D}"/>
              </a:ext>
            </a:extLst>
          </p:cNvPr>
          <p:cNvSpPr/>
          <p:nvPr/>
        </p:nvSpPr>
        <p:spPr>
          <a:xfrm>
            <a:off x="1687471" y="1759069"/>
            <a:ext cx="8945604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动作表情型</a:t>
            </a:r>
            <a:endParaRPr lang="zh-CN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5FBA753-5B88-4677-ADD4-841649D7268A}"/>
              </a:ext>
            </a:extLst>
          </p:cNvPr>
          <p:cNvSpPr/>
          <p:nvPr/>
        </p:nvSpPr>
        <p:spPr>
          <a:xfrm>
            <a:off x="1111644" y="1297404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第一步：发现表情</a:t>
            </a:r>
          </a:p>
        </p:txBody>
      </p:sp>
      <p:sp>
        <p:nvSpPr>
          <p:cNvPr id="9" name="矩形 3">
            <a:extLst>
              <a:ext uri="{FF2B5EF4-FFF2-40B4-BE49-F238E27FC236}">
                <a16:creationId xmlns:a16="http://schemas.microsoft.com/office/drawing/2014/main" id="{901CE2A3-F202-42A2-AB64-9805A2A2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85447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5.4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直播表情包制作的四个步骤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F5864E1-EF0B-4B8E-AE3E-EC25B1CF5991}"/>
              </a:ext>
            </a:extLst>
          </p:cNvPr>
          <p:cNvSpPr/>
          <p:nvPr/>
        </p:nvSpPr>
        <p:spPr>
          <a:xfrm>
            <a:off x="2123890" y="2217977"/>
            <a:ext cx="8945604" cy="128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直播中的人物动作也可以作为人物情绪的体现，尤其是与</a:t>
            </a:r>
            <a:r>
              <a:rPr lang="zh-CN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台词、口语或流行语相关的动作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，如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轻轻地我走了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”“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左手一只鸡右手一只鸭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”“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不许动，举起手来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”“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下班 啦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等，当出现此类动作时可以保存作为表情包素材。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64707F0A-4EC4-4DC2-9203-23C92B5B6017}"/>
              </a:ext>
            </a:extLst>
          </p:cNvPr>
          <p:cNvGrpSpPr/>
          <p:nvPr/>
        </p:nvGrpSpPr>
        <p:grpSpPr>
          <a:xfrm>
            <a:off x="1210546" y="3678884"/>
            <a:ext cx="9724154" cy="2550466"/>
            <a:chOff x="695586" y="3507433"/>
            <a:chExt cx="11496414" cy="3015297"/>
          </a:xfrm>
        </p:grpSpPr>
        <p:pic>
          <p:nvPicPr>
            <p:cNvPr id="13314" name="Picture 2">
              <a:extLst>
                <a:ext uri="{FF2B5EF4-FFF2-40B4-BE49-F238E27FC236}">
                  <a16:creationId xmlns:a16="http://schemas.microsoft.com/office/drawing/2014/main" id="{2A2F99BE-B625-4F26-983F-5BE509148A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5633" y="3556805"/>
              <a:ext cx="4042013" cy="2965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5" descr="图片包含 剪贴画&#10;&#10;已生成高可信度的说明">
              <a:extLst>
                <a:ext uri="{FF2B5EF4-FFF2-40B4-BE49-F238E27FC236}">
                  <a16:creationId xmlns:a16="http://schemas.microsoft.com/office/drawing/2014/main" id="{8AEDDDF2-32B0-41DE-9410-8DD8CF77CD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314"/>
            <a:stretch/>
          </p:blipFill>
          <p:spPr>
            <a:xfrm>
              <a:off x="695586" y="3507433"/>
              <a:ext cx="3333304" cy="3015297"/>
            </a:xfrm>
            <a:prstGeom prst="rect">
              <a:avLst/>
            </a:prstGeom>
          </p:spPr>
        </p:pic>
        <p:pic>
          <p:nvPicPr>
            <p:cNvPr id="10" name="图片 9" descr="图片包含 猫, 墙壁, 就坐, 室内&#10;&#10;已生成极高可信度的说明">
              <a:extLst>
                <a:ext uri="{FF2B5EF4-FFF2-40B4-BE49-F238E27FC236}">
                  <a16:creationId xmlns:a16="http://schemas.microsoft.com/office/drawing/2014/main" id="{DF910113-87FE-48B7-8891-0EF367D54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4389" y="3581120"/>
              <a:ext cx="3907611" cy="29330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924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75FBA753-5B88-4677-ADD4-841649D7268A}"/>
              </a:ext>
            </a:extLst>
          </p:cNvPr>
          <p:cNvSpPr/>
          <p:nvPr/>
        </p:nvSpPr>
        <p:spPr>
          <a:xfrm>
            <a:off x="1111644" y="1297404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第一步：发现表情</a:t>
            </a:r>
          </a:p>
        </p:txBody>
      </p:sp>
      <p:sp>
        <p:nvSpPr>
          <p:cNvPr id="9" name="矩形 3">
            <a:extLst>
              <a:ext uri="{FF2B5EF4-FFF2-40B4-BE49-F238E27FC236}">
                <a16:creationId xmlns:a16="http://schemas.microsoft.com/office/drawing/2014/main" id="{901CE2A3-F202-42A2-AB64-9805A2A2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85447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5.4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直播表情包制作的四个步骤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CF8AE7F-3241-4A53-B5EE-3085CCBD2AC5}"/>
              </a:ext>
            </a:extLst>
          </p:cNvPr>
          <p:cNvSpPr/>
          <p:nvPr/>
        </p:nvSpPr>
        <p:spPr>
          <a:xfrm>
            <a:off x="1111644" y="2440983"/>
            <a:ext cx="9710054" cy="1492842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580F5E6-1275-4CBC-8AAD-CFDFEEBA4484}"/>
              </a:ext>
            </a:extLst>
          </p:cNvPr>
          <p:cNvSpPr/>
          <p:nvPr/>
        </p:nvSpPr>
        <p:spPr>
          <a:xfrm>
            <a:off x="1438215" y="2113522"/>
            <a:ext cx="2106386" cy="62373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B14C731-6E9D-4580-903A-AE72464A8B4E}"/>
              </a:ext>
            </a:extLst>
          </p:cNvPr>
          <p:cNvSpPr txBox="1"/>
          <p:nvPr/>
        </p:nvSpPr>
        <p:spPr>
          <a:xfrm>
            <a:off x="1732130" y="2190971"/>
            <a:ext cx="1616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课堂讨论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8248AC8-E1F7-4DDE-8C8C-382127F93051}"/>
              </a:ext>
            </a:extLst>
          </p:cNvPr>
          <p:cNvSpPr/>
          <p:nvPr/>
        </p:nvSpPr>
        <p:spPr>
          <a:xfrm>
            <a:off x="1764787" y="2814709"/>
            <a:ext cx="84651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打开你的微信，看看你的微信表情包都有哪些？与真人有关的表情包有哪些？哪些是你经常使用的？为什么会使用这些表情？ </a:t>
            </a:r>
          </a:p>
        </p:txBody>
      </p:sp>
    </p:spTree>
    <p:extLst>
      <p:ext uri="{BB962C8B-B14F-4D97-AF65-F5344CB8AC3E}">
        <p14:creationId xmlns:p14="http://schemas.microsoft.com/office/powerpoint/2010/main" val="26932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75FBA753-5B88-4677-ADD4-841649D7268A}"/>
              </a:ext>
            </a:extLst>
          </p:cNvPr>
          <p:cNvSpPr/>
          <p:nvPr/>
        </p:nvSpPr>
        <p:spPr>
          <a:xfrm>
            <a:off x="1111644" y="1297404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第二步：表情截取</a:t>
            </a:r>
          </a:p>
        </p:txBody>
      </p:sp>
      <p:sp>
        <p:nvSpPr>
          <p:cNvPr id="9" name="矩形 3">
            <a:extLst>
              <a:ext uri="{FF2B5EF4-FFF2-40B4-BE49-F238E27FC236}">
                <a16:creationId xmlns:a16="http://schemas.microsoft.com/office/drawing/2014/main" id="{901CE2A3-F202-42A2-AB64-9805A2A2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85447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5.4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直播表情包制作的四个步骤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BEE97E7-7706-4233-9B19-458A937FC403}"/>
              </a:ext>
            </a:extLst>
          </p:cNvPr>
          <p:cNvGrpSpPr/>
          <p:nvPr/>
        </p:nvGrpSpPr>
        <p:grpSpPr>
          <a:xfrm>
            <a:off x="920750" y="2113522"/>
            <a:ext cx="3671888" cy="3931986"/>
            <a:chOff x="1797844" y="2021342"/>
            <a:chExt cx="3671888" cy="3931986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46C30FF2-D125-4D45-8580-6C96F7BA19A7}"/>
                </a:ext>
              </a:extLst>
            </p:cNvPr>
            <p:cNvSpPr/>
            <p:nvPr/>
          </p:nvSpPr>
          <p:spPr>
            <a:xfrm>
              <a:off x="2822711" y="2597426"/>
              <a:ext cx="2647021" cy="3355902"/>
            </a:xfrm>
            <a:prstGeom prst="rect">
              <a:avLst/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549D2984-9E92-43B6-BD65-BAAFF8A14427}"/>
                </a:ext>
              </a:extLst>
            </p:cNvPr>
            <p:cNvSpPr/>
            <p:nvPr/>
          </p:nvSpPr>
          <p:spPr>
            <a:xfrm>
              <a:off x="1797844" y="2021342"/>
              <a:ext cx="1384359" cy="136873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05A8A30-24C5-444A-ADBC-066EBA5BBCA7}"/>
                </a:ext>
              </a:extLst>
            </p:cNvPr>
            <p:cNvSpPr/>
            <p:nvPr/>
          </p:nvSpPr>
          <p:spPr>
            <a:xfrm>
              <a:off x="1987321" y="2167098"/>
              <a:ext cx="100540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静态</a:t>
              </a:r>
              <a:endPara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图片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DF231B17-88CD-47E4-A069-04AC3491F2B8}"/>
                </a:ext>
              </a:extLst>
            </p:cNvPr>
            <p:cNvSpPr txBox="1"/>
            <p:nvPr/>
          </p:nvSpPr>
          <p:spPr>
            <a:xfrm>
              <a:off x="3253362" y="2869407"/>
              <a:ext cx="1871958" cy="2419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将视频暂停，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用截图工具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QQ </a:t>
              </a:r>
              <a:r>
                <a:rPr lang="zh-CN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截图、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微信截图、 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360 </a:t>
              </a:r>
              <a:r>
                <a:rPr lang="zh-CN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浏览器截图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  <a:p>
              <a:pPr>
                <a:lnSpc>
                  <a:spcPct val="120000"/>
                </a:lnSpc>
              </a:pPr>
              <a:r>
                <a:rPr lang="zh-CN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截取相应表情。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4EC28DD5-DE7A-41E6-BAEA-AD0F688BC4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175" y="2492683"/>
            <a:ext cx="4743450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82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75FBA753-5B88-4677-ADD4-841649D7268A}"/>
              </a:ext>
            </a:extLst>
          </p:cNvPr>
          <p:cNvSpPr/>
          <p:nvPr/>
        </p:nvSpPr>
        <p:spPr>
          <a:xfrm>
            <a:off x="1111644" y="1297404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第二步：表情截取</a:t>
            </a:r>
          </a:p>
        </p:txBody>
      </p:sp>
      <p:sp>
        <p:nvSpPr>
          <p:cNvPr id="9" name="矩形 3">
            <a:extLst>
              <a:ext uri="{FF2B5EF4-FFF2-40B4-BE49-F238E27FC236}">
                <a16:creationId xmlns:a16="http://schemas.microsoft.com/office/drawing/2014/main" id="{901CE2A3-F202-42A2-AB64-9805A2A2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85447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5.4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直播表情包制作的四个步骤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4DAC671B-3506-414F-A12D-C43ACE2A0DE1}"/>
              </a:ext>
            </a:extLst>
          </p:cNvPr>
          <p:cNvGrpSpPr/>
          <p:nvPr/>
        </p:nvGrpSpPr>
        <p:grpSpPr>
          <a:xfrm>
            <a:off x="1111644" y="2113522"/>
            <a:ext cx="4228162" cy="3931986"/>
            <a:chOff x="1797844" y="2021342"/>
            <a:chExt cx="4228162" cy="3931986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85AC8C94-1524-4441-9730-A7C495A08073}"/>
                </a:ext>
              </a:extLst>
            </p:cNvPr>
            <p:cNvSpPr/>
            <p:nvPr/>
          </p:nvSpPr>
          <p:spPr>
            <a:xfrm>
              <a:off x="2822711" y="2597426"/>
              <a:ext cx="3203295" cy="3355902"/>
            </a:xfrm>
            <a:prstGeom prst="rect">
              <a:avLst/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DABF7763-6B5F-450D-90EB-B8F4F9A353D2}"/>
                </a:ext>
              </a:extLst>
            </p:cNvPr>
            <p:cNvSpPr/>
            <p:nvPr/>
          </p:nvSpPr>
          <p:spPr>
            <a:xfrm>
              <a:off x="1797844" y="2021342"/>
              <a:ext cx="1384359" cy="136873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FFF595B9-7673-4301-B907-593BA09C408C}"/>
                </a:ext>
              </a:extLst>
            </p:cNvPr>
            <p:cNvSpPr/>
            <p:nvPr/>
          </p:nvSpPr>
          <p:spPr>
            <a:xfrm>
              <a:off x="1987321" y="2167098"/>
              <a:ext cx="100540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动态</a:t>
              </a:r>
              <a:endPara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表情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14B5EBC0-7223-4F9E-A211-FB65F52C2C6A}"/>
                </a:ext>
              </a:extLst>
            </p:cNvPr>
            <p:cNvSpPr txBox="1"/>
            <p:nvPr/>
          </p:nvSpPr>
          <p:spPr>
            <a:xfrm>
              <a:off x="3253361" y="2869407"/>
              <a:ext cx="2614462" cy="3083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zh-CN" dirty="0"/>
                <a:t>使用 </a:t>
              </a:r>
              <a:r>
                <a:rPr lang="en-US" altLang="zh-CN" dirty="0"/>
                <a:t>QQ </a:t>
              </a:r>
              <a:r>
                <a:rPr lang="zh-CN" altLang="zh-CN" dirty="0"/>
                <a:t>影音截取</a:t>
              </a:r>
              <a:r>
                <a:rPr lang="zh-CN" altLang="en-US" dirty="0"/>
                <a:t>，</a:t>
              </a:r>
              <a:endParaRPr lang="en-US" altLang="zh-CN" dirty="0"/>
            </a:p>
            <a:p>
              <a:r>
                <a:rPr lang="zh-CN" altLang="zh-CN" dirty="0"/>
                <a:t>通过 </a:t>
              </a:r>
              <a:r>
                <a:rPr lang="en-US" altLang="zh-CN" dirty="0"/>
                <a:t>QQ </a:t>
              </a:r>
              <a:r>
                <a:rPr lang="zh-CN" altLang="zh-CN" dirty="0"/>
                <a:t>影音打开视频，点击右下角扳手图标，点选</a:t>
              </a:r>
              <a:r>
                <a:rPr lang="en-US" altLang="zh-CN" dirty="0"/>
                <a:t>“</a:t>
              </a:r>
              <a:r>
                <a:rPr lang="zh-CN" altLang="zh-CN" dirty="0"/>
                <a:t>动画</a:t>
              </a:r>
              <a:r>
                <a:rPr lang="en-US" altLang="zh-CN" dirty="0"/>
                <a:t>”</a:t>
              </a:r>
              <a:r>
                <a:rPr lang="zh-CN" altLang="zh-CN" dirty="0"/>
                <a:t>功能，</a:t>
              </a:r>
              <a:endParaRPr lang="en-US" altLang="zh-CN" dirty="0"/>
            </a:p>
            <a:p>
              <a:r>
                <a:rPr lang="zh-CN" altLang="zh-CN" dirty="0"/>
                <a:t>在弹出的 </a:t>
              </a:r>
              <a:r>
                <a:rPr lang="en-US" altLang="zh-CN" dirty="0"/>
                <a:t>GIF </a:t>
              </a:r>
              <a:r>
                <a:rPr lang="zh-CN" altLang="zh-CN" dirty="0"/>
                <a:t>制作界面中，通过滑动灰色线上的调节杆选择动态图的起点与终点，然后保存到本地。</a:t>
              </a:r>
            </a:p>
          </p:txBody>
        </p:sp>
      </p:grpSp>
      <p:pic>
        <p:nvPicPr>
          <p:cNvPr id="6" name="图片 5" descr="图片包含 监视器, 屏幕截图, 屏幕, 墙壁&#10;&#10;已生成极高可信度的说明">
            <a:extLst>
              <a:ext uri="{FF2B5EF4-FFF2-40B4-BE49-F238E27FC236}">
                <a16:creationId xmlns:a16="http://schemas.microsoft.com/office/drawing/2014/main" id="{27211A1F-0407-48B5-B061-D3CB4201CE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218" y="2689606"/>
            <a:ext cx="4893621" cy="335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00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75FBA753-5B88-4677-ADD4-841649D7268A}"/>
              </a:ext>
            </a:extLst>
          </p:cNvPr>
          <p:cNvSpPr/>
          <p:nvPr/>
        </p:nvSpPr>
        <p:spPr>
          <a:xfrm>
            <a:off x="1111644" y="1297404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第三步：添加文字</a:t>
            </a:r>
          </a:p>
        </p:txBody>
      </p:sp>
      <p:sp>
        <p:nvSpPr>
          <p:cNvPr id="9" name="矩形 3">
            <a:extLst>
              <a:ext uri="{FF2B5EF4-FFF2-40B4-BE49-F238E27FC236}">
                <a16:creationId xmlns:a16="http://schemas.microsoft.com/office/drawing/2014/main" id="{901CE2A3-F202-42A2-AB64-9805A2A2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85447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5.4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直播表情包制作的四个步骤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7D86003-3C96-4AD2-AFA5-34F430E1DB3F}"/>
              </a:ext>
            </a:extLst>
          </p:cNvPr>
          <p:cNvSpPr/>
          <p:nvPr/>
        </p:nvSpPr>
        <p:spPr>
          <a:xfrm>
            <a:off x="1111644" y="2275127"/>
            <a:ext cx="5163032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静态表情图片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可直接打开 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photoshop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，新增图层并添加文字即可。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动态表情图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 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photoshop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里以图层形式出现，每一帧即一个图层。点击右下角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创建新图层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，选中新建的图层，并添加文字。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企业名称、 品牌名称等可以水印的形式，增加在图片一角。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A2A739C-AC32-4060-BAA0-9E4181F9B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3765" y="1297404"/>
            <a:ext cx="4299858" cy="231530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0F27F88-70A2-4337-8248-24E098B4A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765" y="3726713"/>
            <a:ext cx="4293626" cy="242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05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75FBA753-5B88-4677-ADD4-841649D7268A}"/>
              </a:ext>
            </a:extLst>
          </p:cNvPr>
          <p:cNvSpPr/>
          <p:nvPr/>
        </p:nvSpPr>
        <p:spPr>
          <a:xfrm>
            <a:off x="1111644" y="1297404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第四步：表情使用</a:t>
            </a:r>
          </a:p>
        </p:txBody>
      </p:sp>
      <p:sp>
        <p:nvSpPr>
          <p:cNvPr id="9" name="矩形 3">
            <a:extLst>
              <a:ext uri="{FF2B5EF4-FFF2-40B4-BE49-F238E27FC236}">
                <a16:creationId xmlns:a16="http://schemas.microsoft.com/office/drawing/2014/main" id="{901CE2A3-F202-42A2-AB64-9805A2A2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85447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5.4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直播表情包制作的四个步骤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7BD58C7-B85D-4E16-B797-CC4E35C7ED14}"/>
              </a:ext>
            </a:extLst>
          </p:cNvPr>
          <p:cNvGrpSpPr/>
          <p:nvPr/>
        </p:nvGrpSpPr>
        <p:grpSpPr>
          <a:xfrm>
            <a:off x="1408972" y="2492375"/>
            <a:ext cx="3304242" cy="3236845"/>
            <a:chOff x="1797844" y="2021342"/>
            <a:chExt cx="3304242" cy="3236845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391D400-3DE2-4B32-8170-32601DF8D1B7}"/>
                </a:ext>
              </a:extLst>
            </p:cNvPr>
            <p:cNvSpPr/>
            <p:nvPr/>
          </p:nvSpPr>
          <p:spPr>
            <a:xfrm>
              <a:off x="2822712" y="2597426"/>
              <a:ext cx="2279374" cy="2660761"/>
            </a:xfrm>
            <a:prstGeom prst="rect">
              <a:avLst/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A6CFA4AB-1478-4370-AE38-989ECCD6819B}"/>
                </a:ext>
              </a:extLst>
            </p:cNvPr>
            <p:cNvSpPr/>
            <p:nvPr/>
          </p:nvSpPr>
          <p:spPr>
            <a:xfrm>
              <a:off x="1797844" y="2021342"/>
              <a:ext cx="1384359" cy="13687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57824F1-0D18-42BD-90EF-4F39F2FF4279}"/>
                </a:ext>
              </a:extLst>
            </p:cNvPr>
            <p:cNvSpPr/>
            <p:nvPr/>
          </p:nvSpPr>
          <p:spPr>
            <a:xfrm>
              <a:off x="1859081" y="2167098"/>
              <a:ext cx="1261884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</a:t>
              </a:r>
              <a:endPara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自媒体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EAA57F5C-2325-42CE-B17C-022FF127EF48}"/>
                </a:ext>
              </a:extLst>
            </p:cNvPr>
            <p:cNvSpPr txBox="1"/>
            <p:nvPr/>
          </p:nvSpPr>
          <p:spPr>
            <a:xfrm>
              <a:off x="3253361" y="2869407"/>
              <a:ext cx="1625875" cy="2086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企业官方微博、微信公众号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</a:t>
              </a:r>
              <a:r>
                <a:rPr lang="zh-CN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平台在内容配图时可以应用自家表情包进行推广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E04B8C6-6081-494A-A701-F61F67A76FDA}"/>
              </a:ext>
            </a:extLst>
          </p:cNvPr>
          <p:cNvGrpSpPr/>
          <p:nvPr/>
        </p:nvGrpSpPr>
        <p:grpSpPr>
          <a:xfrm>
            <a:off x="4962805" y="2492375"/>
            <a:ext cx="3304242" cy="3236845"/>
            <a:chOff x="1797844" y="2021342"/>
            <a:chExt cx="3304242" cy="3236845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8567DE4-5D35-4C9D-B5AC-B1BF43BA09AB}"/>
                </a:ext>
              </a:extLst>
            </p:cNvPr>
            <p:cNvSpPr/>
            <p:nvPr/>
          </p:nvSpPr>
          <p:spPr>
            <a:xfrm>
              <a:off x="2822712" y="2597426"/>
              <a:ext cx="2279374" cy="2660761"/>
            </a:xfrm>
            <a:prstGeom prst="rect">
              <a:avLst/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38D4F104-D16C-4D1E-85A1-CDE5116E40D5}"/>
                </a:ext>
              </a:extLst>
            </p:cNvPr>
            <p:cNvSpPr/>
            <p:nvPr/>
          </p:nvSpPr>
          <p:spPr>
            <a:xfrm>
              <a:off x="1797844" y="2021342"/>
              <a:ext cx="1384359" cy="13687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6D28FE1-4703-4BFF-AF85-7C43E7E0BB8D}"/>
                </a:ext>
              </a:extLst>
            </p:cNvPr>
            <p:cNvSpPr/>
            <p:nvPr/>
          </p:nvSpPr>
          <p:spPr>
            <a:xfrm>
              <a:off x="2038617" y="2228653"/>
              <a:ext cx="902811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官方</a:t>
              </a:r>
              <a:endPara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群组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70231390-AC16-4810-99E7-532B311C3D30}"/>
                </a:ext>
              </a:extLst>
            </p:cNvPr>
            <p:cNvSpPr txBox="1"/>
            <p:nvPr/>
          </p:nvSpPr>
          <p:spPr>
            <a:xfrm>
              <a:off x="3253361" y="2869407"/>
              <a:ext cx="1625875" cy="20585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zh-CN" dirty="0"/>
                <a:t>粉丝群、试吃团、读者群</a:t>
              </a:r>
              <a:r>
                <a:rPr lang="en-US" altLang="zh-CN" dirty="0"/>
                <a:t>…</a:t>
              </a:r>
              <a:r>
                <a:rPr lang="zh-CN" altLang="zh-CN" dirty="0"/>
                <a:t>官方群组内，可以由管理员带动，在聊天中应用表情包</a:t>
              </a:r>
              <a:r>
                <a:rPr lang="zh-CN" altLang="en-US" dirty="0"/>
                <a:t>。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E0F3B6A-2CA8-46A9-BCAA-2630B1AE114B}"/>
              </a:ext>
            </a:extLst>
          </p:cNvPr>
          <p:cNvGrpSpPr/>
          <p:nvPr/>
        </p:nvGrpSpPr>
        <p:grpSpPr>
          <a:xfrm>
            <a:off x="8516638" y="2492375"/>
            <a:ext cx="3304242" cy="3239041"/>
            <a:chOff x="1797844" y="2021342"/>
            <a:chExt cx="3304242" cy="3239041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94675EEA-51BF-466F-86B5-50C027D10E39}"/>
                </a:ext>
              </a:extLst>
            </p:cNvPr>
            <p:cNvSpPr/>
            <p:nvPr/>
          </p:nvSpPr>
          <p:spPr>
            <a:xfrm>
              <a:off x="2822712" y="2597426"/>
              <a:ext cx="2279374" cy="2660761"/>
            </a:xfrm>
            <a:prstGeom prst="rect">
              <a:avLst/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8857EAE5-E40A-4E65-99DE-ADAE636EE349}"/>
                </a:ext>
              </a:extLst>
            </p:cNvPr>
            <p:cNvSpPr/>
            <p:nvPr/>
          </p:nvSpPr>
          <p:spPr>
            <a:xfrm>
              <a:off x="1797844" y="2021342"/>
              <a:ext cx="1384359" cy="13687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1EC83DE-A8C9-4981-AE12-CFAE7E029CD0}"/>
                </a:ext>
              </a:extLst>
            </p:cNvPr>
            <p:cNvSpPr/>
            <p:nvPr/>
          </p:nvSpPr>
          <p:spPr>
            <a:xfrm>
              <a:off x="1859081" y="2167098"/>
              <a:ext cx="1261884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表情开</a:t>
              </a:r>
              <a:endPara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发平台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93D421EB-C75A-4280-B4A0-0FF75317F7D2}"/>
                </a:ext>
              </a:extLst>
            </p:cNvPr>
            <p:cNvSpPr txBox="1"/>
            <p:nvPr/>
          </p:nvSpPr>
          <p:spPr>
            <a:xfrm>
              <a:off x="3253361" y="2869407"/>
              <a:ext cx="1625875" cy="2390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zh-CN" dirty="0"/>
                <a:t>微信、</a:t>
              </a:r>
              <a:r>
                <a:rPr lang="en-US" altLang="zh-CN" dirty="0"/>
                <a:t>QQ…</a:t>
              </a:r>
              <a:r>
                <a:rPr lang="zh-CN" altLang="zh-CN" dirty="0"/>
                <a:t>表情开放平台，原创表情可以尝试提交到表情平台，引导陌生网友查看与使用表情。</a:t>
              </a:r>
              <a:endParaRPr lang="zh-CN" altLang="en-US" dirty="0"/>
            </a:p>
          </p:txBody>
        </p: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3450CFFF-8C72-4CD2-8789-04F83B7C5A79}"/>
              </a:ext>
            </a:extLst>
          </p:cNvPr>
          <p:cNvSpPr/>
          <p:nvPr/>
        </p:nvSpPr>
        <p:spPr>
          <a:xfrm>
            <a:off x="1687471" y="1759069"/>
            <a:ext cx="8945604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表情推广</a:t>
            </a:r>
            <a:endParaRPr lang="zh-CN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9977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75FBA753-5B88-4677-ADD4-841649D7268A}"/>
              </a:ext>
            </a:extLst>
          </p:cNvPr>
          <p:cNvSpPr/>
          <p:nvPr/>
        </p:nvSpPr>
        <p:spPr>
          <a:xfrm>
            <a:off x="1111644" y="1297404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第四步：表情使用</a:t>
            </a:r>
          </a:p>
        </p:txBody>
      </p:sp>
      <p:sp>
        <p:nvSpPr>
          <p:cNvPr id="9" name="矩形 3">
            <a:extLst>
              <a:ext uri="{FF2B5EF4-FFF2-40B4-BE49-F238E27FC236}">
                <a16:creationId xmlns:a16="http://schemas.microsoft.com/office/drawing/2014/main" id="{901CE2A3-F202-42A2-AB64-9805A2A2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85447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5.4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直播表情包制作的四个步骤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75F90B8-28A7-4DA3-A459-43EB68FB07D8}"/>
              </a:ext>
            </a:extLst>
          </p:cNvPr>
          <p:cNvSpPr/>
          <p:nvPr/>
        </p:nvSpPr>
        <p:spPr>
          <a:xfrm>
            <a:off x="1111644" y="2440983"/>
            <a:ext cx="9710054" cy="1564280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4521A10-A63F-48DD-9200-947E39FC21A6}"/>
              </a:ext>
            </a:extLst>
          </p:cNvPr>
          <p:cNvSpPr/>
          <p:nvPr/>
        </p:nvSpPr>
        <p:spPr>
          <a:xfrm>
            <a:off x="1438215" y="2113522"/>
            <a:ext cx="2106386" cy="62373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FE6A064-8EAC-4869-9009-8E1BE72597D7}"/>
              </a:ext>
            </a:extLst>
          </p:cNvPr>
          <p:cNvSpPr txBox="1"/>
          <p:nvPr/>
        </p:nvSpPr>
        <p:spPr>
          <a:xfrm>
            <a:off x="1732130" y="2190971"/>
            <a:ext cx="1616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课堂讨论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9AD4ABD-128A-42CD-98F6-9899D496E117}"/>
              </a:ext>
            </a:extLst>
          </p:cNvPr>
          <p:cNvSpPr/>
          <p:nvPr/>
        </p:nvSpPr>
        <p:spPr>
          <a:xfrm>
            <a:off x="1764787" y="2814709"/>
            <a:ext cx="8465144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请拍摄一段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5</a:t>
            </a: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 </a:t>
            </a: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分钟的视频，视频内容可以是同学采访、篮球比赛、宿舍日常等。拍摄后寻找合适的表情包元素，并制作表情。</a:t>
            </a:r>
          </a:p>
        </p:txBody>
      </p:sp>
    </p:spTree>
    <p:extLst>
      <p:ext uri="{BB962C8B-B14F-4D97-AF65-F5344CB8AC3E}">
        <p14:creationId xmlns:p14="http://schemas.microsoft.com/office/powerpoint/2010/main" val="264540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2073195B-FA49-4909-94E7-A80159E1DA00}"/>
              </a:ext>
            </a:extLst>
          </p:cNvPr>
          <p:cNvGrpSpPr/>
          <p:nvPr/>
        </p:nvGrpSpPr>
        <p:grpSpPr>
          <a:xfrm>
            <a:off x="-1" y="1404960"/>
            <a:ext cx="14285196" cy="4242240"/>
            <a:chOff x="0" y="1102155"/>
            <a:chExt cx="10713920" cy="3181685"/>
          </a:xfrm>
        </p:grpSpPr>
        <p:sp>
          <p:nvSpPr>
            <p:cNvPr id="2" name="矩形 3">
              <a:extLst>
                <a:ext uri="{FF2B5EF4-FFF2-40B4-BE49-F238E27FC236}">
                  <a16:creationId xmlns:a16="http://schemas.microsoft.com/office/drawing/2014/main" id="{DC6A4DEF-51F0-4728-B564-F5D2D0249F7F}"/>
                </a:ext>
              </a:extLst>
            </p:cNvPr>
            <p:cNvSpPr/>
            <p:nvPr/>
          </p:nvSpPr>
          <p:spPr>
            <a:xfrm flipV="1">
              <a:off x="4127105" y="3205271"/>
              <a:ext cx="6586815" cy="1078569"/>
            </a:xfrm>
            <a:custGeom>
              <a:avLst/>
              <a:gdLst/>
              <a:ahLst/>
              <a:cxnLst/>
              <a:rect l="l" t="t" r="r" b="b"/>
              <a:pathLst>
                <a:path w="6586815" h="1404000">
                  <a:moveTo>
                    <a:pt x="810600" y="0"/>
                  </a:moveTo>
                  <a:lnTo>
                    <a:pt x="6586815" y="0"/>
                  </a:lnTo>
                  <a:lnTo>
                    <a:pt x="6586815" y="1404000"/>
                  </a:lnTo>
                  <a:lnTo>
                    <a:pt x="0" y="14040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6">
              <a:extLst>
                <a:ext uri="{FF2B5EF4-FFF2-40B4-BE49-F238E27FC236}">
                  <a16:creationId xmlns:a16="http://schemas.microsoft.com/office/drawing/2014/main" id="{EFC56A03-4244-4205-95BE-CA971A616925}"/>
                </a:ext>
              </a:extLst>
            </p:cNvPr>
            <p:cNvSpPr/>
            <p:nvPr/>
          </p:nvSpPr>
          <p:spPr>
            <a:xfrm flipV="1">
              <a:off x="1" y="1102155"/>
              <a:ext cx="4284268" cy="1271242"/>
            </a:xfrm>
            <a:custGeom>
              <a:avLst/>
              <a:gdLst/>
              <a:ahLst/>
              <a:cxnLst/>
              <a:rect l="l" t="t" r="r" b="b"/>
              <a:pathLst>
                <a:path w="4284268" h="1404000">
                  <a:moveTo>
                    <a:pt x="0" y="0"/>
                  </a:moveTo>
                  <a:lnTo>
                    <a:pt x="4284268" y="0"/>
                  </a:lnTo>
                  <a:lnTo>
                    <a:pt x="3473668" y="1404000"/>
                  </a:lnTo>
                  <a:lnTo>
                    <a:pt x="0" y="14040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7">
              <a:extLst>
                <a:ext uri="{FF2B5EF4-FFF2-40B4-BE49-F238E27FC236}">
                  <a16:creationId xmlns:a16="http://schemas.microsoft.com/office/drawing/2014/main" id="{A60A61B4-0D36-439C-9B92-1308BD4F9B76}"/>
                </a:ext>
              </a:extLst>
            </p:cNvPr>
            <p:cNvSpPr/>
            <p:nvPr/>
          </p:nvSpPr>
          <p:spPr>
            <a:xfrm flipV="1">
              <a:off x="0" y="1534336"/>
              <a:ext cx="7372367" cy="2411186"/>
            </a:xfrm>
            <a:custGeom>
              <a:avLst/>
              <a:gdLst/>
              <a:ahLst/>
              <a:cxnLst/>
              <a:rect l="l" t="t" r="r" b="b"/>
              <a:pathLst>
                <a:path w="7959928" h="2268000">
                  <a:moveTo>
                    <a:pt x="0" y="0"/>
                  </a:moveTo>
                  <a:lnTo>
                    <a:pt x="7959928" y="0"/>
                  </a:lnTo>
                  <a:lnTo>
                    <a:pt x="6650498" y="2268000"/>
                  </a:lnTo>
                  <a:lnTo>
                    <a:pt x="0" y="2268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4B43538B-38C8-455B-94A1-5B9585EE9EE7}"/>
                </a:ext>
              </a:extLst>
            </p:cNvPr>
            <p:cNvSpPr txBox="1"/>
            <p:nvPr/>
          </p:nvSpPr>
          <p:spPr>
            <a:xfrm>
              <a:off x="452759" y="2330535"/>
              <a:ext cx="5678489" cy="692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en-US" altLang="zh-CN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5.5</a:t>
              </a:r>
              <a:r>
                <a:rPr lang="zh-CN" altLang="en-US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 直播粉丝的维护方法</a:t>
              </a:r>
            </a:p>
          </p:txBody>
        </p:sp>
        <p:sp>
          <p:nvSpPr>
            <p:cNvPr id="14" name="矩形 20">
              <a:extLst>
                <a:ext uri="{FF2B5EF4-FFF2-40B4-BE49-F238E27FC236}">
                  <a16:creationId xmlns:a16="http://schemas.microsoft.com/office/drawing/2014/main" id="{E602E5BE-F69C-4751-A9EB-34B399021792}"/>
                </a:ext>
              </a:extLst>
            </p:cNvPr>
            <p:cNvSpPr/>
            <p:nvPr/>
          </p:nvSpPr>
          <p:spPr>
            <a:xfrm>
              <a:off x="8470443" y="3439325"/>
              <a:ext cx="387961" cy="640609"/>
            </a:xfrm>
            <a:custGeom>
              <a:avLst/>
              <a:gdLst/>
              <a:ahLst/>
              <a:cxnLst/>
              <a:rect l="l" t="t" r="r" b="b"/>
              <a:pathLst>
                <a:path w="447057" h="738192">
                  <a:moveTo>
                    <a:pt x="77961" y="0"/>
                  </a:moveTo>
                  <a:lnTo>
                    <a:pt x="447057" y="369096"/>
                  </a:lnTo>
                  <a:lnTo>
                    <a:pt x="77961" y="738192"/>
                  </a:lnTo>
                  <a:lnTo>
                    <a:pt x="0" y="660231"/>
                  </a:lnTo>
                  <a:lnTo>
                    <a:pt x="293910" y="366322"/>
                  </a:lnTo>
                  <a:lnTo>
                    <a:pt x="2775" y="751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26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矩形 3">
            <a:extLst>
              <a:ext uri="{FF2B5EF4-FFF2-40B4-BE49-F238E27FC236}">
                <a16:creationId xmlns:a16="http://schemas.microsoft.com/office/drawing/2014/main" id="{901CE2A3-F202-42A2-AB64-9805A2A2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462336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5.5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直播粉丝的维护方法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1AE8355-7DB9-44AC-AF25-F17A6946DEC1}"/>
              </a:ext>
            </a:extLst>
          </p:cNvPr>
          <p:cNvSpPr txBox="1"/>
          <p:nvPr/>
        </p:nvSpPr>
        <p:spPr>
          <a:xfrm>
            <a:off x="1747837" y="1019136"/>
            <a:ext cx="8420921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      </a:t>
            </a:r>
            <a:r>
              <a:rPr lang="zh-CN" altLang="zh-CN" dirty="0"/>
              <a:t>对于通过直播加入的粉丝，在直播结束后，可以通过四种方式进行粉丝维护：</a:t>
            </a:r>
            <a:r>
              <a:rPr lang="zh-CN" altLang="zh-CN" b="1" dirty="0"/>
              <a:t>策划线上活动、分享最新信息、邀请直播参与、发起专属线下活动。</a:t>
            </a:r>
            <a:r>
              <a:rPr lang="zh-CN" altLang="zh-CN" dirty="0"/>
              <a:t>四种方式根据粉丝程度逐层递进</a:t>
            </a:r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44300125-20C6-41BB-8A36-A23A7EC550E1}"/>
              </a:ext>
            </a:extLst>
          </p:cNvPr>
          <p:cNvGrpSpPr/>
          <p:nvPr/>
        </p:nvGrpSpPr>
        <p:grpSpPr>
          <a:xfrm>
            <a:off x="2026287" y="2776982"/>
            <a:ext cx="7942982" cy="2907343"/>
            <a:chOff x="2026287" y="2776982"/>
            <a:chExt cx="7942982" cy="2907343"/>
          </a:xfrm>
        </p:grpSpPr>
        <p:sp>
          <p:nvSpPr>
            <p:cNvPr id="30" name="形状 29">
              <a:extLst>
                <a:ext uri="{FF2B5EF4-FFF2-40B4-BE49-F238E27FC236}">
                  <a16:creationId xmlns:a16="http://schemas.microsoft.com/office/drawing/2014/main" id="{B66C4D27-E2CE-4E4B-A80D-EA6A777F4393}"/>
                </a:ext>
              </a:extLst>
            </p:cNvPr>
            <p:cNvSpPr/>
            <p:nvPr/>
          </p:nvSpPr>
          <p:spPr>
            <a:xfrm>
              <a:off x="7054991" y="3955471"/>
              <a:ext cx="1728854" cy="1728854"/>
            </a:xfrm>
            <a:prstGeom prst="leftCircularArrow">
              <a:avLst>
                <a:gd name="adj1" fmla="val 2714"/>
                <a:gd name="adj2" fmla="val 330548"/>
                <a:gd name="adj3" fmla="val 2106058"/>
                <a:gd name="adj4" fmla="val 9024489"/>
                <a:gd name="adj5" fmla="val 3166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E410818D-E012-4B7C-86F9-CF1C8573ADB9}"/>
                </a:ext>
              </a:extLst>
            </p:cNvPr>
            <p:cNvSpPr/>
            <p:nvPr/>
          </p:nvSpPr>
          <p:spPr>
            <a:xfrm>
              <a:off x="2026287" y="3581948"/>
              <a:ext cx="1637211" cy="1350357"/>
            </a:xfrm>
            <a:custGeom>
              <a:avLst/>
              <a:gdLst>
                <a:gd name="connsiteX0" fmla="*/ 0 w 1637211"/>
                <a:gd name="connsiteY0" fmla="*/ 135036 h 1350357"/>
                <a:gd name="connsiteX1" fmla="*/ 135036 w 1637211"/>
                <a:gd name="connsiteY1" fmla="*/ 0 h 1350357"/>
                <a:gd name="connsiteX2" fmla="*/ 1502175 w 1637211"/>
                <a:gd name="connsiteY2" fmla="*/ 0 h 1350357"/>
                <a:gd name="connsiteX3" fmla="*/ 1637211 w 1637211"/>
                <a:gd name="connsiteY3" fmla="*/ 135036 h 1350357"/>
                <a:gd name="connsiteX4" fmla="*/ 1637211 w 1637211"/>
                <a:gd name="connsiteY4" fmla="*/ 1215321 h 1350357"/>
                <a:gd name="connsiteX5" fmla="*/ 1502175 w 1637211"/>
                <a:gd name="connsiteY5" fmla="*/ 1350357 h 1350357"/>
                <a:gd name="connsiteX6" fmla="*/ 135036 w 1637211"/>
                <a:gd name="connsiteY6" fmla="*/ 1350357 h 1350357"/>
                <a:gd name="connsiteX7" fmla="*/ 0 w 1637211"/>
                <a:gd name="connsiteY7" fmla="*/ 1215321 h 1350357"/>
                <a:gd name="connsiteX8" fmla="*/ 0 w 1637211"/>
                <a:gd name="connsiteY8" fmla="*/ 135036 h 135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37211" h="1350357">
                  <a:moveTo>
                    <a:pt x="0" y="135036"/>
                  </a:moveTo>
                  <a:cubicBezTo>
                    <a:pt x="0" y="60458"/>
                    <a:pt x="60458" y="0"/>
                    <a:pt x="135036" y="0"/>
                  </a:cubicBezTo>
                  <a:lnTo>
                    <a:pt x="1502175" y="0"/>
                  </a:lnTo>
                  <a:cubicBezTo>
                    <a:pt x="1576753" y="0"/>
                    <a:pt x="1637211" y="60458"/>
                    <a:pt x="1637211" y="135036"/>
                  </a:cubicBezTo>
                  <a:lnTo>
                    <a:pt x="1637211" y="1215321"/>
                  </a:lnTo>
                  <a:cubicBezTo>
                    <a:pt x="1637211" y="1289899"/>
                    <a:pt x="1576753" y="1350357"/>
                    <a:pt x="1502175" y="1350357"/>
                  </a:cubicBezTo>
                  <a:lnTo>
                    <a:pt x="135036" y="1350357"/>
                  </a:lnTo>
                  <a:cubicBezTo>
                    <a:pt x="60458" y="1350357"/>
                    <a:pt x="0" y="1289899"/>
                    <a:pt x="0" y="1215321"/>
                  </a:cubicBezTo>
                  <a:lnTo>
                    <a:pt x="0" y="135036"/>
                  </a:lnTo>
                  <a:close/>
                </a:path>
              </a:pathLst>
            </a:custGeom>
            <a:ln w="1905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080" tIns="71080" rIns="71080" bIns="360443" numCol="1" spcCol="1270" anchor="ctr" anchorCtr="0">
              <a:noAutofit/>
            </a:bodyPr>
            <a:lstStyle/>
            <a:p>
              <a:pPr marL="228600" lvl="1" indent="-228600" algn="l" defTabSz="933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sz="2000" kern="1200" dirty="0">
                  <a:solidFill>
                    <a:srgbClr val="0070C0"/>
                  </a:solidFill>
                </a:rPr>
                <a:t>熟悉</a:t>
              </a:r>
            </a:p>
            <a:p>
              <a:pPr marL="228600" lvl="1" indent="-228600" algn="l" defTabSz="933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zh-CN" altLang="en-US" sz="2000" kern="1200" dirty="0">
                <a:solidFill>
                  <a:srgbClr val="0070C0"/>
                </a:solidFill>
              </a:endParaRPr>
            </a:p>
          </p:txBody>
        </p:sp>
        <p:sp>
          <p:nvSpPr>
            <p:cNvPr id="11" name="形状 10">
              <a:extLst>
                <a:ext uri="{FF2B5EF4-FFF2-40B4-BE49-F238E27FC236}">
                  <a16:creationId xmlns:a16="http://schemas.microsoft.com/office/drawing/2014/main" id="{536944F6-F78C-4668-8847-B0AB6F60F256}"/>
                </a:ext>
              </a:extLst>
            </p:cNvPr>
            <p:cNvSpPr/>
            <p:nvPr/>
          </p:nvSpPr>
          <p:spPr>
            <a:xfrm>
              <a:off x="2960811" y="3955471"/>
              <a:ext cx="1728854" cy="1728854"/>
            </a:xfrm>
            <a:prstGeom prst="leftCircularArrow">
              <a:avLst>
                <a:gd name="adj1" fmla="val 2714"/>
                <a:gd name="adj2" fmla="val 330548"/>
                <a:gd name="adj3" fmla="val 2106058"/>
                <a:gd name="adj4" fmla="val 9024489"/>
                <a:gd name="adj5" fmla="val 3166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id="{8944FAEF-F997-4F07-8E64-D890F4C94010}"/>
                </a:ext>
              </a:extLst>
            </p:cNvPr>
            <p:cNvSpPr/>
            <p:nvPr/>
          </p:nvSpPr>
          <p:spPr>
            <a:xfrm>
              <a:off x="2390112" y="4642943"/>
              <a:ext cx="1455299" cy="578724"/>
            </a:xfrm>
            <a:custGeom>
              <a:avLst/>
              <a:gdLst>
                <a:gd name="connsiteX0" fmla="*/ 0 w 1455299"/>
                <a:gd name="connsiteY0" fmla="*/ 57872 h 578724"/>
                <a:gd name="connsiteX1" fmla="*/ 57872 w 1455299"/>
                <a:gd name="connsiteY1" fmla="*/ 0 h 578724"/>
                <a:gd name="connsiteX2" fmla="*/ 1397427 w 1455299"/>
                <a:gd name="connsiteY2" fmla="*/ 0 h 578724"/>
                <a:gd name="connsiteX3" fmla="*/ 1455299 w 1455299"/>
                <a:gd name="connsiteY3" fmla="*/ 57872 h 578724"/>
                <a:gd name="connsiteX4" fmla="*/ 1455299 w 1455299"/>
                <a:gd name="connsiteY4" fmla="*/ 520852 h 578724"/>
                <a:gd name="connsiteX5" fmla="*/ 1397427 w 1455299"/>
                <a:gd name="connsiteY5" fmla="*/ 578724 h 578724"/>
                <a:gd name="connsiteX6" fmla="*/ 57872 w 1455299"/>
                <a:gd name="connsiteY6" fmla="*/ 578724 h 578724"/>
                <a:gd name="connsiteX7" fmla="*/ 0 w 1455299"/>
                <a:gd name="connsiteY7" fmla="*/ 520852 h 578724"/>
                <a:gd name="connsiteX8" fmla="*/ 0 w 1455299"/>
                <a:gd name="connsiteY8" fmla="*/ 57872 h 57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299" h="578724">
                  <a:moveTo>
                    <a:pt x="0" y="57872"/>
                  </a:moveTo>
                  <a:cubicBezTo>
                    <a:pt x="0" y="25910"/>
                    <a:pt x="25910" y="0"/>
                    <a:pt x="57872" y="0"/>
                  </a:cubicBezTo>
                  <a:lnTo>
                    <a:pt x="1397427" y="0"/>
                  </a:lnTo>
                  <a:cubicBezTo>
                    <a:pt x="1429389" y="0"/>
                    <a:pt x="1455299" y="25910"/>
                    <a:pt x="1455299" y="57872"/>
                  </a:cubicBezTo>
                  <a:lnTo>
                    <a:pt x="1455299" y="520852"/>
                  </a:lnTo>
                  <a:cubicBezTo>
                    <a:pt x="1455299" y="552814"/>
                    <a:pt x="1429389" y="578724"/>
                    <a:pt x="1397427" y="578724"/>
                  </a:cubicBezTo>
                  <a:lnTo>
                    <a:pt x="57872" y="578724"/>
                  </a:lnTo>
                  <a:cubicBezTo>
                    <a:pt x="25910" y="578724"/>
                    <a:pt x="0" y="552814"/>
                    <a:pt x="0" y="520852"/>
                  </a:cubicBezTo>
                  <a:lnTo>
                    <a:pt x="0" y="5787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670" tIns="47430" rIns="62670" bIns="4743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1600" kern="1200" dirty="0"/>
                <a:t>策划线上活动</a:t>
              </a:r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8DDB3210-1DE1-4C01-82B7-4F502CA6306E}"/>
                </a:ext>
              </a:extLst>
            </p:cNvPr>
            <p:cNvSpPr/>
            <p:nvPr/>
          </p:nvSpPr>
          <p:spPr>
            <a:xfrm>
              <a:off x="4068838" y="3581948"/>
              <a:ext cx="1637211" cy="1350357"/>
            </a:xfrm>
            <a:custGeom>
              <a:avLst/>
              <a:gdLst>
                <a:gd name="connsiteX0" fmla="*/ 0 w 1637211"/>
                <a:gd name="connsiteY0" fmla="*/ 135036 h 1350357"/>
                <a:gd name="connsiteX1" fmla="*/ 135036 w 1637211"/>
                <a:gd name="connsiteY1" fmla="*/ 0 h 1350357"/>
                <a:gd name="connsiteX2" fmla="*/ 1502175 w 1637211"/>
                <a:gd name="connsiteY2" fmla="*/ 0 h 1350357"/>
                <a:gd name="connsiteX3" fmla="*/ 1637211 w 1637211"/>
                <a:gd name="connsiteY3" fmla="*/ 135036 h 1350357"/>
                <a:gd name="connsiteX4" fmla="*/ 1637211 w 1637211"/>
                <a:gd name="connsiteY4" fmla="*/ 1215321 h 1350357"/>
                <a:gd name="connsiteX5" fmla="*/ 1502175 w 1637211"/>
                <a:gd name="connsiteY5" fmla="*/ 1350357 h 1350357"/>
                <a:gd name="connsiteX6" fmla="*/ 135036 w 1637211"/>
                <a:gd name="connsiteY6" fmla="*/ 1350357 h 1350357"/>
                <a:gd name="connsiteX7" fmla="*/ 0 w 1637211"/>
                <a:gd name="connsiteY7" fmla="*/ 1215321 h 1350357"/>
                <a:gd name="connsiteX8" fmla="*/ 0 w 1637211"/>
                <a:gd name="connsiteY8" fmla="*/ 135036 h 135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37211" h="1350357">
                  <a:moveTo>
                    <a:pt x="0" y="135036"/>
                  </a:moveTo>
                  <a:cubicBezTo>
                    <a:pt x="0" y="60458"/>
                    <a:pt x="60458" y="0"/>
                    <a:pt x="135036" y="0"/>
                  </a:cubicBezTo>
                  <a:lnTo>
                    <a:pt x="1502175" y="0"/>
                  </a:lnTo>
                  <a:cubicBezTo>
                    <a:pt x="1576753" y="0"/>
                    <a:pt x="1637211" y="60458"/>
                    <a:pt x="1637211" y="135036"/>
                  </a:cubicBezTo>
                  <a:lnTo>
                    <a:pt x="1637211" y="1215321"/>
                  </a:lnTo>
                  <a:cubicBezTo>
                    <a:pt x="1637211" y="1289899"/>
                    <a:pt x="1576753" y="1350357"/>
                    <a:pt x="1502175" y="1350357"/>
                  </a:cubicBezTo>
                  <a:lnTo>
                    <a:pt x="135036" y="1350357"/>
                  </a:lnTo>
                  <a:cubicBezTo>
                    <a:pt x="60458" y="1350357"/>
                    <a:pt x="0" y="1289899"/>
                    <a:pt x="0" y="1215321"/>
                  </a:cubicBezTo>
                  <a:lnTo>
                    <a:pt x="0" y="135036"/>
                  </a:lnTo>
                  <a:close/>
                </a:path>
              </a:pathLst>
            </a:custGeom>
            <a:ln w="1905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080" tIns="71080" rIns="71080" bIns="360443" numCol="1" spcCol="1270" anchor="ctr" anchorCtr="0">
              <a:noAutofit/>
            </a:bodyPr>
            <a:lstStyle/>
            <a:p>
              <a:pPr marL="228600" lvl="1" indent="-228600" defTabSz="933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zh-CN" altLang="en-US" sz="2000" dirty="0">
                <a:solidFill>
                  <a:srgbClr val="0070C0"/>
                </a:solidFill>
              </a:endParaRPr>
            </a:p>
            <a:p>
              <a:pPr marL="228600" lvl="1" indent="-228600" defTabSz="933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sz="2000" dirty="0">
                  <a:solidFill>
                    <a:srgbClr val="0070C0"/>
                  </a:solidFill>
                </a:rPr>
                <a:t>分享</a:t>
              </a:r>
            </a:p>
          </p:txBody>
        </p:sp>
        <p:sp>
          <p:nvSpPr>
            <p:cNvPr id="14" name="箭头: 环形 13">
              <a:extLst>
                <a:ext uri="{FF2B5EF4-FFF2-40B4-BE49-F238E27FC236}">
                  <a16:creationId xmlns:a16="http://schemas.microsoft.com/office/drawing/2014/main" id="{FB622EDC-A7BD-4F20-B072-8F644CC20599}"/>
                </a:ext>
              </a:extLst>
            </p:cNvPr>
            <p:cNvSpPr/>
            <p:nvPr/>
          </p:nvSpPr>
          <p:spPr>
            <a:xfrm>
              <a:off x="4989718" y="2776982"/>
              <a:ext cx="1938053" cy="1938053"/>
            </a:xfrm>
            <a:prstGeom prst="circularArrow">
              <a:avLst>
                <a:gd name="adj1" fmla="val 2421"/>
                <a:gd name="adj2" fmla="val 292868"/>
                <a:gd name="adj3" fmla="val 19531621"/>
                <a:gd name="adj4" fmla="val 12575511"/>
                <a:gd name="adj5" fmla="val 2824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2A13AC40-2628-43FB-8040-D5492F47D0DE}"/>
                </a:ext>
              </a:extLst>
            </p:cNvPr>
            <p:cNvSpPr/>
            <p:nvPr/>
          </p:nvSpPr>
          <p:spPr>
            <a:xfrm>
              <a:off x="4432662" y="3292586"/>
              <a:ext cx="1455299" cy="578724"/>
            </a:xfrm>
            <a:custGeom>
              <a:avLst/>
              <a:gdLst>
                <a:gd name="connsiteX0" fmla="*/ 0 w 1455299"/>
                <a:gd name="connsiteY0" fmla="*/ 57872 h 578724"/>
                <a:gd name="connsiteX1" fmla="*/ 57872 w 1455299"/>
                <a:gd name="connsiteY1" fmla="*/ 0 h 578724"/>
                <a:gd name="connsiteX2" fmla="*/ 1397427 w 1455299"/>
                <a:gd name="connsiteY2" fmla="*/ 0 h 578724"/>
                <a:gd name="connsiteX3" fmla="*/ 1455299 w 1455299"/>
                <a:gd name="connsiteY3" fmla="*/ 57872 h 578724"/>
                <a:gd name="connsiteX4" fmla="*/ 1455299 w 1455299"/>
                <a:gd name="connsiteY4" fmla="*/ 520852 h 578724"/>
                <a:gd name="connsiteX5" fmla="*/ 1397427 w 1455299"/>
                <a:gd name="connsiteY5" fmla="*/ 578724 h 578724"/>
                <a:gd name="connsiteX6" fmla="*/ 57872 w 1455299"/>
                <a:gd name="connsiteY6" fmla="*/ 578724 h 578724"/>
                <a:gd name="connsiteX7" fmla="*/ 0 w 1455299"/>
                <a:gd name="connsiteY7" fmla="*/ 520852 h 578724"/>
                <a:gd name="connsiteX8" fmla="*/ 0 w 1455299"/>
                <a:gd name="connsiteY8" fmla="*/ 57872 h 57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299" h="578724">
                  <a:moveTo>
                    <a:pt x="0" y="57872"/>
                  </a:moveTo>
                  <a:cubicBezTo>
                    <a:pt x="0" y="25910"/>
                    <a:pt x="25910" y="0"/>
                    <a:pt x="57872" y="0"/>
                  </a:cubicBezTo>
                  <a:lnTo>
                    <a:pt x="1397427" y="0"/>
                  </a:lnTo>
                  <a:cubicBezTo>
                    <a:pt x="1429389" y="0"/>
                    <a:pt x="1455299" y="25910"/>
                    <a:pt x="1455299" y="57872"/>
                  </a:cubicBezTo>
                  <a:lnTo>
                    <a:pt x="1455299" y="520852"/>
                  </a:lnTo>
                  <a:cubicBezTo>
                    <a:pt x="1455299" y="552814"/>
                    <a:pt x="1429389" y="578724"/>
                    <a:pt x="1397427" y="578724"/>
                  </a:cubicBezTo>
                  <a:lnTo>
                    <a:pt x="57872" y="578724"/>
                  </a:lnTo>
                  <a:cubicBezTo>
                    <a:pt x="25910" y="578724"/>
                    <a:pt x="0" y="552814"/>
                    <a:pt x="0" y="520852"/>
                  </a:cubicBezTo>
                  <a:lnTo>
                    <a:pt x="0" y="5787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670" tIns="47430" rIns="62670" bIns="47430" numCol="1" spcCol="1270" anchor="ctr" anchorCtr="0">
              <a:noAutofit/>
            </a:bodyPr>
            <a:lstStyle/>
            <a:p>
              <a:pPr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600" dirty="0"/>
                <a:t>分享最新信息</a:t>
              </a:r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6CF984C0-6174-4E6A-8B5B-6572A1158A1D}"/>
                </a:ext>
              </a:extLst>
            </p:cNvPr>
            <p:cNvSpPr/>
            <p:nvPr/>
          </p:nvSpPr>
          <p:spPr>
            <a:xfrm>
              <a:off x="6111388" y="3581948"/>
              <a:ext cx="1637211" cy="1350357"/>
            </a:xfrm>
            <a:custGeom>
              <a:avLst/>
              <a:gdLst>
                <a:gd name="connsiteX0" fmla="*/ 0 w 1637211"/>
                <a:gd name="connsiteY0" fmla="*/ 135036 h 1350357"/>
                <a:gd name="connsiteX1" fmla="*/ 135036 w 1637211"/>
                <a:gd name="connsiteY1" fmla="*/ 0 h 1350357"/>
                <a:gd name="connsiteX2" fmla="*/ 1502175 w 1637211"/>
                <a:gd name="connsiteY2" fmla="*/ 0 h 1350357"/>
                <a:gd name="connsiteX3" fmla="*/ 1637211 w 1637211"/>
                <a:gd name="connsiteY3" fmla="*/ 135036 h 1350357"/>
                <a:gd name="connsiteX4" fmla="*/ 1637211 w 1637211"/>
                <a:gd name="connsiteY4" fmla="*/ 1215321 h 1350357"/>
                <a:gd name="connsiteX5" fmla="*/ 1502175 w 1637211"/>
                <a:gd name="connsiteY5" fmla="*/ 1350357 h 1350357"/>
                <a:gd name="connsiteX6" fmla="*/ 135036 w 1637211"/>
                <a:gd name="connsiteY6" fmla="*/ 1350357 h 1350357"/>
                <a:gd name="connsiteX7" fmla="*/ 0 w 1637211"/>
                <a:gd name="connsiteY7" fmla="*/ 1215321 h 1350357"/>
                <a:gd name="connsiteX8" fmla="*/ 0 w 1637211"/>
                <a:gd name="connsiteY8" fmla="*/ 135036 h 135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37211" h="1350357">
                  <a:moveTo>
                    <a:pt x="0" y="135036"/>
                  </a:moveTo>
                  <a:cubicBezTo>
                    <a:pt x="0" y="60458"/>
                    <a:pt x="60458" y="0"/>
                    <a:pt x="135036" y="0"/>
                  </a:cubicBezTo>
                  <a:lnTo>
                    <a:pt x="1502175" y="0"/>
                  </a:lnTo>
                  <a:cubicBezTo>
                    <a:pt x="1576753" y="0"/>
                    <a:pt x="1637211" y="60458"/>
                    <a:pt x="1637211" y="135036"/>
                  </a:cubicBezTo>
                  <a:lnTo>
                    <a:pt x="1637211" y="1215321"/>
                  </a:lnTo>
                  <a:cubicBezTo>
                    <a:pt x="1637211" y="1289899"/>
                    <a:pt x="1576753" y="1350357"/>
                    <a:pt x="1502175" y="1350357"/>
                  </a:cubicBezTo>
                  <a:lnTo>
                    <a:pt x="135036" y="1350357"/>
                  </a:lnTo>
                  <a:cubicBezTo>
                    <a:pt x="60458" y="1350357"/>
                    <a:pt x="0" y="1289899"/>
                    <a:pt x="0" y="1215321"/>
                  </a:cubicBezTo>
                  <a:lnTo>
                    <a:pt x="0" y="135036"/>
                  </a:lnTo>
                  <a:close/>
                </a:path>
              </a:pathLst>
            </a:custGeom>
            <a:ln w="1905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080" tIns="71080" rIns="71080" bIns="360443" numCol="1" spcCol="1270" anchor="ctr" anchorCtr="0">
              <a:noAutofit/>
            </a:bodyPr>
            <a:lstStyle/>
            <a:p>
              <a:pPr marL="228600" lvl="1" indent="-228600" defTabSz="933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sz="2000" dirty="0">
                  <a:solidFill>
                    <a:srgbClr val="0070C0"/>
                  </a:solidFill>
                </a:rPr>
                <a:t>参与</a:t>
              </a:r>
            </a:p>
            <a:p>
              <a:pPr marL="228600" lvl="1" indent="-228600" defTabSz="933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zh-CN" altLang="en-US" sz="2000" dirty="0">
                <a:solidFill>
                  <a:srgbClr val="0070C0"/>
                </a:solidFill>
              </a:endParaRPr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BC725C2C-1CB5-410F-86DB-F63D4EAA2E42}"/>
                </a:ext>
              </a:extLst>
            </p:cNvPr>
            <p:cNvSpPr/>
            <p:nvPr/>
          </p:nvSpPr>
          <p:spPr>
            <a:xfrm>
              <a:off x="6475213" y="4642943"/>
              <a:ext cx="1455299" cy="578724"/>
            </a:xfrm>
            <a:custGeom>
              <a:avLst/>
              <a:gdLst>
                <a:gd name="connsiteX0" fmla="*/ 0 w 1455299"/>
                <a:gd name="connsiteY0" fmla="*/ 57872 h 578724"/>
                <a:gd name="connsiteX1" fmla="*/ 57872 w 1455299"/>
                <a:gd name="connsiteY1" fmla="*/ 0 h 578724"/>
                <a:gd name="connsiteX2" fmla="*/ 1397427 w 1455299"/>
                <a:gd name="connsiteY2" fmla="*/ 0 h 578724"/>
                <a:gd name="connsiteX3" fmla="*/ 1455299 w 1455299"/>
                <a:gd name="connsiteY3" fmla="*/ 57872 h 578724"/>
                <a:gd name="connsiteX4" fmla="*/ 1455299 w 1455299"/>
                <a:gd name="connsiteY4" fmla="*/ 520852 h 578724"/>
                <a:gd name="connsiteX5" fmla="*/ 1397427 w 1455299"/>
                <a:gd name="connsiteY5" fmla="*/ 578724 h 578724"/>
                <a:gd name="connsiteX6" fmla="*/ 57872 w 1455299"/>
                <a:gd name="connsiteY6" fmla="*/ 578724 h 578724"/>
                <a:gd name="connsiteX7" fmla="*/ 0 w 1455299"/>
                <a:gd name="connsiteY7" fmla="*/ 520852 h 578724"/>
                <a:gd name="connsiteX8" fmla="*/ 0 w 1455299"/>
                <a:gd name="connsiteY8" fmla="*/ 57872 h 57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299" h="578724">
                  <a:moveTo>
                    <a:pt x="0" y="57872"/>
                  </a:moveTo>
                  <a:cubicBezTo>
                    <a:pt x="0" y="25910"/>
                    <a:pt x="25910" y="0"/>
                    <a:pt x="57872" y="0"/>
                  </a:cubicBezTo>
                  <a:lnTo>
                    <a:pt x="1397427" y="0"/>
                  </a:lnTo>
                  <a:cubicBezTo>
                    <a:pt x="1429389" y="0"/>
                    <a:pt x="1455299" y="25910"/>
                    <a:pt x="1455299" y="57872"/>
                  </a:cubicBezTo>
                  <a:lnTo>
                    <a:pt x="1455299" y="520852"/>
                  </a:lnTo>
                  <a:cubicBezTo>
                    <a:pt x="1455299" y="552814"/>
                    <a:pt x="1429389" y="578724"/>
                    <a:pt x="1397427" y="578724"/>
                  </a:cubicBezTo>
                  <a:lnTo>
                    <a:pt x="57872" y="578724"/>
                  </a:lnTo>
                  <a:cubicBezTo>
                    <a:pt x="25910" y="578724"/>
                    <a:pt x="0" y="552814"/>
                    <a:pt x="0" y="520852"/>
                  </a:cubicBezTo>
                  <a:lnTo>
                    <a:pt x="0" y="5787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670" tIns="47430" rIns="62670" bIns="47430" numCol="1" spcCol="1270" anchor="ctr" anchorCtr="0">
              <a:noAutofit/>
            </a:bodyPr>
            <a:lstStyle/>
            <a:p>
              <a:pPr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600" dirty="0"/>
                <a:t>邀请直播参与</a:t>
              </a:r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AD472ECE-420F-4379-AA5F-CDCB3BC6B5A6}"/>
                </a:ext>
              </a:extLst>
            </p:cNvPr>
            <p:cNvSpPr/>
            <p:nvPr/>
          </p:nvSpPr>
          <p:spPr>
            <a:xfrm>
              <a:off x="8150146" y="3581948"/>
              <a:ext cx="1637211" cy="1350357"/>
            </a:xfrm>
            <a:custGeom>
              <a:avLst/>
              <a:gdLst>
                <a:gd name="connsiteX0" fmla="*/ 0 w 1637211"/>
                <a:gd name="connsiteY0" fmla="*/ 135036 h 1350357"/>
                <a:gd name="connsiteX1" fmla="*/ 135036 w 1637211"/>
                <a:gd name="connsiteY1" fmla="*/ 0 h 1350357"/>
                <a:gd name="connsiteX2" fmla="*/ 1502175 w 1637211"/>
                <a:gd name="connsiteY2" fmla="*/ 0 h 1350357"/>
                <a:gd name="connsiteX3" fmla="*/ 1637211 w 1637211"/>
                <a:gd name="connsiteY3" fmla="*/ 135036 h 1350357"/>
                <a:gd name="connsiteX4" fmla="*/ 1637211 w 1637211"/>
                <a:gd name="connsiteY4" fmla="*/ 1215321 h 1350357"/>
                <a:gd name="connsiteX5" fmla="*/ 1502175 w 1637211"/>
                <a:gd name="connsiteY5" fmla="*/ 1350357 h 1350357"/>
                <a:gd name="connsiteX6" fmla="*/ 135036 w 1637211"/>
                <a:gd name="connsiteY6" fmla="*/ 1350357 h 1350357"/>
                <a:gd name="connsiteX7" fmla="*/ 0 w 1637211"/>
                <a:gd name="connsiteY7" fmla="*/ 1215321 h 1350357"/>
                <a:gd name="connsiteX8" fmla="*/ 0 w 1637211"/>
                <a:gd name="connsiteY8" fmla="*/ 135036 h 135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37211" h="1350357">
                  <a:moveTo>
                    <a:pt x="0" y="135036"/>
                  </a:moveTo>
                  <a:cubicBezTo>
                    <a:pt x="0" y="60458"/>
                    <a:pt x="60458" y="0"/>
                    <a:pt x="135036" y="0"/>
                  </a:cubicBezTo>
                  <a:lnTo>
                    <a:pt x="1502175" y="0"/>
                  </a:lnTo>
                  <a:cubicBezTo>
                    <a:pt x="1576753" y="0"/>
                    <a:pt x="1637211" y="60458"/>
                    <a:pt x="1637211" y="135036"/>
                  </a:cubicBezTo>
                  <a:lnTo>
                    <a:pt x="1637211" y="1215321"/>
                  </a:lnTo>
                  <a:cubicBezTo>
                    <a:pt x="1637211" y="1289899"/>
                    <a:pt x="1576753" y="1350357"/>
                    <a:pt x="1502175" y="1350357"/>
                  </a:cubicBezTo>
                  <a:lnTo>
                    <a:pt x="135036" y="1350357"/>
                  </a:lnTo>
                  <a:cubicBezTo>
                    <a:pt x="60458" y="1350357"/>
                    <a:pt x="0" y="1289899"/>
                    <a:pt x="0" y="1215321"/>
                  </a:cubicBezTo>
                  <a:lnTo>
                    <a:pt x="0" y="135036"/>
                  </a:lnTo>
                  <a:close/>
                </a:path>
              </a:pathLst>
            </a:custGeom>
            <a:ln w="1905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080" tIns="71080" rIns="71080" bIns="360443" numCol="1" spcCol="1270" anchor="ctr" anchorCtr="0">
              <a:noAutofit/>
            </a:bodyPr>
            <a:lstStyle/>
            <a:p>
              <a:pPr marL="228600" lvl="1" indent="-228600" defTabSz="933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zh-CN" altLang="en-US" sz="2000" dirty="0">
                <a:solidFill>
                  <a:srgbClr val="0070C0"/>
                </a:solidFill>
              </a:endParaRPr>
            </a:p>
            <a:p>
              <a:pPr marL="228600" lvl="1" indent="-228600" defTabSz="933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sz="2000" dirty="0">
                  <a:solidFill>
                    <a:srgbClr val="0070C0"/>
                  </a:solidFill>
                </a:rPr>
                <a:t>专属</a:t>
              </a:r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FB5E92E1-B683-4417-9ADF-10E2831F6953}"/>
                </a:ext>
              </a:extLst>
            </p:cNvPr>
            <p:cNvSpPr/>
            <p:nvPr/>
          </p:nvSpPr>
          <p:spPr>
            <a:xfrm>
              <a:off x="8513970" y="3292586"/>
              <a:ext cx="1455299" cy="578724"/>
            </a:xfrm>
            <a:custGeom>
              <a:avLst/>
              <a:gdLst>
                <a:gd name="connsiteX0" fmla="*/ 0 w 1455299"/>
                <a:gd name="connsiteY0" fmla="*/ 57872 h 578724"/>
                <a:gd name="connsiteX1" fmla="*/ 57872 w 1455299"/>
                <a:gd name="connsiteY1" fmla="*/ 0 h 578724"/>
                <a:gd name="connsiteX2" fmla="*/ 1397427 w 1455299"/>
                <a:gd name="connsiteY2" fmla="*/ 0 h 578724"/>
                <a:gd name="connsiteX3" fmla="*/ 1455299 w 1455299"/>
                <a:gd name="connsiteY3" fmla="*/ 57872 h 578724"/>
                <a:gd name="connsiteX4" fmla="*/ 1455299 w 1455299"/>
                <a:gd name="connsiteY4" fmla="*/ 520852 h 578724"/>
                <a:gd name="connsiteX5" fmla="*/ 1397427 w 1455299"/>
                <a:gd name="connsiteY5" fmla="*/ 578724 h 578724"/>
                <a:gd name="connsiteX6" fmla="*/ 57872 w 1455299"/>
                <a:gd name="connsiteY6" fmla="*/ 578724 h 578724"/>
                <a:gd name="connsiteX7" fmla="*/ 0 w 1455299"/>
                <a:gd name="connsiteY7" fmla="*/ 520852 h 578724"/>
                <a:gd name="connsiteX8" fmla="*/ 0 w 1455299"/>
                <a:gd name="connsiteY8" fmla="*/ 57872 h 57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5299" h="578724">
                  <a:moveTo>
                    <a:pt x="0" y="57872"/>
                  </a:moveTo>
                  <a:cubicBezTo>
                    <a:pt x="0" y="25910"/>
                    <a:pt x="25910" y="0"/>
                    <a:pt x="57872" y="0"/>
                  </a:cubicBezTo>
                  <a:lnTo>
                    <a:pt x="1397427" y="0"/>
                  </a:lnTo>
                  <a:cubicBezTo>
                    <a:pt x="1429389" y="0"/>
                    <a:pt x="1455299" y="25910"/>
                    <a:pt x="1455299" y="57872"/>
                  </a:cubicBezTo>
                  <a:lnTo>
                    <a:pt x="1455299" y="520852"/>
                  </a:lnTo>
                  <a:cubicBezTo>
                    <a:pt x="1455299" y="552814"/>
                    <a:pt x="1429389" y="578724"/>
                    <a:pt x="1397427" y="578724"/>
                  </a:cubicBezTo>
                  <a:lnTo>
                    <a:pt x="57872" y="578724"/>
                  </a:lnTo>
                  <a:cubicBezTo>
                    <a:pt x="25910" y="578724"/>
                    <a:pt x="0" y="552814"/>
                    <a:pt x="0" y="520852"/>
                  </a:cubicBezTo>
                  <a:lnTo>
                    <a:pt x="0" y="5787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670" tIns="47430" rIns="62670" bIns="47430" numCol="1" spcCol="1270" anchor="ctr" anchorCtr="0">
              <a:noAutofit/>
            </a:bodyPr>
            <a:lstStyle/>
            <a:p>
              <a:pPr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600" dirty="0"/>
                <a:t>发起线下活动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522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矩形 3">
            <a:extLst>
              <a:ext uri="{FF2B5EF4-FFF2-40B4-BE49-F238E27FC236}">
                <a16:creationId xmlns:a16="http://schemas.microsoft.com/office/drawing/2014/main" id="{901CE2A3-F202-42A2-AB64-9805A2A2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462336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5.5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直播粉丝的维护方法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4E154BF-4A9E-4C25-8672-45802DA6608B}"/>
              </a:ext>
            </a:extLst>
          </p:cNvPr>
          <p:cNvSpPr/>
          <p:nvPr/>
        </p:nvSpPr>
        <p:spPr>
          <a:xfrm>
            <a:off x="1111644" y="1297404"/>
            <a:ext cx="28360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）策划线上活动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1624E1BF-DD05-4AE1-AE33-72BDA980A5BE}"/>
              </a:ext>
            </a:extLst>
          </p:cNvPr>
          <p:cNvGrpSpPr/>
          <p:nvPr/>
        </p:nvGrpSpPr>
        <p:grpSpPr>
          <a:xfrm>
            <a:off x="698761" y="1840608"/>
            <a:ext cx="10765257" cy="4588767"/>
            <a:chOff x="698761" y="1840608"/>
            <a:chExt cx="10765257" cy="458876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FDB0777-8C07-4376-9FBF-9F8520D81960}"/>
                </a:ext>
              </a:extLst>
            </p:cNvPr>
            <p:cNvSpPr/>
            <p:nvPr/>
          </p:nvSpPr>
          <p:spPr>
            <a:xfrm>
              <a:off x="698761" y="1994460"/>
              <a:ext cx="10765257" cy="4434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C647BA52-E127-4F2A-8CA6-9DB81D8E1DB5}"/>
                </a:ext>
              </a:extLst>
            </p:cNvPr>
            <p:cNvGrpSpPr/>
            <p:nvPr/>
          </p:nvGrpSpPr>
          <p:grpSpPr>
            <a:xfrm>
              <a:off x="1111644" y="1840608"/>
              <a:ext cx="1879803" cy="502103"/>
              <a:chOff x="3962400" y="1132399"/>
              <a:chExt cx="1756227" cy="428174"/>
            </a:xfrm>
          </p:grpSpPr>
          <p:sp>
            <p:nvSpPr>
              <p:cNvPr id="26" name="矩形: 圆顶角 25">
                <a:extLst>
                  <a:ext uri="{FF2B5EF4-FFF2-40B4-BE49-F238E27FC236}">
                    <a16:creationId xmlns:a16="http://schemas.microsoft.com/office/drawing/2014/main" id="{1A336B6D-73D2-4D98-812D-94A5437FA94D}"/>
                  </a:ext>
                </a:extLst>
              </p:cNvPr>
              <p:cNvSpPr/>
              <p:nvPr/>
            </p:nvSpPr>
            <p:spPr>
              <a:xfrm flipV="1">
                <a:off x="4107542" y="1132401"/>
                <a:ext cx="1465943" cy="428172"/>
              </a:xfrm>
              <a:prstGeom prst="round2SameRect">
                <a:avLst>
                  <a:gd name="adj1" fmla="val 36440"/>
                  <a:gd name="adj2" fmla="val 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1" name="等腰三角形 30">
                <a:extLst>
                  <a:ext uri="{FF2B5EF4-FFF2-40B4-BE49-F238E27FC236}">
                    <a16:creationId xmlns:a16="http://schemas.microsoft.com/office/drawing/2014/main" id="{7279C5B3-BFB5-4B55-9629-BF8BE404BB4D}"/>
                  </a:ext>
                </a:extLst>
              </p:cNvPr>
              <p:cNvSpPr/>
              <p:nvPr/>
            </p:nvSpPr>
            <p:spPr>
              <a:xfrm>
                <a:off x="3962400" y="1132400"/>
                <a:ext cx="145142" cy="131199"/>
              </a:xfrm>
              <a:prstGeom prst="triangle">
                <a:avLst>
                  <a:gd name="adj" fmla="val 1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等腰三角形 31">
                <a:extLst>
                  <a:ext uri="{FF2B5EF4-FFF2-40B4-BE49-F238E27FC236}">
                    <a16:creationId xmlns:a16="http://schemas.microsoft.com/office/drawing/2014/main" id="{72EA6AE7-5DA8-4EC6-96FC-9320E507F71F}"/>
                  </a:ext>
                </a:extLst>
              </p:cNvPr>
              <p:cNvSpPr/>
              <p:nvPr/>
            </p:nvSpPr>
            <p:spPr>
              <a:xfrm flipH="1">
                <a:off x="5573485" y="1132399"/>
                <a:ext cx="145142" cy="131199"/>
              </a:xfrm>
              <a:prstGeom prst="triangle">
                <a:avLst>
                  <a:gd name="adj" fmla="val 1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94584EA2-4FDC-455F-A810-E13B6BEFEE93}"/>
                </a:ext>
              </a:extLst>
            </p:cNvPr>
            <p:cNvSpPr txBox="1"/>
            <p:nvPr/>
          </p:nvSpPr>
          <p:spPr>
            <a:xfrm>
              <a:off x="916407" y="2333454"/>
              <a:ext cx="4257399" cy="34163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      2017 </a:t>
              </a:r>
              <a:r>
                <a:rPr lang="zh-CN" altLang="zh-CN" dirty="0"/>
                <a:t>年</a:t>
              </a:r>
              <a:r>
                <a:rPr lang="en-US" altLang="zh-CN" dirty="0"/>
                <a:t> 3 </a:t>
              </a:r>
              <a:r>
                <a:rPr lang="zh-CN" altLang="zh-CN" dirty="0"/>
                <a:t>月，天津勾勾科技有限公司总经理勾俊伟在脉脉直播进行了关于《</a:t>
              </a:r>
              <a:r>
                <a:rPr lang="en-US" altLang="zh-CN" dirty="0"/>
                <a:t>8 </a:t>
              </a:r>
              <a:r>
                <a:rPr lang="zh-CN" altLang="zh-CN" dirty="0"/>
                <a:t>小时之外如何利用互联网赚钱》的职场分享。直播结束后，对此话题感兴趣的粉丝聚集在微信群继续讨论。为了持续提升群内粉丝参与感，群主每月定期组织群内活动。</a:t>
              </a:r>
              <a:r>
                <a:rPr lang="en-US" altLang="zh-CN" dirty="0"/>
                <a:t>2017 </a:t>
              </a:r>
              <a:r>
                <a:rPr lang="zh-CN" altLang="zh-CN" dirty="0"/>
                <a:t>年端午节，群主发起了</a:t>
              </a:r>
              <a:r>
                <a:rPr lang="en-US" altLang="zh-CN" dirty="0"/>
                <a:t>“</a:t>
              </a:r>
              <a:r>
                <a:rPr lang="zh-CN" altLang="zh-CN" dirty="0"/>
                <a:t>粽子接力</a:t>
              </a:r>
              <a:r>
                <a:rPr lang="en-US" altLang="zh-CN" dirty="0"/>
                <a:t>”</a:t>
              </a:r>
              <a:r>
                <a:rPr lang="zh-CN" altLang="zh-CN" dirty="0"/>
                <a:t>的活动</a:t>
              </a:r>
              <a:r>
                <a:rPr lang="zh-CN" altLang="en-US" dirty="0"/>
                <a:t>。（如图一）</a:t>
              </a:r>
              <a:endParaRPr lang="zh-CN" altLang="zh-CN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8C5C539-BC56-4826-B285-56AC8EDB30FD}"/>
                </a:ext>
              </a:extLst>
            </p:cNvPr>
            <p:cNvSpPr txBox="1"/>
            <p:nvPr/>
          </p:nvSpPr>
          <p:spPr>
            <a:xfrm>
              <a:off x="1438251" y="1886977"/>
              <a:ext cx="12365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案例分析</a:t>
              </a:r>
            </a:p>
          </p:txBody>
        </p:sp>
      </p:grpSp>
      <p:pic>
        <p:nvPicPr>
          <p:cNvPr id="14338" name="Picture 2">
            <a:extLst>
              <a:ext uri="{FF2B5EF4-FFF2-40B4-BE49-F238E27FC236}">
                <a16:creationId xmlns:a16="http://schemas.microsoft.com/office/drawing/2014/main" id="{4FE0C5FA-1B93-497C-BABA-D6D45DD0E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806" y="2492375"/>
            <a:ext cx="6026041" cy="348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314FC24-8167-4EC3-9149-3CED95745611}"/>
              </a:ext>
            </a:extLst>
          </p:cNvPr>
          <p:cNvSpPr txBox="1"/>
          <p:nvPr/>
        </p:nvSpPr>
        <p:spPr>
          <a:xfrm>
            <a:off x="7567701" y="5976250"/>
            <a:ext cx="1238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图一</a:t>
            </a:r>
          </a:p>
        </p:txBody>
      </p:sp>
    </p:spTree>
    <p:extLst>
      <p:ext uri="{BB962C8B-B14F-4D97-AF65-F5344CB8AC3E}">
        <p14:creationId xmlns:p14="http://schemas.microsoft.com/office/powerpoint/2010/main" val="1025349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矩形 3">
            <a:extLst>
              <a:ext uri="{FF2B5EF4-FFF2-40B4-BE49-F238E27FC236}">
                <a16:creationId xmlns:a16="http://schemas.microsoft.com/office/drawing/2014/main" id="{901CE2A3-F202-42A2-AB64-9805A2A2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462336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5.5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直播粉丝的维护方法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4E154BF-4A9E-4C25-8672-45802DA6608B}"/>
              </a:ext>
            </a:extLst>
          </p:cNvPr>
          <p:cNvSpPr/>
          <p:nvPr/>
        </p:nvSpPr>
        <p:spPr>
          <a:xfrm>
            <a:off x="1111644" y="1297404"/>
            <a:ext cx="28360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）策划线上活动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1624E1BF-DD05-4AE1-AE33-72BDA980A5BE}"/>
              </a:ext>
            </a:extLst>
          </p:cNvPr>
          <p:cNvGrpSpPr/>
          <p:nvPr/>
        </p:nvGrpSpPr>
        <p:grpSpPr>
          <a:xfrm>
            <a:off x="698761" y="1840608"/>
            <a:ext cx="10765257" cy="4693542"/>
            <a:chOff x="698761" y="1840608"/>
            <a:chExt cx="10765257" cy="4693542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FDB0777-8C07-4376-9FBF-9F8520D81960}"/>
                </a:ext>
              </a:extLst>
            </p:cNvPr>
            <p:cNvSpPr/>
            <p:nvPr/>
          </p:nvSpPr>
          <p:spPr>
            <a:xfrm>
              <a:off x="698761" y="1994460"/>
              <a:ext cx="10765257" cy="45396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C647BA52-E127-4F2A-8CA6-9DB81D8E1DB5}"/>
                </a:ext>
              </a:extLst>
            </p:cNvPr>
            <p:cNvGrpSpPr/>
            <p:nvPr/>
          </p:nvGrpSpPr>
          <p:grpSpPr>
            <a:xfrm>
              <a:off x="1111644" y="1840608"/>
              <a:ext cx="1879803" cy="502103"/>
              <a:chOff x="3962400" y="1132399"/>
              <a:chExt cx="1756227" cy="428174"/>
            </a:xfrm>
          </p:grpSpPr>
          <p:sp>
            <p:nvSpPr>
              <p:cNvPr id="26" name="矩形: 圆顶角 25">
                <a:extLst>
                  <a:ext uri="{FF2B5EF4-FFF2-40B4-BE49-F238E27FC236}">
                    <a16:creationId xmlns:a16="http://schemas.microsoft.com/office/drawing/2014/main" id="{1A336B6D-73D2-4D98-812D-94A5437FA94D}"/>
                  </a:ext>
                </a:extLst>
              </p:cNvPr>
              <p:cNvSpPr/>
              <p:nvPr/>
            </p:nvSpPr>
            <p:spPr>
              <a:xfrm flipV="1">
                <a:off x="4107542" y="1132401"/>
                <a:ext cx="1465943" cy="428172"/>
              </a:xfrm>
              <a:prstGeom prst="round2SameRect">
                <a:avLst>
                  <a:gd name="adj1" fmla="val 36440"/>
                  <a:gd name="adj2" fmla="val 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1" name="等腰三角形 30">
                <a:extLst>
                  <a:ext uri="{FF2B5EF4-FFF2-40B4-BE49-F238E27FC236}">
                    <a16:creationId xmlns:a16="http://schemas.microsoft.com/office/drawing/2014/main" id="{7279C5B3-BFB5-4B55-9629-BF8BE404BB4D}"/>
                  </a:ext>
                </a:extLst>
              </p:cNvPr>
              <p:cNvSpPr/>
              <p:nvPr/>
            </p:nvSpPr>
            <p:spPr>
              <a:xfrm>
                <a:off x="3962400" y="1132400"/>
                <a:ext cx="145142" cy="131199"/>
              </a:xfrm>
              <a:prstGeom prst="triangle">
                <a:avLst>
                  <a:gd name="adj" fmla="val 1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等腰三角形 31">
                <a:extLst>
                  <a:ext uri="{FF2B5EF4-FFF2-40B4-BE49-F238E27FC236}">
                    <a16:creationId xmlns:a16="http://schemas.microsoft.com/office/drawing/2014/main" id="{72EA6AE7-5DA8-4EC6-96FC-9320E507F71F}"/>
                  </a:ext>
                </a:extLst>
              </p:cNvPr>
              <p:cNvSpPr/>
              <p:nvPr/>
            </p:nvSpPr>
            <p:spPr>
              <a:xfrm flipH="1">
                <a:off x="5573485" y="1132399"/>
                <a:ext cx="145142" cy="131199"/>
              </a:xfrm>
              <a:prstGeom prst="triangle">
                <a:avLst>
                  <a:gd name="adj" fmla="val 1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94584EA2-4FDC-455F-A810-E13B6BEFEE93}"/>
                </a:ext>
              </a:extLst>
            </p:cNvPr>
            <p:cNvSpPr txBox="1"/>
            <p:nvPr/>
          </p:nvSpPr>
          <p:spPr>
            <a:xfrm>
              <a:off x="1041820" y="2389078"/>
              <a:ext cx="5017668" cy="34163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      </a:t>
              </a:r>
              <a:r>
                <a:rPr lang="zh-CN" altLang="zh-CN" dirty="0"/>
                <a:t>第一步，群主发起关于</a:t>
              </a:r>
              <a:r>
                <a:rPr lang="en-US" altLang="zh-CN" dirty="0"/>
                <a:t>“</a:t>
              </a:r>
              <a:r>
                <a:rPr lang="zh-CN" altLang="zh-CN" dirty="0"/>
                <a:t>端午节吃什么样的粽子</a:t>
              </a:r>
              <a:r>
                <a:rPr lang="en-US" altLang="zh-CN" dirty="0"/>
                <a:t>”</a:t>
              </a:r>
              <a:r>
                <a:rPr lang="zh-CN" altLang="zh-CN" dirty="0"/>
                <a:t>的讨论（如图</a:t>
              </a:r>
              <a:r>
                <a:rPr lang="zh-CN" altLang="en-US" dirty="0"/>
                <a:t>一</a:t>
              </a:r>
              <a:r>
                <a:rPr lang="zh-CN" altLang="zh-CN" dirty="0"/>
                <a:t>）；</a:t>
              </a:r>
              <a:endParaRPr lang="en-US" altLang="zh-CN" dirty="0"/>
            </a:p>
            <a:p>
              <a:r>
                <a:rPr lang="en-US" altLang="zh-CN" dirty="0"/>
                <a:t>      </a:t>
              </a:r>
              <a:r>
                <a:rPr lang="zh-CN" altLang="zh-CN" dirty="0"/>
                <a:t>第二步，在讨论火热的时候顺势发起粽子接力的自由报名（如</a:t>
              </a:r>
              <a:r>
                <a:rPr lang="zh-CN" altLang="en-US" dirty="0"/>
                <a:t>图一</a:t>
              </a:r>
              <a:r>
                <a:rPr lang="zh-CN" altLang="zh-CN" dirty="0"/>
                <a:t>）；</a:t>
              </a:r>
              <a:endParaRPr lang="en-US" altLang="zh-CN" dirty="0"/>
            </a:p>
            <a:p>
              <a:r>
                <a:rPr lang="en-US" altLang="zh-CN" dirty="0"/>
                <a:t>      </a:t>
              </a:r>
              <a:r>
                <a:rPr lang="zh-CN" altLang="zh-CN" dirty="0"/>
                <a:t>第三步，实时汇总报名消息并马上开始行</a:t>
              </a:r>
              <a:r>
                <a:rPr lang="en-US" altLang="zh-CN" dirty="0" err="1"/>
                <a:t>动（如图</a:t>
              </a:r>
              <a:r>
                <a:rPr lang="zh-CN" altLang="en-US" dirty="0"/>
                <a:t>一</a:t>
              </a:r>
              <a:r>
                <a:rPr lang="en-US" altLang="zh-CN" dirty="0"/>
                <a:t>）</a:t>
              </a:r>
              <a:r>
                <a:rPr lang="zh-CN" altLang="en-US" dirty="0"/>
                <a:t>。</a:t>
              </a:r>
              <a:endParaRPr lang="en-US" altLang="zh-CN" dirty="0"/>
            </a:p>
            <a:p>
              <a:r>
                <a:rPr lang="en-US" altLang="zh-CN" dirty="0"/>
                <a:t>      3 </a:t>
              </a:r>
              <a:r>
                <a:rPr lang="zh-CN" altLang="zh-CN" dirty="0"/>
                <a:t>天内，参与活动的粉丝便陆续收到群友寄来的粽子，在群内自发晒单与感谢</a:t>
              </a:r>
              <a:r>
                <a:rPr lang="en-US" altLang="zh-CN" dirty="0"/>
                <a:t>（</a:t>
              </a:r>
              <a:r>
                <a:rPr lang="en-US" altLang="zh-CN" dirty="0" err="1"/>
                <a:t>如图</a:t>
              </a:r>
              <a:r>
                <a:rPr lang="zh-CN" altLang="en-US" dirty="0"/>
                <a:t>二</a:t>
              </a:r>
              <a:r>
                <a:rPr lang="en-US" altLang="zh-CN" dirty="0"/>
                <a:t>）</a:t>
              </a:r>
              <a:r>
                <a:rPr lang="zh-CN" altLang="en-US" dirty="0"/>
                <a:t>。</a:t>
              </a:r>
              <a:endParaRPr lang="zh-CN" altLang="zh-CN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8C5C539-BC56-4826-B285-56AC8EDB30FD}"/>
                </a:ext>
              </a:extLst>
            </p:cNvPr>
            <p:cNvSpPr txBox="1"/>
            <p:nvPr/>
          </p:nvSpPr>
          <p:spPr>
            <a:xfrm>
              <a:off x="1438251" y="1886977"/>
              <a:ext cx="12365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案例分析</a:t>
              </a:r>
            </a:p>
          </p:txBody>
        </p:sp>
      </p:grpSp>
      <p:pic>
        <p:nvPicPr>
          <p:cNvPr id="15362" name="Picture 2">
            <a:extLst>
              <a:ext uri="{FF2B5EF4-FFF2-40B4-BE49-F238E27FC236}">
                <a16:creationId xmlns:a16="http://schemas.microsoft.com/office/drawing/2014/main" id="{68CDF374-3794-4AD1-8CD4-8EC398749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740" y="2264598"/>
            <a:ext cx="4633144" cy="399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D8F32C3A-9E9E-4016-B25B-3B1B1D80E4B0}"/>
              </a:ext>
            </a:extLst>
          </p:cNvPr>
          <p:cNvSpPr txBox="1"/>
          <p:nvPr/>
        </p:nvSpPr>
        <p:spPr>
          <a:xfrm>
            <a:off x="7928187" y="6229804"/>
            <a:ext cx="1238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图二</a:t>
            </a:r>
          </a:p>
        </p:txBody>
      </p:sp>
    </p:spTree>
    <p:extLst>
      <p:ext uri="{BB962C8B-B14F-4D97-AF65-F5344CB8AC3E}">
        <p14:creationId xmlns:p14="http://schemas.microsoft.com/office/powerpoint/2010/main" val="3133253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矩形 3">
            <a:extLst>
              <a:ext uri="{FF2B5EF4-FFF2-40B4-BE49-F238E27FC236}">
                <a16:creationId xmlns:a16="http://schemas.microsoft.com/office/drawing/2014/main" id="{901CE2A3-F202-42A2-AB64-9805A2A2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462336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5.5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直播粉丝的维护方法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4E154BF-4A9E-4C25-8672-45802DA6608B}"/>
              </a:ext>
            </a:extLst>
          </p:cNvPr>
          <p:cNvSpPr/>
          <p:nvPr/>
        </p:nvSpPr>
        <p:spPr>
          <a:xfrm>
            <a:off x="1111644" y="1297404"/>
            <a:ext cx="28360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）策划线上活动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1624E1BF-DD05-4AE1-AE33-72BDA980A5BE}"/>
              </a:ext>
            </a:extLst>
          </p:cNvPr>
          <p:cNvGrpSpPr/>
          <p:nvPr/>
        </p:nvGrpSpPr>
        <p:grpSpPr>
          <a:xfrm>
            <a:off x="698761" y="1840608"/>
            <a:ext cx="10765257" cy="1696342"/>
            <a:chOff x="698761" y="1840608"/>
            <a:chExt cx="10765257" cy="1696342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FDB0777-8C07-4376-9FBF-9F8520D81960}"/>
                </a:ext>
              </a:extLst>
            </p:cNvPr>
            <p:cNvSpPr/>
            <p:nvPr/>
          </p:nvSpPr>
          <p:spPr>
            <a:xfrm>
              <a:off x="698761" y="1994460"/>
              <a:ext cx="10765257" cy="15424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C647BA52-E127-4F2A-8CA6-9DB81D8E1DB5}"/>
                </a:ext>
              </a:extLst>
            </p:cNvPr>
            <p:cNvGrpSpPr/>
            <p:nvPr/>
          </p:nvGrpSpPr>
          <p:grpSpPr>
            <a:xfrm>
              <a:off x="1111644" y="1840608"/>
              <a:ext cx="1879803" cy="502103"/>
              <a:chOff x="3962400" y="1132399"/>
              <a:chExt cx="1756227" cy="428174"/>
            </a:xfrm>
          </p:grpSpPr>
          <p:sp>
            <p:nvSpPr>
              <p:cNvPr id="26" name="矩形: 圆顶角 25">
                <a:extLst>
                  <a:ext uri="{FF2B5EF4-FFF2-40B4-BE49-F238E27FC236}">
                    <a16:creationId xmlns:a16="http://schemas.microsoft.com/office/drawing/2014/main" id="{1A336B6D-73D2-4D98-812D-94A5437FA94D}"/>
                  </a:ext>
                </a:extLst>
              </p:cNvPr>
              <p:cNvSpPr/>
              <p:nvPr/>
            </p:nvSpPr>
            <p:spPr>
              <a:xfrm flipV="1">
                <a:off x="4107542" y="1132401"/>
                <a:ext cx="1465943" cy="428172"/>
              </a:xfrm>
              <a:prstGeom prst="round2SameRect">
                <a:avLst>
                  <a:gd name="adj1" fmla="val 36440"/>
                  <a:gd name="adj2" fmla="val 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1" name="等腰三角形 30">
                <a:extLst>
                  <a:ext uri="{FF2B5EF4-FFF2-40B4-BE49-F238E27FC236}">
                    <a16:creationId xmlns:a16="http://schemas.microsoft.com/office/drawing/2014/main" id="{7279C5B3-BFB5-4B55-9629-BF8BE404BB4D}"/>
                  </a:ext>
                </a:extLst>
              </p:cNvPr>
              <p:cNvSpPr/>
              <p:nvPr/>
            </p:nvSpPr>
            <p:spPr>
              <a:xfrm>
                <a:off x="3962400" y="1132400"/>
                <a:ext cx="145142" cy="131199"/>
              </a:xfrm>
              <a:prstGeom prst="triangle">
                <a:avLst>
                  <a:gd name="adj" fmla="val 1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等腰三角形 31">
                <a:extLst>
                  <a:ext uri="{FF2B5EF4-FFF2-40B4-BE49-F238E27FC236}">
                    <a16:creationId xmlns:a16="http://schemas.microsoft.com/office/drawing/2014/main" id="{72EA6AE7-5DA8-4EC6-96FC-9320E507F71F}"/>
                  </a:ext>
                </a:extLst>
              </p:cNvPr>
              <p:cNvSpPr/>
              <p:nvPr/>
            </p:nvSpPr>
            <p:spPr>
              <a:xfrm flipH="1">
                <a:off x="5573485" y="1132399"/>
                <a:ext cx="145142" cy="131199"/>
              </a:xfrm>
              <a:prstGeom prst="triangle">
                <a:avLst>
                  <a:gd name="adj" fmla="val 1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94584EA2-4FDC-455F-A810-E13B6BEFEE93}"/>
                </a:ext>
              </a:extLst>
            </p:cNvPr>
            <p:cNvSpPr txBox="1"/>
            <p:nvPr/>
          </p:nvSpPr>
          <p:spPr>
            <a:xfrm>
              <a:off x="1041820" y="2389078"/>
              <a:ext cx="998813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      </a:t>
              </a:r>
              <a:r>
                <a:rPr lang="zh-CN" altLang="zh-CN" dirty="0"/>
                <a:t>通过这一简单活动，既达到了粉丝相互之间</a:t>
              </a:r>
              <a:r>
                <a:rPr lang="zh-CN" altLang="zh-CN" b="1" dirty="0"/>
                <a:t>增加熟悉度</a:t>
              </a:r>
              <a:r>
                <a:rPr lang="zh-CN" altLang="zh-CN" dirty="0"/>
                <a:t>的目的，又使整个群成员</a:t>
              </a:r>
              <a:r>
                <a:rPr lang="zh-CN" altLang="zh-CN" b="1" dirty="0"/>
                <a:t>拥有了归属感</a:t>
              </a:r>
              <a:r>
                <a:rPr lang="zh-CN" altLang="zh-CN" dirty="0"/>
                <a:t>，虽然无法见面，群友依然可以利用线上活动逐步熟悉。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8C5C539-BC56-4826-B285-56AC8EDB30FD}"/>
                </a:ext>
              </a:extLst>
            </p:cNvPr>
            <p:cNvSpPr txBox="1"/>
            <p:nvPr/>
          </p:nvSpPr>
          <p:spPr>
            <a:xfrm>
              <a:off x="1438251" y="1886977"/>
              <a:ext cx="12365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案例分析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150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矩形 3">
            <a:extLst>
              <a:ext uri="{FF2B5EF4-FFF2-40B4-BE49-F238E27FC236}">
                <a16:creationId xmlns:a16="http://schemas.microsoft.com/office/drawing/2014/main" id="{901CE2A3-F202-42A2-AB64-9805A2A2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462336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5.5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直播粉丝的维护方法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4E154BF-4A9E-4C25-8672-45802DA6608B}"/>
              </a:ext>
            </a:extLst>
          </p:cNvPr>
          <p:cNvSpPr/>
          <p:nvPr/>
        </p:nvSpPr>
        <p:spPr>
          <a:xfrm>
            <a:off x="1111644" y="1297404"/>
            <a:ext cx="28360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）分享最新信息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1AC4E68-72F2-41B3-9471-C16BFBAD00AA}"/>
              </a:ext>
            </a:extLst>
          </p:cNvPr>
          <p:cNvSpPr/>
          <p:nvPr/>
        </p:nvSpPr>
        <p:spPr>
          <a:xfrm>
            <a:off x="1797844" y="1759069"/>
            <a:ext cx="89456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企业直播粉丝群需要营造的氛围主要是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好玩 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”“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有意思 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，但与此同时运营者也需要将企业相关信息友好地分享在群内。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对外发布的广告、购买提示等，尽量不要直接发到群里，否则粉丝群逐渐会演变为广告群，群成员的参与度将逐渐降低。相反，群外网友无法第一时间获取的最新资讯，可以定期在群内分享，促进群成员好感。可分享的信息包括：专属折扣链接、爆款产品提前购、企业红包口令、新品内购网址、买即赠暗号等。</a:t>
            </a:r>
          </a:p>
        </p:txBody>
      </p:sp>
    </p:spTree>
    <p:extLst>
      <p:ext uri="{BB962C8B-B14F-4D97-AF65-F5344CB8AC3E}">
        <p14:creationId xmlns:p14="http://schemas.microsoft.com/office/powerpoint/2010/main" val="820759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矩形 3">
            <a:extLst>
              <a:ext uri="{FF2B5EF4-FFF2-40B4-BE49-F238E27FC236}">
                <a16:creationId xmlns:a16="http://schemas.microsoft.com/office/drawing/2014/main" id="{901CE2A3-F202-42A2-AB64-9805A2A2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462336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5.5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直播粉丝的维护方法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4E154BF-4A9E-4C25-8672-45802DA6608B}"/>
              </a:ext>
            </a:extLst>
          </p:cNvPr>
          <p:cNvSpPr/>
          <p:nvPr/>
        </p:nvSpPr>
        <p:spPr>
          <a:xfrm>
            <a:off x="1111644" y="1297404"/>
            <a:ext cx="28360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）邀请直播参与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1AC4E68-72F2-41B3-9471-C16BFBAD00AA}"/>
              </a:ext>
            </a:extLst>
          </p:cNvPr>
          <p:cNvSpPr/>
          <p:nvPr/>
        </p:nvSpPr>
        <p:spPr>
          <a:xfrm>
            <a:off x="1797844" y="1759069"/>
            <a:ext cx="8945604" cy="1704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激发直播粉丝群参与感的最佳方式是邀请群友当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军师 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，共同加入到下一次直播中。这样一方面可以缓解企业的运营压力，从粉丝群发现设计、文案、推广等人才；另一方面可以让粉丝得到充分的尊荣感，自然更愿意在下一场直播中自觉扮演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自己人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的角色，参与到直播宣传、直播现场秩序维护当中。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984C5EFD-C1C3-433B-BD77-B96C2101A5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940603"/>
              </p:ext>
            </p:extLst>
          </p:nvPr>
        </p:nvGraphicFramePr>
        <p:xfrm>
          <a:off x="2208213" y="4219576"/>
          <a:ext cx="8128000" cy="1948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2712">
                  <a:extLst>
                    <a:ext uri="{9D8B030D-6E8A-4147-A177-3AD203B41FA5}">
                      <a16:colId xmlns:a16="http://schemas.microsoft.com/office/drawing/2014/main" val="2385530182"/>
                    </a:ext>
                  </a:extLst>
                </a:gridCol>
                <a:gridCol w="6745288">
                  <a:extLst>
                    <a:ext uri="{9D8B030D-6E8A-4147-A177-3AD203B41FA5}">
                      <a16:colId xmlns:a16="http://schemas.microsoft.com/office/drawing/2014/main" val="3218406675"/>
                    </a:ext>
                  </a:extLst>
                </a:gridCol>
              </a:tblGrid>
              <a:tr h="4895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直播环节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群友可参与项目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882265"/>
                  </a:ext>
                </a:extLst>
              </a:tr>
              <a:tr h="48625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直播筹备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选题探讨、场地选取、文案策划、图片设计、主持人票选等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461160"/>
                  </a:ext>
                </a:extLst>
              </a:tr>
              <a:tr h="48625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直播进行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9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直播间互动、 线下助威等</a:t>
                      </a:r>
                      <a:endParaRPr lang="zh-CN" alt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415611"/>
                  </a:ext>
                </a:extLst>
              </a:tr>
              <a:tr h="48625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结束发酵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9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微博转发、朋友圈分享、论坛传播、 视频网站推广等</a:t>
                      </a:r>
                      <a:endParaRPr lang="zh-CN" alt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323035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8CCD10C8-6ACB-4389-8DC5-646C1D6CDD2B}"/>
              </a:ext>
            </a:extLst>
          </p:cNvPr>
          <p:cNvSpPr/>
          <p:nvPr/>
        </p:nvSpPr>
        <p:spPr>
          <a:xfrm>
            <a:off x="1797844" y="3681819"/>
            <a:ext cx="35528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8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  </a:t>
            </a:r>
            <a:r>
              <a:rPr lang="zh-CN" altLang="zh-CN" spc="8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不同直播环节可参与的项目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504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矩形 3">
            <a:extLst>
              <a:ext uri="{FF2B5EF4-FFF2-40B4-BE49-F238E27FC236}">
                <a16:creationId xmlns:a16="http://schemas.microsoft.com/office/drawing/2014/main" id="{901CE2A3-F202-42A2-AB64-9805A2A2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462336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5.5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直播粉丝的维护方法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4E154BF-4A9E-4C25-8672-45802DA6608B}"/>
              </a:ext>
            </a:extLst>
          </p:cNvPr>
          <p:cNvSpPr/>
          <p:nvPr/>
        </p:nvSpPr>
        <p:spPr>
          <a:xfrm>
            <a:off x="1111644" y="1297404"/>
            <a:ext cx="28360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）专属线下活动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1AC4E68-72F2-41B3-9471-C16BFBAD00AA}"/>
              </a:ext>
            </a:extLst>
          </p:cNvPr>
          <p:cNvSpPr/>
          <p:nvPr/>
        </p:nvSpPr>
        <p:spPr>
          <a:xfrm>
            <a:off x="1797844" y="1759069"/>
            <a:ext cx="8945604" cy="1704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面对面交流容易产生更多思想的碰撞，俗话说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一回生，二回熟 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，好的企业活动运营也不能拘泥于线上，而是需要适时发起线下活动，促进粉 丝交流。常在同群交流的粉丝，可以进行线下聚会。聚会的同时，企业运营团队可以借机邀请粉丝试用新品，</a:t>
            </a:r>
            <a:r>
              <a:rPr lang="zh-CN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反馈建议，回馈粉丝，增加粉丝归属感与参与感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86751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矩形 3">
            <a:extLst>
              <a:ext uri="{FF2B5EF4-FFF2-40B4-BE49-F238E27FC236}">
                <a16:creationId xmlns:a16="http://schemas.microsoft.com/office/drawing/2014/main" id="{901CE2A3-F202-42A2-AB64-9805A2A2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462336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5.5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直播粉丝的维护方法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4E154BF-4A9E-4C25-8672-45802DA6608B}"/>
              </a:ext>
            </a:extLst>
          </p:cNvPr>
          <p:cNvSpPr/>
          <p:nvPr/>
        </p:nvSpPr>
        <p:spPr>
          <a:xfrm>
            <a:off x="1111644" y="1297404"/>
            <a:ext cx="28360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）专属线下活动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94D16D53-F705-4686-B0AF-C1149A82FBE6}"/>
              </a:ext>
            </a:extLst>
          </p:cNvPr>
          <p:cNvGrpSpPr/>
          <p:nvPr/>
        </p:nvGrpSpPr>
        <p:grpSpPr>
          <a:xfrm>
            <a:off x="698761" y="1840608"/>
            <a:ext cx="10765257" cy="4531616"/>
            <a:chOff x="698761" y="1840608"/>
            <a:chExt cx="10765257" cy="4531616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ADFB8DF-63CC-41CB-BBA3-F51D0788202D}"/>
                </a:ext>
              </a:extLst>
            </p:cNvPr>
            <p:cNvSpPr/>
            <p:nvPr/>
          </p:nvSpPr>
          <p:spPr>
            <a:xfrm>
              <a:off x="698761" y="1994459"/>
              <a:ext cx="10765257" cy="43777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EE8B73AF-61C1-4EBC-AAA2-1E0AF87672A4}"/>
                </a:ext>
              </a:extLst>
            </p:cNvPr>
            <p:cNvGrpSpPr/>
            <p:nvPr/>
          </p:nvGrpSpPr>
          <p:grpSpPr>
            <a:xfrm>
              <a:off x="1111644" y="1840608"/>
              <a:ext cx="1879803" cy="502103"/>
              <a:chOff x="3962400" y="1132399"/>
              <a:chExt cx="1756227" cy="428174"/>
            </a:xfrm>
          </p:grpSpPr>
          <p:sp>
            <p:nvSpPr>
              <p:cNvPr id="16" name="矩形: 圆顶角 15">
                <a:extLst>
                  <a:ext uri="{FF2B5EF4-FFF2-40B4-BE49-F238E27FC236}">
                    <a16:creationId xmlns:a16="http://schemas.microsoft.com/office/drawing/2014/main" id="{34AEB993-59F6-4FA9-97FF-9D8232E04CEA}"/>
                  </a:ext>
                </a:extLst>
              </p:cNvPr>
              <p:cNvSpPr/>
              <p:nvPr/>
            </p:nvSpPr>
            <p:spPr>
              <a:xfrm flipV="1">
                <a:off x="4107542" y="1132401"/>
                <a:ext cx="1465943" cy="428172"/>
              </a:xfrm>
              <a:prstGeom prst="round2SameRect">
                <a:avLst>
                  <a:gd name="adj1" fmla="val 36440"/>
                  <a:gd name="adj2" fmla="val 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7" name="等腰三角形 16">
                <a:extLst>
                  <a:ext uri="{FF2B5EF4-FFF2-40B4-BE49-F238E27FC236}">
                    <a16:creationId xmlns:a16="http://schemas.microsoft.com/office/drawing/2014/main" id="{7CF18AFC-9080-450C-A0F8-C765570697A7}"/>
                  </a:ext>
                </a:extLst>
              </p:cNvPr>
              <p:cNvSpPr/>
              <p:nvPr/>
            </p:nvSpPr>
            <p:spPr>
              <a:xfrm>
                <a:off x="3962400" y="1132400"/>
                <a:ext cx="145142" cy="131199"/>
              </a:xfrm>
              <a:prstGeom prst="triangle">
                <a:avLst>
                  <a:gd name="adj" fmla="val 1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等腰三角形 17">
                <a:extLst>
                  <a:ext uri="{FF2B5EF4-FFF2-40B4-BE49-F238E27FC236}">
                    <a16:creationId xmlns:a16="http://schemas.microsoft.com/office/drawing/2014/main" id="{B3D3E293-A776-4D9F-B96D-C8426D46B011}"/>
                  </a:ext>
                </a:extLst>
              </p:cNvPr>
              <p:cNvSpPr/>
              <p:nvPr/>
            </p:nvSpPr>
            <p:spPr>
              <a:xfrm flipH="1">
                <a:off x="5573485" y="1132399"/>
                <a:ext cx="145142" cy="131199"/>
              </a:xfrm>
              <a:prstGeom prst="triangle">
                <a:avLst>
                  <a:gd name="adj" fmla="val 1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18C57DB6-FD63-4650-90DB-F6E046812583}"/>
                </a:ext>
              </a:extLst>
            </p:cNvPr>
            <p:cNvSpPr txBox="1"/>
            <p:nvPr/>
          </p:nvSpPr>
          <p:spPr>
            <a:xfrm>
              <a:off x="919843" y="2381367"/>
              <a:ext cx="4509408" cy="383181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      </a:t>
              </a:r>
              <a:r>
                <a:rPr lang="zh-CN" altLang="zh-CN" dirty="0"/>
                <a:t>从 </a:t>
              </a:r>
              <a:r>
                <a:rPr lang="en-US" altLang="zh-CN" dirty="0"/>
                <a:t>2011 </a:t>
              </a:r>
              <a:r>
                <a:rPr lang="zh-CN" altLang="zh-CN" dirty="0"/>
                <a:t>年开始，小米公司每年到了年终的时候，都会组织一个盛大的</a:t>
              </a:r>
              <a:r>
                <a:rPr lang="en-US" altLang="zh-CN" dirty="0"/>
                <a:t>“</a:t>
              </a:r>
              <a:r>
                <a:rPr lang="zh-CN" altLang="zh-CN" dirty="0"/>
                <a:t>爆米花年度盛典</a:t>
              </a:r>
              <a:r>
                <a:rPr lang="en-US" altLang="zh-CN" dirty="0"/>
                <a:t>”</a:t>
              </a:r>
              <a:r>
                <a:rPr lang="zh-CN" altLang="zh-CN" dirty="0"/>
                <a:t>，把陪伴小米一同成长的</a:t>
              </a:r>
              <a:r>
                <a:rPr lang="en-US" altLang="zh-CN" dirty="0"/>
                <a:t>“</a:t>
              </a:r>
              <a:r>
                <a:rPr lang="zh-CN" altLang="zh-CN" dirty="0"/>
                <a:t>米粉</a:t>
              </a:r>
              <a:r>
                <a:rPr lang="en-US" altLang="zh-CN" dirty="0"/>
                <a:t>”</a:t>
              </a:r>
              <a:r>
                <a:rPr lang="zh-CN" altLang="zh-CN" dirty="0"/>
                <a:t>从全国各地请到北京来。</a:t>
              </a:r>
              <a:endParaRPr lang="en-US" altLang="zh-CN" dirty="0"/>
            </a:p>
            <a:p>
              <a:r>
                <a:rPr lang="en-US" altLang="zh-CN" dirty="0"/>
                <a:t>      </a:t>
              </a:r>
              <a:r>
                <a:rPr lang="zh-CN" altLang="zh-CN" dirty="0"/>
                <a:t>这场</a:t>
              </a:r>
              <a:r>
                <a:rPr lang="en-US" altLang="zh-CN" dirty="0"/>
                <a:t>“</a:t>
              </a:r>
              <a:r>
                <a:rPr lang="zh-CN" altLang="zh-CN" dirty="0"/>
                <a:t>爆米花年度盛典</a:t>
              </a:r>
              <a:r>
                <a:rPr lang="en-US" altLang="zh-CN" dirty="0"/>
                <a:t>”</a:t>
              </a:r>
              <a:r>
                <a:rPr lang="zh-CN" altLang="zh-CN" dirty="0"/>
                <a:t>就好像一场晚会，小米公司的所有创始人和团队主管都会到场，和</a:t>
              </a:r>
              <a:r>
                <a:rPr lang="en-US" altLang="zh-CN" dirty="0"/>
                <a:t>“</a:t>
              </a:r>
              <a:r>
                <a:rPr lang="zh-CN" altLang="zh-CN" dirty="0"/>
                <a:t>米粉</a:t>
              </a:r>
              <a:r>
                <a:rPr lang="en-US" altLang="zh-CN" dirty="0"/>
                <a:t>”</a:t>
              </a:r>
              <a:r>
                <a:rPr lang="zh-CN" altLang="zh-CN" dirty="0"/>
                <a:t>们聚在一起拍照，玩游戏，还可以吃到专门为活动定制的爆米花。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BB83618F-EBAA-4133-B152-D81030466787}"/>
                </a:ext>
              </a:extLst>
            </p:cNvPr>
            <p:cNvSpPr txBox="1"/>
            <p:nvPr/>
          </p:nvSpPr>
          <p:spPr>
            <a:xfrm>
              <a:off x="1438251" y="1886977"/>
              <a:ext cx="12365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案例分析</a:t>
              </a: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DA95CB3C-2493-4087-A0AC-7C505D78D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333" y="2592666"/>
            <a:ext cx="5228778" cy="349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697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矩形 3">
            <a:extLst>
              <a:ext uri="{FF2B5EF4-FFF2-40B4-BE49-F238E27FC236}">
                <a16:creationId xmlns:a16="http://schemas.microsoft.com/office/drawing/2014/main" id="{901CE2A3-F202-42A2-AB64-9805A2A2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462336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5.5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直播粉丝的维护方法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4E154BF-4A9E-4C25-8672-45802DA6608B}"/>
              </a:ext>
            </a:extLst>
          </p:cNvPr>
          <p:cNvSpPr/>
          <p:nvPr/>
        </p:nvSpPr>
        <p:spPr>
          <a:xfrm>
            <a:off x="1111644" y="1297404"/>
            <a:ext cx="28360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）专属线下活动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94D16D53-F705-4686-B0AF-C1149A82FBE6}"/>
              </a:ext>
            </a:extLst>
          </p:cNvPr>
          <p:cNvGrpSpPr/>
          <p:nvPr/>
        </p:nvGrpSpPr>
        <p:grpSpPr>
          <a:xfrm>
            <a:off x="698761" y="1840608"/>
            <a:ext cx="10765257" cy="3674368"/>
            <a:chOff x="698761" y="1840608"/>
            <a:chExt cx="10765257" cy="367436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ADFB8DF-63CC-41CB-BBA3-F51D0788202D}"/>
                </a:ext>
              </a:extLst>
            </p:cNvPr>
            <p:cNvSpPr/>
            <p:nvPr/>
          </p:nvSpPr>
          <p:spPr>
            <a:xfrm>
              <a:off x="698761" y="1994460"/>
              <a:ext cx="10765257" cy="35205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EE8B73AF-61C1-4EBC-AAA2-1E0AF87672A4}"/>
                </a:ext>
              </a:extLst>
            </p:cNvPr>
            <p:cNvGrpSpPr/>
            <p:nvPr/>
          </p:nvGrpSpPr>
          <p:grpSpPr>
            <a:xfrm>
              <a:off x="1111644" y="1840608"/>
              <a:ext cx="1879803" cy="502103"/>
              <a:chOff x="3962400" y="1132399"/>
              <a:chExt cx="1756227" cy="428174"/>
            </a:xfrm>
          </p:grpSpPr>
          <p:sp>
            <p:nvSpPr>
              <p:cNvPr id="16" name="矩形: 圆顶角 15">
                <a:extLst>
                  <a:ext uri="{FF2B5EF4-FFF2-40B4-BE49-F238E27FC236}">
                    <a16:creationId xmlns:a16="http://schemas.microsoft.com/office/drawing/2014/main" id="{34AEB993-59F6-4FA9-97FF-9D8232E04CEA}"/>
                  </a:ext>
                </a:extLst>
              </p:cNvPr>
              <p:cNvSpPr/>
              <p:nvPr/>
            </p:nvSpPr>
            <p:spPr>
              <a:xfrm flipV="1">
                <a:off x="4107542" y="1132401"/>
                <a:ext cx="1465943" cy="428172"/>
              </a:xfrm>
              <a:prstGeom prst="round2SameRect">
                <a:avLst>
                  <a:gd name="adj1" fmla="val 36440"/>
                  <a:gd name="adj2" fmla="val 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7" name="等腰三角形 16">
                <a:extLst>
                  <a:ext uri="{FF2B5EF4-FFF2-40B4-BE49-F238E27FC236}">
                    <a16:creationId xmlns:a16="http://schemas.microsoft.com/office/drawing/2014/main" id="{7CF18AFC-9080-450C-A0F8-C765570697A7}"/>
                  </a:ext>
                </a:extLst>
              </p:cNvPr>
              <p:cNvSpPr/>
              <p:nvPr/>
            </p:nvSpPr>
            <p:spPr>
              <a:xfrm>
                <a:off x="3962400" y="1132400"/>
                <a:ext cx="145142" cy="131199"/>
              </a:xfrm>
              <a:prstGeom prst="triangle">
                <a:avLst>
                  <a:gd name="adj" fmla="val 1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等腰三角形 17">
                <a:extLst>
                  <a:ext uri="{FF2B5EF4-FFF2-40B4-BE49-F238E27FC236}">
                    <a16:creationId xmlns:a16="http://schemas.microsoft.com/office/drawing/2014/main" id="{B3D3E293-A776-4D9F-B96D-C8426D46B011}"/>
                  </a:ext>
                </a:extLst>
              </p:cNvPr>
              <p:cNvSpPr/>
              <p:nvPr/>
            </p:nvSpPr>
            <p:spPr>
              <a:xfrm flipH="1">
                <a:off x="5573485" y="1132399"/>
                <a:ext cx="145142" cy="131199"/>
              </a:xfrm>
              <a:prstGeom prst="triangle">
                <a:avLst>
                  <a:gd name="adj" fmla="val 1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18C57DB6-FD63-4650-90DB-F6E046812583}"/>
                </a:ext>
              </a:extLst>
            </p:cNvPr>
            <p:cNvSpPr txBox="1"/>
            <p:nvPr/>
          </p:nvSpPr>
          <p:spPr>
            <a:xfrm>
              <a:off x="919843" y="2381367"/>
              <a:ext cx="10329182" cy="300082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      </a:t>
              </a:r>
              <a:r>
                <a:rPr lang="zh-CN" altLang="zh-CN" dirty="0"/>
                <a:t>盛典上，小米公司会铺上红地毯、设计 </a:t>
              </a:r>
              <a:r>
                <a:rPr lang="en-US" altLang="zh-CN" dirty="0"/>
                <a:t>T </a:t>
              </a:r>
              <a:r>
                <a:rPr lang="zh-CN" altLang="zh-CN" dirty="0"/>
                <a:t>型舞台，并通过社区选出几十位在各个领域非常有代表性的资深</a:t>
              </a:r>
              <a:r>
                <a:rPr lang="en-US" altLang="zh-CN" dirty="0"/>
                <a:t>“</a:t>
              </a:r>
              <a:r>
                <a:rPr lang="zh-CN" altLang="zh-CN" dirty="0"/>
                <a:t>米粉 </a:t>
              </a:r>
              <a:r>
                <a:rPr lang="en-US" altLang="zh-CN" dirty="0"/>
                <a:t>”</a:t>
              </a:r>
              <a:r>
                <a:rPr lang="zh-CN" altLang="zh-CN" dirty="0"/>
                <a:t>，为他们制作专门的 </a:t>
              </a:r>
              <a:r>
                <a:rPr lang="en-US" altLang="zh-CN" dirty="0"/>
                <a:t>VCR</a:t>
              </a:r>
              <a:r>
                <a:rPr lang="zh-CN" altLang="zh-CN" dirty="0"/>
                <a:t>，请他们走上红地毯，去领取一份属于他们的</a:t>
              </a:r>
              <a:r>
                <a:rPr lang="en-US" altLang="zh-CN" dirty="0"/>
                <a:t>“</a:t>
              </a:r>
              <a:r>
                <a:rPr lang="zh-CN" altLang="zh-CN" dirty="0"/>
                <a:t>金米兔</a:t>
              </a:r>
              <a:r>
                <a:rPr lang="en-US" altLang="zh-CN" dirty="0"/>
                <a:t>”</a:t>
              </a:r>
              <a:r>
                <a:rPr lang="zh-CN" altLang="zh-CN" dirty="0"/>
                <a:t>奖杯。</a:t>
              </a:r>
              <a:r>
                <a:rPr lang="en-US" altLang="zh-CN" dirty="0"/>
                <a:t>“</a:t>
              </a:r>
              <a:r>
                <a:rPr lang="zh-CN" altLang="zh-CN" dirty="0"/>
                <a:t>米粉</a:t>
              </a:r>
              <a:r>
                <a:rPr lang="en-US" altLang="zh-CN" dirty="0"/>
                <a:t>”</a:t>
              </a:r>
              <a:r>
                <a:rPr lang="zh-CN" altLang="zh-CN" dirty="0"/>
                <a:t>们发现，在</a:t>
              </a:r>
              <a:r>
                <a:rPr lang="en-US" altLang="zh-CN" dirty="0"/>
                <a:t>“</a:t>
              </a:r>
              <a:r>
                <a:rPr lang="zh-CN" altLang="zh-CN" dirty="0"/>
                <a:t>米粉</a:t>
              </a:r>
              <a:r>
                <a:rPr lang="en-US" altLang="zh-CN" dirty="0"/>
                <a:t>”</a:t>
              </a:r>
              <a:r>
                <a:rPr lang="zh-CN" altLang="zh-CN" dirty="0"/>
                <a:t>的群体中，开始有了属于</a:t>
              </a:r>
              <a:r>
                <a:rPr lang="en-US" altLang="zh-CN" dirty="0"/>
                <a:t>“</a:t>
              </a:r>
              <a:r>
                <a:rPr lang="zh-CN" altLang="zh-CN" dirty="0"/>
                <a:t>米粉</a:t>
              </a:r>
              <a:r>
                <a:rPr lang="en-US" altLang="zh-CN" dirty="0"/>
                <a:t>”</a:t>
              </a:r>
              <a:r>
                <a:rPr lang="zh-CN" altLang="zh-CN" dirty="0"/>
                <a:t>自己的大明星。通过丰富的线上线下活动，小米粉丝能够和小米官方团队一 起进行产品改进和品牌传播。 </a:t>
              </a:r>
            </a:p>
            <a:p>
              <a:r>
                <a:rPr lang="en-US" altLang="zh-CN" dirty="0"/>
                <a:t>      </a:t>
              </a:r>
              <a:r>
                <a:rPr lang="zh-CN" altLang="zh-CN" dirty="0"/>
                <a:t>小米公司被称为</a:t>
              </a:r>
              <a:r>
                <a:rPr lang="en-US" altLang="zh-CN" dirty="0"/>
                <a:t>“ </a:t>
              </a:r>
              <a:r>
                <a:rPr lang="zh-CN" altLang="zh-CN" dirty="0"/>
                <a:t>互联网思维</a:t>
              </a:r>
              <a:r>
                <a:rPr lang="en-US" altLang="zh-CN" dirty="0"/>
                <a:t>”</a:t>
              </a:r>
              <a:r>
                <a:rPr lang="zh-CN" altLang="zh-CN" dirty="0"/>
                <a:t>的践行者，小米微博、微信的大量转发与好评都来自于</a:t>
              </a:r>
              <a:r>
                <a:rPr lang="en-US" altLang="zh-CN" dirty="0"/>
                <a:t>“</a:t>
              </a:r>
              <a:r>
                <a:rPr lang="zh-CN" altLang="zh-CN" dirty="0"/>
                <a:t>米粉</a:t>
              </a:r>
              <a:r>
                <a:rPr lang="en-US" altLang="zh-CN" dirty="0"/>
                <a:t>”</a:t>
              </a:r>
              <a:r>
                <a:rPr lang="zh-CN" altLang="zh-CN" dirty="0"/>
                <a:t>。粉丝热衷于参与小米公司的活动、自发协助小米公司进行传播，其忠诚度归功于小米公司线下团队的深度运营。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BB83618F-EBAA-4133-B152-D81030466787}"/>
                </a:ext>
              </a:extLst>
            </p:cNvPr>
            <p:cNvSpPr txBox="1"/>
            <p:nvPr/>
          </p:nvSpPr>
          <p:spPr>
            <a:xfrm>
              <a:off x="1438251" y="1886977"/>
              <a:ext cx="12365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案例分析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8325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矩形 3">
            <a:extLst>
              <a:ext uri="{FF2B5EF4-FFF2-40B4-BE49-F238E27FC236}">
                <a16:creationId xmlns:a16="http://schemas.microsoft.com/office/drawing/2014/main" id="{901CE2A3-F202-42A2-AB64-9805A2A2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462336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5.5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+mn-lt"/>
              </a:rPr>
              <a:t>直播粉丝的维护方法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4E154BF-4A9E-4C25-8672-45802DA6608B}"/>
              </a:ext>
            </a:extLst>
          </p:cNvPr>
          <p:cNvSpPr/>
          <p:nvPr/>
        </p:nvSpPr>
        <p:spPr>
          <a:xfrm>
            <a:off x="1111644" y="1297404"/>
            <a:ext cx="28360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）专属线下活动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94D16D53-F705-4686-B0AF-C1149A82FBE6}"/>
              </a:ext>
            </a:extLst>
          </p:cNvPr>
          <p:cNvGrpSpPr/>
          <p:nvPr/>
        </p:nvGrpSpPr>
        <p:grpSpPr>
          <a:xfrm>
            <a:off x="698761" y="1840608"/>
            <a:ext cx="10765257" cy="4739152"/>
            <a:chOff x="698761" y="1840608"/>
            <a:chExt cx="10765257" cy="473915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ADFB8DF-63CC-41CB-BBA3-F51D0788202D}"/>
                </a:ext>
              </a:extLst>
            </p:cNvPr>
            <p:cNvSpPr/>
            <p:nvPr/>
          </p:nvSpPr>
          <p:spPr>
            <a:xfrm>
              <a:off x="698761" y="1994459"/>
              <a:ext cx="10765257" cy="45853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EE8B73AF-61C1-4EBC-AAA2-1E0AF87672A4}"/>
                </a:ext>
              </a:extLst>
            </p:cNvPr>
            <p:cNvGrpSpPr/>
            <p:nvPr/>
          </p:nvGrpSpPr>
          <p:grpSpPr>
            <a:xfrm>
              <a:off x="1111644" y="1840608"/>
              <a:ext cx="1879803" cy="502103"/>
              <a:chOff x="3962400" y="1132399"/>
              <a:chExt cx="1756227" cy="428174"/>
            </a:xfrm>
          </p:grpSpPr>
          <p:sp>
            <p:nvSpPr>
              <p:cNvPr id="16" name="矩形: 圆顶角 15">
                <a:extLst>
                  <a:ext uri="{FF2B5EF4-FFF2-40B4-BE49-F238E27FC236}">
                    <a16:creationId xmlns:a16="http://schemas.microsoft.com/office/drawing/2014/main" id="{34AEB993-59F6-4FA9-97FF-9D8232E04CEA}"/>
                  </a:ext>
                </a:extLst>
              </p:cNvPr>
              <p:cNvSpPr/>
              <p:nvPr/>
            </p:nvSpPr>
            <p:spPr>
              <a:xfrm flipV="1">
                <a:off x="4107542" y="1132401"/>
                <a:ext cx="1465943" cy="428172"/>
              </a:xfrm>
              <a:prstGeom prst="round2SameRect">
                <a:avLst>
                  <a:gd name="adj1" fmla="val 36440"/>
                  <a:gd name="adj2" fmla="val 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7" name="等腰三角形 16">
                <a:extLst>
                  <a:ext uri="{FF2B5EF4-FFF2-40B4-BE49-F238E27FC236}">
                    <a16:creationId xmlns:a16="http://schemas.microsoft.com/office/drawing/2014/main" id="{7CF18AFC-9080-450C-A0F8-C765570697A7}"/>
                  </a:ext>
                </a:extLst>
              </p:cNvPr>
              <p:cNvSpPr/>
              <p:nvPr/>
            </p:nvSpPr>
            <p:spPr>
              <a:xfrm>
                <a:off x="3962400" y="1132400"/>
                <a:ext cx="145142" cy="131199"/>
              </a:xfrm>
              <a:prstGeom prst="triangle">
                <a:avLst>
                  <a:gd name="adj" fmla="val 1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等腰三角形 17">
                <a:extLst>
                  <a:ext uri="{FF2B5EF4-FFF2-40B4-BE49-F238E27FC236}">
                    <a16:creationId xmlns:a16="http://schemas.microsoft.com/office/drawing/2014/main" id="{B3D3E293-A776-4D9F-B96D-C8426D46B011}"/>
                  </a:ext>
                </a:extLst>
              </p:cNvPr>
              <p:cNvSpPr/>
              <p:nvPr/>
            </p:nvSpPr>
            <p:spPr>
              <a:xfrm flipH="1">
                <a:off x="5573485" y="1132399"/>
                <a:ext cx="145142" cy="131199"/>
              </a:xfrm>
              <a:prstGeom prst="triangle">
                <a:avLst>
                  <a:gd name="adj" fmla="val 1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18C57DB6-FD63-4650-90DB-F6E046812583}"/>
                </a:ext>
              </a:extLst>
            </p:cNvPr>
            <p:cNvSpPr txBox="1"/>
            <p:nvPr/>
          </p:nvSpPr>
          <p:spPr>
            <a:xfrm>
              <a:off x="919843" y="2381367"/>
              <a:ext cx="10329182" cy="419839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b="1" dirty="0"/>
                <a:t>      </a:t>
              </a:r>
              <a:r>
                <a:rPr lang="zh-CN" altLang="zh-CN" b="1" dirty="0"/>
                <a:t>你的大学举办了一场校园演讲比赛，全程进行直播。在直播结束 时，主持人邀请观众加入</a:t>
              </a:r>
              <a:r>
                <a:rPr lang="en-US" altLang="zh-CN" b="1" dirty="0"/>
                <a:t>“</a:t>
              </a:r>
              <a:r>
                <a:rPr lang="zh-CN" altLang="zh-CN" b="1" dirty="0"/>
                <a:t>演讲爱好者 </a:t>
              </a:r>
              <a:r>
                <a:rPr lang="en-US" altLang="zh-CN" b="1" dirty="0"/>
                <a:t>QQ </a:t>
              </a:r>
              <a:r>
                <a:rPr lang="zh-CN" altLang="zh-CN" b="1" dirty="0"/>
                <a:t>群</a:t>
              </a:r>
              <a:r>
                <a:rPr lang="en-US" altLang="zh-CN" b="1" dirty="0"/>
                <a:t>”</a:t>
              </a:r>
              <a:r>
                <a:rPr lang="zh-CN" altLang="zh-CN" b="1" dirty="0"/>
                <a:t>，继续交流。</a:t>
              </a:r>
            </a:p>
            <a:p>
              <a:r>
                <a:rPr lang="en-US" altLang="zh-CN" b="1" dirty="0"/>
                <a:t>      </a:t>
              </a:r>
              <a:r>
                <a:rPr lang="zh-CN" altLang="zh-CN" b="1" dirty="0"/>
                <a:t>如果你作为群管理员，请问哪些后续粉丝活动是可行的和相关的？为什么？</a:t>
              </a:r>
            </a:p>
            <a:p>
              <a:r>
                <a:rPr lang="zh-CN" altLang="zh-CN" dirty="0"/>
                <a:t>（</a:t>
              </a:r>
              <a:r>
                <a:rPr lang="en-US" altLang="zh-CN" dirty="0"/>
                <a:t>1</a:t>
              </a:r>
              <a:r>
                <a:rPr lang="zh-CN" altLang="zh-CN" dirty="0"/>
                <a:t>）每天清晨一练，大家发出</a:t>
              </a:r>
              <a:r>
                <a:rPr lang="en-US" altLang="zh-CN" dirty="0"/>
                <a:t> 60 </a:t>
              </a:r>
              <a:r>
                <a:rPr lang="zh-CN" altLang="zh-CN" dirty="0"/>
                <a:t>秒朗读语音。</a:t>
              </a:r>
            </a:p>
            <a:p>
              <a:r>
                <a:rPr lang="zh-CN" altLang="zh-CN" dirty="0"/>
                <a:t>（</a:t>
              </a:r>
              <a:r>
                <a:rPr lang="en-US" altLang="zh-CN" dirty="0"/>
                <a:t>2</a:t>
              </a:r>
              <a:r>
                <a:rPr lang="zh-CN" altLang="zh-CN" dirty="0"/>
                <a:t>）组织群友参加线上麻将比赛。 </a:t>
              </a:r>
            </a:p>
            <a:p>
              <a:r>
                <a:rPr lang="zh-CN" altLang="zh-CN" dirty="0"/>
                <a:t>（ </a:t>
              </a:r>
              <a:r>
                <a:rPr lang="en-US" altLang="zh-CN" dirty="0"/>
                <a:t>3</a:t>
              </a:r>
              <a:r>
                <a:rPr lang="zh-CN" altLang="zh-CN" dirty="0"/>
                <a:t>）每周在直播间请嘉宾分享演讲心得，并邀请 </a:t>
              </a:r>
              <a:r>
                <a:rPr lang="en-US" altLang="zh-CN" dirty="0"/>
                <a:t>QQ </a:t>
              </a:r>
              <a:r>
                <a:rPr lang="zh-CN" altLang="zh-CN" dirty="0"/>
                <a:t>群内粉丝参加 。</a:t>
              </a:r>
            </a:p>
            <a:p>
              <a:r>
                <a:rPr lang="zh-CN" altLang="zh-CN" dirty="0"/>
                <a:t>（</a:t>
              </a:r>
              <a:r>
                <a:rPr lang="en-US" altLang="zh-CN" dirty="0"/>
                <a:t>4</a:t>
              </a:r>
              <a:r>
                <a:rPr lang="zh-CN" altLang="zh-CN" dirty="0"/>
                <a:t>）举办演讲爱好者线下沙龙。 </a:t>
              </a:r>
            </a:p>
            <a:p>
              <a:r>
                <a:rPr lang="zh-CN" altLang="zh-CN" dirty="0"/>
                <a:t>（</a:t>
              </a:r>
              <a:r>
                <a:rPr lang="en-US" altLang="zh-CN" dirty="0"/>
                <a:t>5</a:t>
              </a:r>
              <a:r>
                <a:rPr lang="zh-CN" altLang="zh-CN" dirty="0"/>
                <a:t>）举办线下骑行交流会。 </a:t>
              </a:r>
            </a:p>
            <a:p>
              <a:r>
                <a:rPr lang="zh-CN" altLang="zh-CN" dirty="0"/>
                <a:t>（</a:t>
              </a:r>
              <a:r>
                <a:rPr lang="en-US" altLang="zh-CN" dirty="0"/>
                <a:t>6</a:t>
              </a:r>
              <a:r>
                <a:rPr lang="zh-CN" altLang="zh-CN" dirty="0"/>
                <a:t>）注册演讲类公众号，邀请群友投稿，共同参与运营。 </a:t>
              </a:r>
            </a:p>
            <a:p>
              <a:r>
                <a:rPr lang="zh-CN" altLang="zh-CN" dirty="0"/>
                <a:t>（</a:t>
              </a:r>
              <a:r>
                <a:rPr lang="en-US" altLang="zh-CN" dirty="0"/>
                <a:t>7</a:t>
              </a:r>
              <a:r>
                <a:rPr lang="zh-CN" altLang="zh-CN" dirty="0"/>
                <a:t>）年底为最活跃的群友赠送话筒、耳机等小礼物。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BB83618F-EBAA-4133-B152-D81030466787}"/>
                </a:ext>
              </a:extLst>
            </p:cNvPr>
            <p:cNvSpPr txBox="1"/>
            <p:nvPr/>
          </p:nvSpPr>
          <p:spPr>
            <a:xfrm>
              <a:off x="1438251" y="1886977"/>
              <a:ext cx="12365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案例分析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354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主题">
  <a:themeElements>
    <a:clrScheme name="自定义 106">
      <a:dk1>
        <a:sysClr val="windowText" lastClr="000000"/>
      </a:dk1>
      <a:lt1>
        <a:sysClr val="window" lastClr="FFFFFF"/>
      </a:lt1>
      <a:dk2>
        <a:srgbClr val="7F7F7F"/>
      </a:dk2>
      <a:lt2>
        <a:srgbClr val="7F7F7F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FFFFFF"/>
      </a:hlink>
      <a:folHlink>
        <a:srgbClr val="FFFFFF"/>
      </a:folHlink>
    </a:clrScheme>
    <a:fontScheme name="dlec0zd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9514</TotalTime>
  <Words>3694</Words>
  <Application>Microsoft Macintosh PowerPoint</Application>
  <PresentationFormat>宽屏</PresentationFormat>
  <Paragraphs>270</Paragraphs>
  <Slides>45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51" baseType="lpstr">
      <vt:lpstr>等线</vt:lpstr>
      <vt:lpstr>微软雅黑</vt:lpstr>
      <vt:lpstr>Arial Unicode MS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李成全</dc:creator>
  <cp:lastModifiedBy>领客全球顶尖创意分享</cp:lastModifiedBy>
  <cp:revision>263</cp:revision>
  <dcterms:created xsi:type="dcterms:W3CDTF">2017-09-16T06:49:48Z</dcterms:created>
  <dcterms:modified xsi:type="dcterms:W3CDTF">2020-08-20T05:43:46Z</dcterms:modified>
</cp:coreProperties>
</file>