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8" r:id="rId2"/>
    <p:sldId id="280" r:id="rId3"/>
    <p:sldId id="282" r:id="rId4"/>
    <p:sldId id="281" r:id="rId5"/>
    <p:sldId id="283" r:id="rId6"/>
    <p:sldId id="284" r:id="rId7"/>
    <p:sldId id="285" r:id="rId8"/>
    <p:sldId id="286" r:id="rId9"/>
    <p:sldId id="287" r:id="rId10"/>
    <p:sldId id="288" r:id="rId11"/>
    <p:sldId id="259" r:id="rId12"/>
    <p:sldId id="257" r:id="rId13"/>
    <p:sldId id="260" r:id="rId14"/>
    <p:sldId id="264" r:id="rId15"/>
    <p:sldId id="263" r:id="rId16"/>
    <p:sldId id="266" r:id="rId17"/>
    <p:sldId id="267" r:id="rId18"/>
    <p:sldId id="269" r:id="rId19"/>
    <p:sldId id="276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78" r:id="rId28"/>
    <p:sldId id="279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756" userDrawn="1">
          <p15:clr>
            <a:srgbClr val="A4A3A4"/>
          </p15:clr>
        </p15:guide>
        <p15:guide id="4" pos="5065" userDrawn="1">
          <p15:clr>
            <a:srgbClr val="A4A3A4"/>
          </p15:clr>
        </p15:guide>
        <p15:guide id="5" orient="horz" pos="1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508C"/>
    <a:srgbClr val="008AF2"/>
    <a:srgbClr val="007DDA"/>
    <a:srgbClr val="37A9FF"/>
    <a:srgbClr val="595959"/>
    <a:srgbClr val="404040"/>
    <a:srgbClr val="CBD5E8"/>
    <a:srgbClr val="E7E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5"/>
  </p:normalViewPr>
  <p:slideViewPr>
    <p:cSldViewPr snapToGrid="0" showGuides="1">
      <p:cViewPr varScale="1">
        <p:scale>
          <a:sx n="102" d="100"/>
          <a:sy n="102" d="100"/>
        </p:scale>
        <p:origin x="856" y="168"/>
      </p:cViewPr>
      <p:guideLst>
        <p:guide orient="horz" pos="2183"/>
        <p:guide pos="3863"/>
        <p:guide pos="756"/>
        <p:guide pos="5065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0" d="100"/>
          <a:sy n="50" d="100"/>
        </p:scale>
        <p:origin x="195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C767F-69B0-4E64-AC21-4B5A0D7FAB41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859B7-107C-466D-940B-9B05736A2A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82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44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11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44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111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140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174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817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797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738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519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371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130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147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875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298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899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FEDC4A-A7E7-4A36-92E5-9EEEAD445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0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624D9D-E065-44E4-BF74-009FCF48E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F58F35E-EB22-4694-B98E-939BC2B73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" y="0"/>
            <a:ext cx="1217509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dirty="0">
              <a:ea typeface="Microsoft YaHei UI" panose="020B0503020204020204" pitchFamily="34" charset="-122"/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1609344" y="6629400"/>
            <a:ext cx="10582656" cy="228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dirty="0">
              <a:solidFill>
                <a:schemeClr val="accent1">
                  <a:lumMod val="75000"/>
                </a:schemeClr>
              </a:solidFill>
              <a:ea typeface="Microsoft YaHei UI" panose="020B0503020204020204" pitchFamily="34" charset="-122"/>
            </a:endParaRPr>
          </a:p>
        </p:txBody>
      </p:sp>
      <p:sp>
        <p:nvSpPr>
          <p:cNvPr id="3" name="TextBox 15"/>
          <p:cNvSpPr txBox="1"/>
          <p:nvPr userDrawn="1"/>
        </p:nvSpPr>
        <p:spPr>
          <a:xfrm>
            <a:off x="11339822" y="6595180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等腰三角形 20"/>
          <p:cNvSpPr/>
          <p:nvPr userDrawn="1"/>
        </p:nvSpPr>
        <p:spPr>
          <a:xfrm rot="5400000">
            <a:off x="11832198" y="6674917"/>
            <a:ext cx="160020" cy="1379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16200000">
            <a:off x="11099998" y="6674918"/>
            <a:ext cx="160020" cy="1379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52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BFBFB"/>
              </a:gs>
              <a:gs pos="79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4DA96E64-783D-463C-BA44-F5AF67B4648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9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taopic.com/uploads/allimg/140304/235081-14030415311011.jpg">
            <a:extLst>
              <a:ext uri="{FF2B5EF4-FFF2-40B4-BE49-F238E27FC236}">
                <a16:creationId xmlns:a16="http://schemas.microsoft.com/office/drawing/2014/main" id="{C8EC5702-717A-46D0-83B7-2CF813AE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8592"/>
            <a:ext cx="12192000" cy="955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6ACB2F9-53F2-4746-B0BD-DF2E5FE4B367}"/>
              </a:ext>
            </a:extLst>
          </p:cNvPr>
          <p:cNvSpPr/>
          <p:nvPr/>
        </p:nvSpPr>
        <p:spPr>
          <a:xfrm>
            <a:off x="-532158" y="-205225"/>
            <a:ext cx="12833594" cy="7341476"/>
          </a:xfrm>
          <a:prstGeom prst="rect">
            <a:avLst/>
          </a:prstGeom>
          <a:solidFill>
            <a:schemeClr val="accent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B69132-F99B-48BC-85D2-377A671F44FA}"/>
              </a:ext>
            </a:extLst>
          </p:cNvPr>
          <p:cNvSpPr/>
          <p:nvPr/>
        </p:nvSpPr>
        <p:spPr>
          <a:xfrm>
            <a:off x="390664" y="2507040"/>
            <a:ext cx="1126462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直播营销的整体思路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E0C739-1D59-406C-9D5D-C8A83928A6C7}"/>
              </a:ext>
            </a:extLst>
          </p:cNvPr>
          <p:cNvSpPr/>
          <p:nvPr/>
        </p:nvSpPr>
        <p:spPr>
          <a:xfrm>
            <a:off x="4245174" y="1118562"/>
            <a:ext cx="3701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C000"/>
                </a:solidFill>
                <a:cs typeface="+mn-ea"/>
                <a:sym typeface="+mn-lt"/>
              </a:rPr>
              <a:t>CHAPTER 2</a:t>
            </a:r>
            <a:endParaRPr lang="zh-CN" altLang="en-US" sz="4800" b="1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EED7028-EDF5-4F74-8A90-033D2C28ABCB}"/>
              </a:ext>
            </a:extLst>
          </p:cNvPr>
          <p:cNvCxnSpPr>
            <a:cxnSpLocks/>
          </p:cNvCxnSpPr>
          <p:nvPr/>
        </p:nvCxnSpPr>
        <p:spPr>
          <a:xfrm>
            <a:off x="4241800" y="1955471"/>
            <a:ext cx="356235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54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7872431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6639092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2.1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“五步法”设计直播营销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21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6B561EF-4CDA-4E36-AF97-7FB0A539F84E}"/>
              </a:ext>
            </a:extLst>
          </p:cNvPr>
          <p:cNvSpPr/>
          <p:nvPr/>
        </p:nvSpPr>
        <p:spPr>
          <a:xfrm>
            <a:off x="1111644" y="1297404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直播营销“五步法”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5B712E89-88AE-4CBF-91B2-F29C2B1E1EB6}"/>
              </a:ext>
            </a:extLst>
          </p:cNvPr>
          <p:cNvGrpSpPr/>
          <p:nvPr/>
        </p:nvGrpSpPr>
        <p:grpSpPr>
          <a:xfrm>
            <a:off x="1353387" y="2731169"/>
            <a:ext cx="9282529" cy="1841249"/>
            <a:chOff x="1353387" y="2502569"/>
            <a:chExt cx="9282529" cy="1841249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9AA0A349-22F3-4A8A-8C2E-1BA831740E30}"/>
                </a:ext>
              </a:extLst>
            </p:cNvPr>
            <p:cNvSpPr/>
            <p:nvPr/>
          </p:nvSpPr>
          <p:spPr>
            <a:xfrm>
              <a:off x="1353387" y="3465513"/>
              <a:ext cx="2021305" cy="878305"/>
            </a:xfrm>
            <a:prstGeom prst="chevron">
              <a:avLst>
                <a:gd name="adj" fmla="val 40411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整体思路</a:t>
              </a:r>
            </a:p>
          </p:txBody>
        </p:sp>
        <p:sp>
          <p:nvSpPr>
            <p:cNvPr id="54" name="箭头: V 形 53">
              <a:extLst>
                <a:ext uri="{FF2B5EF4-FFF2-40B4-BE49-F238E27FC236}">
                  <a16:creationId xmlns:a16="http://schemas.microsoft.com/office/drawing/2014/main" id="{106C7E4C-A110-47E8-8089-4CDBBBBB2890}"/>
                </a:ext>
              </a:extLst>
            </p:cNvPr>
            <p:cNvSpPr/>
            <p:nvPr/>
          </p:nvSpPr>
          <p:spPr>
            <a:xfrm>
              <a:off x="3100765" y="3465513"/>
              <a:ext cx="2021305" cy="878305"/>
            </a:xfrm>
            <a:prstGeom prst="chevron">
              <a:avLst>
                <a:gd name="adj" fmla="val 40411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策划筹备</a:t>
              </a:r>
            </a:p>
          </p:txBody>
        </p:sp>
        <p:sp>
          <p:nvSpPr>
            <p:cNvPr id="55" name="箭头: V 形 54">
              <a:extLst>
                <a:ext uri="{FF2B5EF4-FFF2-40B4-BE49-F238E27FC236}">
                  <a16:creationId xmlns:a16="http://schemas.microsoft.com/office/drawing/2014/main" id="{B2F637BB-6D15-44D9-89DF-90BBDBD46BC0}"/>
                </a:ext>
              </a:extLst>
            </p:cNvPr>
            <p:cNvSpPr/>
            <p:nvPr/>
          </p:nvSpPr>
          <p:spPr>
            <a:xfrm>
              <a:off x="4848143" y="3465512"/>
              <a:ext cx="2021305" cy="878305"/>
            </a:xfrm>
            <a:prstGeom prst="chevron">
              <a:avLst>
                <a:gd name="adj" fmla="val 40411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直播执行</a:t>
              </a:r>
            </a:p>
          </p:txBody>
        </p:sp>
        <p:sp>
          <p:nvSpPr>
            <p:cNvPr id="56" name="箭头: V 形 55">
              <a:extLst>
                <a:ext uri="{FF2B5EF4-FFF2-40B4-BE49-F238E27FC236}">
                  <a16:creationId xmlns:a16="http://schemas.microsoft.com/office/drawing/2014/main" id="{A7E079AE-072C-4D32-B824-BF349F097107}"/>
                </a:ext>
              </a:extLst>
            </p:cNvPr>
            <p:cNvSpPr/>
            <p:nvPr/>
          </p:nvSpPr>
          <p:spPr>
            <a:xfrm>
              <a:off x="6595521" y="3465513"/>
              <a:ext cx="2021305" cy="878305"/>
            </a:xfrm>
            <a:prstGeom prst="chevron">
              <a:avLst>
                <a:gd name="adj" fmla="val 40411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后期传播</a:t>
              </a:r>
            </a:p>
          </p:txBody>
        </p:sp>
        <p:sp>
          <p:nvSpPr>
            <p:cNvPr id="57" name="箭头: V 形 56">
              <a:extLst>
                <a:ext uri="{FF2B5EF4-FFF2-40B4-BE49-F238E27FC236}">
                  <a16:creationId xmlns:a16="http://schemas.microsoft.com/office/drawing/2014/main" id="{783505D1-4F10-4017-A6E1-7E8EB6E4DBB4}"/>
                </a:ext>
              </a:extLst>
            </p:cNvPr>
            <p:cNvSpPr/>
            <p:nvPr/>
          </p:nvSpPr>
          <p:spPr>
            <a:xfrm>
              <a:off x="8342897" y="3465513"/>
              <a:ext cx="2021305" cy="878305"/>
            </a:xfrm>
            <a:prstGeom prst="chevron">
              <a:avLst>
                <a:gd name="adj" fmla="val 40411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效果总结</a:t>
              </a:r>
            </a:p>
          </p:txBody>
        </p: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196DD990-FBB9-4F7D-AD27-779D6FF20E80}"/>
                </a:ext>
              </a:extLst>
            </p:cNvPr>
            <p:cNvCxnSpPr/>
            <p:nvPr/>
          </p:nvCxnSpPr>
          <p:spPr>
            <a:xfrm>
              <a:off x="2364039" y="2502569"/>
              <a:ext cx="0" cy="962944"/>
            </a:xfrm>
            <a:prstGeom prst="straightConnector1">
              <a:avLst/>
            </a:prstGeom>
            <a:ln w="19050">
              <a:prstDash val="lgDash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349659AF-B07D-4F93-BDA7-A43A2841B615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39" y="2502569"/>
              <a:ext cx="8271877" cy="0"/>
            </a:xfrm>
            <a:prstGeom prst="line">
              <a:avLst/>
            </a:prstGeom>
            <a:ln w="19050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DC1EF439-4999-4FB4-BB78-E8B0FDF79277}"/>
                </a:ext>
              </a:extLst>
            </p:cNvPr>
            <p:cNvCxnSpPr>
              <a:cxnSpLocks/>
            </p:cNvCxnSpPr>
            <p:nvPr/>
          </p:nvCxnSpPr>
          <p:spPr>
            <a:xfrm>
              <a:off x="10241380" y="3789947"/>
              <a:ext cx="394536" cy="0"/>
            </a:xfrm>
            <a:prstGeom prst="line">
              <a:avLst/>
            </a:prstGeom>
            <a:ln w="19050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0C373D87-F037-4ADE-82C6-96A4631FA1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35916" y="2502569"/>
              <a:ext cx="0" cy="1287378"/>
            </a:xfrm>
            <a:prstGeom prst="line">
              <a:avLst/>
            </a:prstGeom>
            <a:ln w="19050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886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">
            <a:extLst>
              <a:ext uri="{FF2B5EF4-FFF2-40B4-BE49-F238E27FC236}">
                <a16:creationId xmlns:a16="http://schemas.microsoft.com/office/drawing/2014/main" id="{4D34B920-A637-4764-A9CF-36BA78776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E32498-2D58-4397-831E-9D98FFA5F7BC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）整体思路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7690458-0338-4C5F-A12D-ACB068D8BD4E}"/>
              </a:ext>
            </a:extLst>
          </p:cNvPr>
          <p:cNvGrpSpPr/>
          <p:nvPr/>
        </p:nvGrpSpPr>
        <p:grpSpPr>
          <a:xfrm>
            <a:off x="2989103" y="1903929"/>
            <a:ext cx="4886137" cy="4392918"/>
            <a:chOff x="3863363" y="1915960"/>
            <a:chExt cx="4886137" cy="439291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2C57BD7C-E20C-4E17-AD88-1EDC3B3B2A4E}"/>
                </a:ext>
              </a:extLst>
            </p:cNvPr>
            <p:cNvGrpSpPr/>
            <p:nvPr/>
          </p:nvGrpSpPr>
          <p:grpSpPr>
            <a:xfrm>
              <a:off x="3863363" y="4940148"/>
              <a:ext cx="1384359" cy="1368730"/>
              <a:chOff x="1341502" y="2348281"/>
              <a:chExt cx="1384359" cy="1368730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87A3385-6C12-4F26-8CBA-C49006117BDD}"/>
                  </a:ext>
                </a:extLst>
              </p:cNvPr>
              <p:cNvSpPr/>
              <p:nvPr/>
            </p:nvSpPr>
            <p:spPr>
              <a:xfrm>
                <a:off x="1341502" y="2348281"/>
                <a:ext cx="1384359" cy="1368730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680C554A-4F5B-44E4-9B53-C17393B9D07C}"/>
                  </a:ext>
                </a:extLst>
              </p:cNvPr>
              <p:cNvSpPr/>
              <p:nvPr/>
            </p:nvSpPr>
            <p:spPr>
              <a:xfrm>
                <a:off x="1530979" y="2494035"/>
                <a:ext cx="100540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方式</a:t>
                </a:r>
                <a:endParaRPr lang="en-US" altLang="zh-CN" sz="3200" dirty="0">
                  <a:solidFill>
                    <a:srgbClr val="00508C"/>
                  </a:solidFill>
                  <a:cs typeface="+mn-ea"/>
                  <a:sym typeface="+mn-lt"/>
                </a:endParaRPr>
              </a:p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选择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8CB42FB-FA88-4D00-B066-EA5882721CD4}"/>
                </a:ext>
              </a:extLst>
            </p:cNvPr>
            <p:cNvGrpSpPr/>
            <p:nvPr/>
          </p:nvGrpSpPr>
          <p:grpSpPr>
            <a:xfrm>
              <a:off x="5616232" y="1915960"/>
              <a:ext cx="1384359" cy="1368730"/>
              <a:chOff x="1206241" y="2140009"/>
              <a:chExt cx="1384359" cy="1368730"/>
            </a:xfrm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679D10C6-D362-4D9B-ADAC-9B18FC20E881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6AA9DC2-29C3-424C-9C35-01CB57A578DA}"/>
                  </a:ext>
                </a:extLst>
              </p:cNvPr>
              <p:cNvSpPr/>
              <p:nvPr/>
            </p:nvSpPr>
            <p:spPr>
              <a:xfrm>
                <a:off x="1395718" y="2285765"/>
                <a:ext cx="100540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目的</a:t>
                </a:r>
                <a:endParaRPr lang="en-US" altLang="zh-CN" sz="3200" dirty="0">
                  <a:solidFill>
                    <a:srgbClr val="00508C"/>
                  </a:solidFill>
                  <a:cs typeface="+mn-ea"/>
                  <a:sym typeface="+mn-lt"/>
                </a:endParaRPr>
              </a:p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分析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6DBA9E4-0C1E-4D58-8014-215B329F41F7}"/>
                </a:ext>
              </a:extLst>
            </p:cNvPr>
            <p:cNvGrpSpPr/>
            <p:nvPr/>
          </p:nvGrpSpPr>
          <p:grpSpPr>
            <a:xfrm>
              <a:off x="5616232" y="3925085"/>
              <a:ext cx="1384359" cy="1368730"/>
              <a:chOff x="1381354" y="2310949"/>
              <a:chExt cx="1384359" cy="1368730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7C856E37-6CF9-44E2-B415-5C6A5580BDA0}"/>
                  </a:ext>
                </a:extLst>
              </p:cNvPr>
              <p:cNvSpPr/>
              <p:nvPr/>
            </p:nvSpPr>
            <p:spPr>
              <a:xfrm>
                <a:off x="1381354" y="2310949"/>
                <a:ext cx="1384359" cy="1368730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AD4BEFA-A653-44FB-A533-D71079C0777F}"/>
                  </a:ext>
                </a:extLst>
              </p:cNvPr>
              <p:cNvSpPr/>
              <p:nvPr/>
            </p:nvSpPr>
            <p:spPr>
              <a:xfrm>
                <a:off x="1570833" y="2456704"/>
                <a:ext cx="100540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整体</a:t>
                </a:r>
                <a:endParaRPr lang="en-US" altLang="zh-CN" sz="3200" dirty="0">
                  <a:solidFill>
                    <a:srgbClr val="00508C"/>
                  </a:solidFill>
                  <a:cs typeface="+mn-ea"/>
                  <a:sym typeface="+mn-lt"/>
                </a:endParaRPr>
              </a:p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思路</a:t>
                </a:r>
                <a:endParaRPr lang="en-US" altLang="zh-CN" sz="3200" dirty="0">
                  <a:solidFill>
                    <a:srgbClr val="00508C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53A03E5-2B99-4BE3-BEFC-0B55BE3B1374}"/>
                </a:ext>
              </a:extLst>
            </p:cNvPr>
            <p:cNvGrpSpPr/>
            <p:nvPr/>
          </p:nvGrpSpPr>
          <p:grpSpPr>
            <a:xfrm>
              <a:off x="7365141" y="4940148"/>
              <a:ext cx="1384359" cy="1368730"/>
              <a:chOff x="1206241" y="2140009"/>
              <a:chExt cx="1384359" cy="1368730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8F742D1F-56AB-4BF1-8495-8B65C25C8856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3C74B7F4-415D-497E-B615-4B376A7C44FB}"/>
                  </a:ext>
                </a:extLst>
              </p:cNvPr>
              <p:cNvSpPr/>
              <p:nvPr/>
            </p:nvSpPr>
            <p:spPr>
              <a:xfrm>
                <a:off x="1395718" y="2285765"/>
                <a:ext cx="100540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策略</a:t>
                </a:r>
                <a:endParaRPr lang="en-US" altLang="zh-CN" sz="3200" dirty="0">
                  <a:solidFill>
                    <a:srgbClr val="00508C"/>
                  </a:solidFill>
                  <a:cs typeface="+mn-ea"/>
                  <a:sym typeface="+mn-lt"/>
                </a:endParaRPr>
              </a:p>
              <a:p>
                <a:r>
                  <a:rPr lang="zh-CN" altLang="en-US" sz="3200" dirty="0">
                    <a:solidFill>
                      <a:srgbClr val="00508C"/>
                    </a:solidFill>
                    <a:cs typeface="+mn-ea"/>
                    <a:sym typeface="+mn-lt"/>
                  </a:rPr>
                  <a:t>组合</a:t>
                </a:r>
              </a:p>
            </p:txBody>
          </p:sp>
        </p:grpSp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5EC0B538-3ECF-45E5-817C-48001D5FB907}"/>
                </a:ext>
              </a:extLst>
            </p:cNvPr>
            <p:cNvSpPr/>
            <p:nvPr/>
          </p:nvSpPr>
          <p:spPr>
            <a:xfrm rot="1864768">
              <a:off x="7093908" y="4894079"/>
              <a:ext cx="282346" cy="437909"/>
            </a:xfrm>
            <a:prstGeom prst="rightArrow">
              <a:avLst>
                <a:gd name="adj1" fmla="val 50000"/>
                <a:gd name="adj2" fmla="val 35599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箭头: 右 32">
              <a:extLst>
                <a:ext uri="{FF2B5EF4-FFF2-40B4-BE49-F238E27FC236}">
                  <a16:creationId xmlns:a16="http://schemas.microsoft.com/office/drawing/2014/main" id="{8C7A0341-F097-4AA9-8A57-ABE0CC37F1F8}"/>
                </a:ext>
              </a:extLst>
            </p:cNvPr>
            <p:cNvSpPr/>
            <p:nvPr/>
          </p:nvSpPr>
          <p:spPr>
            <a:xfrm rot="16200000">
              <a:off x="6167237" y="3350028"/>
              <a:ext cx="282346" cy="437909"/>
            </a:xfrm>
            <a:prstGeom prst="rightArrow">
              <a:avLst>
                <a:gd name="adj1" fmla="val 50000"/>
                <a:gd name="adj2" fmla="val 35599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箭头: 右 33">
              <a:extLst>
                <a:ext uri="{FF2B5EF4-FFF2-40B4-BE49-F238E27FC236}">
                  <a16:creationId xmlns:a16="http://schemas.microsoft.com/office/drawing/2014/main" id="{940603E1-E249-43C3-A4E1-5E94D1F0E039}"/>
                </a:ext>
              </a:extLst>
            </p:cNvPr>
            <p:cNvSpPr/>
            <p:nvPr/>
          </p:nvSpPr>
          <p:spPr>
            <a:xfrm rot="8952773">
              <a:off x="5299187" y="4894123"/>
              <a:ext cx="282346" cy="437909"/>
            </a:xfrm>
            <a:prstGeom prst="rightArrow">
              <a:avLst>
                <a:gd name="adj1" fmla="val 50000"/>
                <a:gd name="adj2" fmla="val 35599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2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">
            <a:extLst>
              <a:ext uri="{FF2B5EF4-FFF2-40B4-BE49-F238E27FC236}">
                <a16:creationId xmlns:a16="http://schemas.microsoft.com/office/drawing/2014/main" id="{4D34B920-A637-4764-A9CF-36BA78776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E32498-2D58-4397-831E-9D98FFA5F7BC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）策划筹备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2BDE99-7BBF-4B09-9E3B-9F466C5EC1FB}"/>
              </a:ext>
            </a:extLst>
          </p:cNvPr>
          <p:cNvSpPr/>
          <p:nvPr/>
        </p:nvSpPr>
        <p:spPr>
          <a:xfrm>
            <a:off x="1246715" y="2032987"/>
            <a:ext cx="9978997" cy="247760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en-US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(1)</a:t>
            </a:r>
            <a:r>
              <a:rPr lang="zh-CN" altLang="en-US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、</a:t>
            </a:r>
            <a:r>
              <a:rPr lang="zh-CN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将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直</a:t>
            </a:r>
            <a:r>
              <a:rPr lang="zh-CN" altLang="zh-CN" sz="2000" spc="-40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 </a:t>
            </a:r>
            <a:r>
              <a:rPr lang="zh-CN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播营销方</a:t>
            </a: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案</a:t>
            </a:r>
            <a:r>
              <a:rPr lang="zh-CN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撰写完善</a:t>
            </a:r>
            <a:r>
              <a:rPr lang="zh-CN" altLang="zh-CN" sz="2000" spc="7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；</a:t>
            </a:r>
            <a:endParaRPr lang="en-US" altLang="zh-CN" sz="2000" spc="7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en-US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(2)</a:t>
            </a:r>
            <a:r>
              <a:rPr lang="zh-CN" altLang="en-US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、</a:t>
            </a:r>
            <a:r>
              <a:rPr lang="zh-CN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在</a:t>
            </a: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直</a:t>
            </a:r>
            <a:r>
              <a:rPr lang="zh-CN" altLang="zh-CN" sz="2000" spc="9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播开始前</a:t>
            </a: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将直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播 </a:t>
            </a:r>
            <a:r>
              <a:rPr lang="zh-CN" altLang="zh-CN" sz="2000" spc="9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过程中用到的软硬件测试好，并尽可能降低失误率，防止因为筹备疏忽而 </a:t>
            </a:r>
            <a:r>
              <a:rPr lang="zh-CN" altLang="zh-CN" sz="20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引起不良的直播效果。</a:t>
            </a:r>
            <a:r>
              <a:rPr lang="zh-CN" altLang="zh-CN" sz="2000" spc="-4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 </a:t>
            </a:r>
            <a:endParaRPr lang="en-US" altLang="zh-CN" sz="2000" spc="-41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(3)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、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为了确保直播当天的人气，新媒体运营团队还需要提前进行预热宣传， 鼓励粉丝提前进入直播间，静候直播开场。 </a:t>
            </a:r>
          </a:p>
        </p:txBody>
      </p:sp>
    </p:spTree>
    <p:extLst>
      <p:ext uri="{BB962C8B-B14F-4D97-AF65-F5344CB8AC3E}">
        <p14:creationId xmlns:p14="http://schemas.microsoft.com/office/powerpoint/2010/main" val="101271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">
            <a:extLst>
              <a:ext uri="{FF2B5EF4-FFF2-40B4-BE49-F238E27FC236}">
                <a16:creationId xmlns:a16="http://schemas.microsoft.com/office/drawing/2014/main" id="{4D34B920-A637-4764-A9CF-36BA78776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E32498-2D58-4397-831E-9D98FFA5F7BC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cs typeface="+mn-ea"/>
                <a:sym typeface="+mn-lt"/>
              </a:rPr>
              <a:t>3</a:t>
            </a:r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）直播执行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A77CEBB-B950-4363-A665-C4616960F994}"/>
              </a:ext>
            </a:extLst>
          </p:cNvPr>
          <p:cNvSpPr/>
          <p:nvPr/>
        </p:nvSpPr>
        <p:spPr>
          <a:xfrm>
            <a:off x="1111644" y="1989901"/>
            <a:ext cx="9703501" cy="24391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zh-CN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直播营销的第三大环节是直播执行。前期筹备是为了现场执行更流畅， 因为从观众的角度，只能看到直播现场，无法感知前期的筹备。 </a:t>
            </a:r>
          </a:p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zh-CN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为了达到已经设定好的直播营销目的， 主持人及现场工作人员需要尽 可能按照直播营销方案， 将直播开场、直播互动、直播收尾等环节顺畅地 推进，并确保直播的顺利完成。 </a:t>
            </a:r>
          </a:p>
        </p:txBody>
      </p:sp>
    </p:spTree>
    <p:extLst>
      <p:ext uri="{BB962C8B-B14F-4D97-AF65-F5344CB8AC3E}">
        <p14:creationId xmlns:p14="http://schemas.microsoft.com/office/powerpoint/2010/main" val="199679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">
            <a:extLst>
              <a:ext uri="{FF2B5EF4-FFF2-40B4-BE49-F238E27FC236}">
                <a16:creationId xmlns:a16="http://schemas.microsoft.com/office/drawing/2014/main" id="{4D34B920-A637-4764-A9CF-36BA78776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E32498-2D58-4397-831E-9D98FFA5F7BC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cs typeface="+mn-ea"/>
                <a:sym typeface="+mn-lt"/>
              </a:rPr>
              <a:t>4</a:t>
            </a:r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）后期传播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034C48D-F5B3-414B-9B01-357D7756E638}"/>
              </a:ext>
            </a:extLst>
          </p:cNvPr>
          <p:cNvSpPr/>
          <p:nvPr/>
        </p:nvSpPr>
        <p:spPr>
          <a:xfrm>
            <a:off x="1513490" y="1989901"/>
            <a:ext cx="8939624" cy="14773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zh-CN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直播营销的第四大环节是后期传播。直播结束并不意味着营销结束， 新媒体运营团队需要将直播涉及的图片、文字、 视频等，继续</a:t>
            </a:r>
            <a:r>
              <a:rPr lang="zh-CN" altLang="zh-CN" sz="2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通过互联网 传播，让其抵达未观看现场直播的粉丝，让直播效果最大化。 </a:t>
            </a:r>
          </a:p>
        </p:txBody>
      </p:sp>
    </p:spTree>
    <p:extLst>
      <p:ext uri="{BB962C8B-B14F-4D97-AF65-F5344CB8AC3E}">
        <p14:creationId xmlns:p14="http://schemas.microsoft.com/office/powerpoint/2010/main" val="402522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">
            <a:extLst>
              <a:ext uri="{FF2B5EF4-FFF2-40B4-BE49-F238E27FC236}">
                <a16:creationId xmlns:a16="http://schemas.microsoft.com/office/drawing/2014/main" id="{4D34B920-A637-4764-A9CF-36BA78776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E32498-2D58-4397-831E-9D98FFA5F7BC}"/>
              </a:ext>
            </a:extLst>
          </p:cNvPr>
          <p:cNvSpPr/>
          <p:nvPr/>
        </p:nvSpPr>
        <p:spPr>
          <a:xfrm>
            <a:off x="1111644" y="1297404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en-US" altLang="zh-CN" sz="2400" b="1" dirty="0">
                <a:solidFill>
                  <a:srgbClr val="595959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）效果总结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8ED508-BFEF-41D7-B8DE-96EB125A0199}"/>
              </a:ext>
            </a:extLst>
          </p:cNvPr>
          <p:cNvSpPr/>
          <p:nvPr/>
        </p:nvSpPr>
        <p:spPr>
          <a:xfrm>
            <a:off x="1450428" y="1759069"/>
            <a:ext cx="9806151" cy="29007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zh-CN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直播营销的第五大环节是效果总结。直播后期传播完成后，新媒体团 队需要进行复盘，</a:t>
            </a:r>
            <a:r>
              <a:rPr lang="zh-CN" altLang="zh-CN" sz="2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一方面进行直播数据统计并与直播前的营销目的作比较， 判断直播效果；另一方面组织团队讨论，提炼出本场直播的经验与教训， 做好团队经验备份。 </a:t>
            </a:r>
          </a:p>
          <a:p>
            <a:pPr marL="347980" marR="139065" indent="276860">
              <a:lnSpc>
                <a:spcPct val="150000"/>
              </a:lnSpc>
              <a:spcBef>
                <a:spcPts val="300"/>
              </a:spcBef>
            </a:pPr>
            <a:r>
              <a:rPr lang="zh-CN" altLang="zh-CN" sz="20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每一次直播营销结束后的总结与复盘， 都可以作为新媒体团队的整体 经验，为下一次直播营销提供优化依据或策划参考。</a:t>
            </a:r>
          </a:p>
        </p:txBody>
      </p:sp>
    </p:spTree>
    <p:extLst>
      <p:ext uri="{BB962C8B-B14F-4D97-AF65-F5344CB8AC3E}">
        <p14:creationId xmlns:p14="http://schemas.microsoft.com/office/powerpoint/2010/main" val="13259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3473485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56586DE-7FB6-4DD1-9FDE-0880011769EA}"/>
              </a:ext>
            </a:extLst>
          </p:cNvPr>
          <p:cNvGrpSpPr/>
          <p:nvPr/>
        </p:nvGrpSpPr>
        <p:grpSpPr>
          <a:xfrm>
            <a:off x="1246715" y="1415961"/>
            <a:ext cx="2227634" cy="619518"/>
            <a:chOff x="1246715" y="1415961"/>
            <a:chExt cx="2227634" cy="619518"/>
          </a:xfrm>
        </p:grpSpPr>
        <p:sp>
          <p:nvSpPr>
            <p:cNvPr id="2" name="平行四边形 1">
              <a:extLst>
                <a:ext uri="{FF2B5EF4-FFF2-40B4-BE49-F238E27FC236}">
                  <a16:creationId xmlns:a16="http://schemas.microsoft.com/office/drawing/2014/main" id="{6B60267F-518A-49B1-97A5-A321592F9048}"/>
                </a:ext>
              </a:extLst>
            </p:cNvPr>
            <p:cNvSpPr/>
            <p:nvPr/>
          </p:nvSpPr>
          <p:spPr>
            <a:xfrm>
              <a:off x="1246715" y="1415961"/>
              <a:ext cx="2227634" cy="619518"/>
            </a:xfrm>
            <a:prstGeom prst="parallelogram">
              <a:avLst>
                <a:gd name="adj" fmla="val 407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CA5157F-1EF7-49AA-9208-9DC56F245E3B}"/>
                </a:ext>
              </a:extLst>
            </p:cNvPr>
            <p:cNvSpPr txBox="1"/>
            <p:nvPr/>
          </p:nvSpPr>
          <p:spPr>
            <a:xfrm>
              <a:off x="1670958" y="1494888"/>
              <a:ext cx="1616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案例分析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近年来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双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11”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已经成为消费者心目中的购物狂欢节。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2016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11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10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 ，京东与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360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花椒直播合作 ，策划 了一场从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8:00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到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20:00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共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12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小时的花椒直播秀 。结合本节内容不难发现 ，本次 直播完全基于 上述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整体思路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策划筹备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直播执行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后期传播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效果总 结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五大环节进行设计与推进，是一场非常成功的直播营销活动。 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D8B92C9A-3B01-4744-8E24-94DA3EF8F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59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2"/>
            <a:ext cx="9710054" cy="172061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结合以上京东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11”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期间与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360 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花椒直播合作的案例分析：如果 你最喜欢的明星在直播中试用并推荐某产品，你会去购买吗？为什么？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D8B92C9A-3B01-4744-8E24-94DA3EF8F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544410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“五步法”设计直播营销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625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7872431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6274808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2.2 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直播营销目的分析技巧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381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503373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直播营销目的分析技巧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D5BFDCE-FF91-4893-AD6E-1B80AD660271}"/>
              </a:ext>
            </a:extLst>
          </p:cNvPr>
          <p:cNvGrpSpPr/>
          <p:nvPr/>
        </p:nvGrpSpPr>
        <p:grpSpPr>
          <a:xfrm>
            <a:off x="1792260" y="3561327"/>
            <a:ext cx="8376499" cy="1368730"/>
            <a:chOff x="1797844" y="2123052"/>
            <a:chExt cx="8376499" cy="1368730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2C57BD7C-E20C-4E17-AD88-1EDC3B3B2A4E}"/>
                </a:ext>
              </a:extLst>
            </p:cNvPr>
            <p:cNvGrpSpPr/>
            <p:nvPr/>
          </p:nvGrpSpPr>
          <p:grpSpPr>
            <a:xfrm>
              <a:off x="1797844" y="2123052"/>
              <a:ext cx="1384359" cy="1368730"/>
              <a:chOff x="1206241" y="2140009"/>
              <a:chExt cx="1384359" cy="1368730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87A3385-6C12-4F26-8CBA-C49006117BDD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680C554A-4F5B-44E4-9B53-C17393B9D07C}"/>
                  </a:ext>
                </a:extLst>
              </p:cNvPr>
              <p:cNvSpPr/>
              <p:nvPr/>
            </p:nvSpPr>
            <p:spPr>
              <a:xfrm>
                <a:off x="1474545" y="2364593"/>
                <a:ext cx="90281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产品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分析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8CB42FB-FA88-4D00-B066-EA5882721CD4}"/>
                </a:ext>
              </a:extLst>
            </p:cNvPr>
            <p:cNvGrpSpPr/>
            <p:nvPr/>
          </p:nvGrpSpPr>
          <p:grpSpPr>
            <a:xfrm>
              <a:off x="4128557" y="2123052"/>
              <a:ext cx="1384359" cy="1368730"/>
              <a:chOff x="1206241" y="2140009"/>
              <a:chExt cx="1384359" cy="1368730"/>
            </a:xfrm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679D10C6-D362-4D9B-ADAC-9B18FC20E881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6AA9DC2-29C3-424C-9C35-01CB57A578DA}"/>
                  </a:ext>
                </a:extLst>
              </p:cNvPr>
              <p:cNvSpPr/>
              <p:nvPr/>
            </p:nvSpPr>
            <p:spPr>
              <a:xfrm>
                <a:off x="1474545" y="2364593"/>
                <a:ext cx="90281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用户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分析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6DBA9E4-0C1E-4D58-8014-215B329F41F7}"/>
                </a:ext>
              </a:extLst>
            </p:cNvPr>
            <p:cNvGrpSpPr/>
            <p:nvPr/>
          </p:nvGrpSpPr>
          <p:grpSpPr>
            <a:xfrm>
              <a:off x="6459270" y="2123052"/>
              <a:ext cx="1384359" cy="1368730"/>
              <a:chOff x="1206241" y="2140009"/>
              <a:chExt cx="1384359" cy="1368730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7C856E37-6CF9-44E2-B415-5C6A5580BDA0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EAD4BEFA-A653-44FB-A533-D71079C0777F}"/>
                  </a:ext>
                </a:extLst>
              </p:cNvPr>
              <p:cNvSpPr/>
              <p:nvPr/>
            </p:nvSpPr>
            <p:spPr>
              <a:xfrm>
                <a:off x="1474545" y="2364593"/>
                <a:ext cx="90281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营销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目标</a:t>
                </a: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53A03E5-2B99-4BE3-BEFC-0B55BE3B1374}"/>
                </a:ext>
              </a:extLst>
            </p:cNvPr>
            <p:cNvGrpSpPr/>
            <p:nvPr/>
          </p:nvGrpSpPr>
          <p:grpSpPr>
            <a:xfrm>
              <a:off x="8789984" y="2123052"/>
              <a:ext cx="1384359" cy="1368730"/>
              <a:chOff x="1206241" y="2140009"/>
              <a:chExt cx="1384359" cy="1368730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8F742D1F-56AB-4BF1-8495-8B65C25C8856}"/>
                  </a:ext>
                </a:extLst>
              </p:cNvPr>
              <p:cNvSpPr/>
              <p:nvPr/>
            </p:nvSpPr>
            <p:spPr>
              <a:xfrm>
                <a:off x="1206241" y="2140009"/>
                <a:ext cx="1384359" cy="136873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3C74B7F4-415D-497E-B615-4B376A7C44FB}"/>
                  </a:ext>
                </a:extLst>
              </p:cNvPr>
              <p:cNvSpPr/>
              <p:nvPr/>
            </p:nvSpPr>
            <p:spPr>
              <a:xfrm>
                <a:off x="1474545" y="2364593"/>
                <a:ext cx="90281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直播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目的</a:t>
                </a:r>
              </a:p>
            </p:txBody>
          </p:sp>
        </p:grpSp>
        <p:sp>
          <p:nvSpPr>
            <p:cNvPr id="5" name="加号 4">
              <a:extLst>
                <a:ext uri="{FF2B5EF4-FFF2-40B4-BE49-F238E27FC236}">
                  <a16:creationId xmlns:a16="http://schemas.microsoft.com/office/drawing/2014/main" id="{995CC318-6B7E-4820-ACBF-922E74D2D20C}"/>
                </a:ext>
              </a:extLst>
            </p:cNvPr>
            <p:cNvSpPr/>
            <p:nvPr/>
          </p:nvSpPr>
          <p:spPr>
            <a:xfrm>
              <a:off x="3178099" y="2304538"/>
              <a:ext cx="917609" cy="1005757"/>
            </a:xfrm>
            <a:prstGeom prst="mathPlus">
              <a:avLst>
                <a:gd name="adj1" fmla="val 1521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加号 28">
              <a:extLst>
                <a:ext uri="{FF2B5EF4-FFF2-40B4-BE49-F238E27FC236}">
                  <a16:creationId xmlns:a16="http://schemas.microsoft.com/office/drawing/2014/main" id="{0E1794F8-A01A-41CD-9DA4-56DEFE3812F7}"/>
                </a:ext>
              </a:extLst>
            </p:cNvPr>
            <p:cNvSpPr/>
            <p:nvPr/>
          </p:nvSpPr>
          <p:spPr>
            <a:xfrm>
              <a:off x="5527288" y="2304538"/>
              <a:ext cx="917609" cy="1005757"/>
            </a:xfrm>
            <a:prstGeom prst="mathPlus">
              <a:avLst>
                <a:gd name="adj1" fmla="val 1521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id="{77B4AA39-3373-4881-BF62-5E984777C448}"/>
                </a:ext>
              </a:extLst>
            </p:cNvPr>
            <p:cNvSpPr/>
            <p:nvPr/>
          </p:nvSpPr>
          <p:spPr>
            <a:xfrm>
              <a:off x="7997719" y="2640728"/>
              <a:ext cx="638175" cy="333375"/>
            </a:xfrm>
            <a:prstGeom prst="rightArrow">
              <a:avLst>
                <a:gd name="adj1" fmla="val 50000"/>
                <a:gd name="adj2" fmla="val 7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1A4EDA62-D097-478F-AC16-117A440758AF}"/>
              </a:ext>
            </a:extLst>
          </p:cNvPr>
          <p:cNvSpPr txBox="1"/>
          <p:nvPr/>
        </p:nvSpPr>
        <p:spPr>
          <a:xfrm>
            <a:off x="1520015" y="1304956"/>
            <a:ext cx="9224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任何一场直播营销都必须围绕营销目的展开，可以通过，产品分析、 用户分析、 营销目标三个层面提炼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523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2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7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9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直播产品分析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6B561EF-4CDA-4E36-AF97-7FB0A539F84E}"/>
              </a:ext>
            </a:extLst>
          </p:cNvPr>
          <p:cNvSpPr/>
          <p:nvPr/>
        </p:nvSpPr>
        <p:spPr>
          <a:xfrm>
            <a:off x="1111644" y="129740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产品分类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760FE03-B7CE-4700-A27C-8CCBB5CFE44C}"/>
              </a:ext>
            </a:extLst>
          </p:cNvPr>
          <p:cNvGrpSpPr/>
          <p:nvPr/>
        </p:nvGrpSpPr>
        <p:grpSpPr>
          <a:xfrm>
            <a:off x="1246715" y="2113522"/>
            <a:ext cx="4154851" cy="3151996"/>
            <a:chOff x="1301884" y="2240259"/>
            <a:chExt cx="4154851" cy="3151996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FA511D1A-5EBF-465E-824F-1D6426EC600C}"/>
                </a:ext>
              </a:extLst>
            </p:cNvPr>
            <p:cNvGrpSpPr/>
            <p:nvPr/>
          </p:nvGrpSpPr>
          <p:grpSpPr>
            <a:xfrm>
              <a:off x="2398358" y="2750890"/>
              <a:ext cx="1624366" cy="1556906"/>
              <a:chOff x="2657691" y="2699409"/>
              <a:chExt cx="1624366" cy="1556906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CDACFF55-AE46-4C07-9A95-77D4B0A2DBE8}"/>
                  </a:ext>
                </a:extLst>
              </p:cNvPr>
              <p:cNvSpPr/>
              <p:nvPr/>
            </p:nvSpPr>
            <p:spPr>
              <a:xfrm>
                <a:off x="2691420" y="2699409"/>
                <a:ext cx="1556908" cy="1556906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ABDF5FA4-0646-482E-A56E-4A94482538D4}"/>
                  </a:ext>
                </a:extLst>
              </p:cNvPr>
              <p:cNvSpPr/>
              <p:nvPr/>
            </p:nvSpPr>
            <p:spPr>
              <a:xfrm>
                <a:off x="2657691" y="3825221"/>
                <a:ext cx="162436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实物产品</a:t>
                </a:r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B98507B-67E5-4E60-86C4-894965DC89D4}"/>
                </a:ext>
              </a:extLst>
            </p:cNvPr>
            <p:cNvSpPr txBox="1"/>
            <p:nvPr/>
          </p:nvSpPr>
          <p:spPr>
            <a:xfrm>
              <a:off x="2367252" y="4570611"/>
              <a:ext cx="1272209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cs typeface="+mn-ea"/>
                  <a:sym typeface="+mn-lt"/>
                </a:rPr>
                <a:t>大闸蟹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E8EB25B-16AA-40D8-80C5-1EF4DBD9C1AC}"/>
                </a:ext>
              </a:extLst>
            </p:cNvPr>
            <p:cNvSpPr txBox="1"/>
            <p:nvPr/>
          </p:nvSpPr>
          <p:spPr>
            <a:xfrm>
              <a:off x="4284311" y="3171844"/>
              <a:ext cx="1172424" cy="5847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cs typeface="+mn-ea"/>
                  <a:sym typeface="+mn-lt"/>
                </a:rPr>
                <a:t>鞋子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C356E2E-2E2F-472D-9A76-111D5B2360CD}"/>
                </a:ext>
              </a:extLst>
            </p:cNvPr>
            <p:cNvSpPr txBox="1"/>
            <p:nvPr/>
          </p:nvSpPr>
          <p:spPr>
            <a:xfrm>
              <a:off x="1538480" y="3960865"/>
              <a:ext cx="1196582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护肤品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F04074F-19E0-4D3B-A046-8E17987DE458}"/>
                </a:ext>
              </a:extLst>
            </p:cNvPr>
            <p:cNvSpPr txBox="1"/>
            <p:nvPr/>
          </p:nvSpPr>
          <p:spPr>
            <a:xfrm>
              <a:off x="3846634" y="2403082"/>
              <a:ext cx="834887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手机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BBA1F71-9A5A-42C9-B5C9-BC7285DD6F0F}"/>
                </a:ext>
              </a:extLst>
            </p:cNvPr>
            <p:cNvSpPr txBox="1"/>
            <p:nvPr/>
          </p:nvSpPr>
          <p:spPr>
            <a:xfrm>
              <a:off x="2517329" y="2240259"/>
              <a:ext cx="174648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洗发水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4B08ECB-FE41-46B3-BF03-D289325A2CF7}"/>
                </a:ext>
              </a:extLst>
            </p:cNvPr>
            <p:cNvSpPr txBox="1"/>
            <p:nvPr/>
          </p:nvSpPr>
          <p:spPr>
            <a:xfrm>
              <a:off x="1301884" y="3174430"/>
              <a:ext cx="834887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零食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DBF1BE0B-8042-4CD6-91F5-7E266044C958}"/>
                </a:ext>
              </a:extLst>
            </p:cNvPr>
            <p:cNvSpPr txBox="1"/>
            <p:nvPr/>
          </p:nvSpPr>
          <p:spPr>
            <a:xfrm>
              <a:off x="1747687" y="2651610"/>
              <a:ext cx="1539284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cs typeface="+mn-ea"/>
                  <a:sym typeface="+mn-lt"/>
                </a:rPr>
                <a:t>衣服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D6EB0F6-6927-48E3-9D2B-E87DCBB44121}"/>
                </a:ext>
              </a:extLst>
            </p:cNvPr>
            <p:cNvSpPr txBox="1"/>
            <p:nvPr/>
          </p:nvSpPr>
          <p:spPr>
            <a:xfrm>
              <a:off x="1859031" y="4930590"/>
              <a:ext cx="1733173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cs typeface="+mn-ea"/>
                  <a:sym typeface="+mn-lt"/>
                </a:rPr>
                <a:t>……</a:t>
              </a:r>
              <a:endParaRPr lang="zh-CN" altLang="en-US" sz="2400" b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E757CDB-49F3-450A-B46A-4D4BFFEE4B65}"/>
                </a:ext>
              </a:extLst>
            </p:cNvPr>
            <p:cNvSpPr txBox="1"/>
            <p:nvPr/>
          </p:nvSpPr>
          <p:spPr>
            <a:xfrm>
              <a:off x="3996450" y="4802515"/>
              <a:ext cx="138175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珍珠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AB41D32-9CED-4F6D-B3FA-632DE0768859}"/>
                </a:ext>
              </a:extLst>
            </p:cNvPr>
            <p:cNvSpPr txBox="1"/>
            <p:nvPr/>
          </p:nvSpPr>
          <p:spPr>
            <a:xfrm>
              <a:off x="4208022" y="3973763"/>
              <a:ext cx="841744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文玩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6EE506A-52D5-4C22-981A-B23C7EC135CE}"/>
              </a:ext>
            </a:extLst>
          </p:cNvPr>
          <p:cNvGrpSpPr/>
          <p:nvPr/>
        </p:nvGrpSpPr>
        <p:grpSpPr>
          <a:xfrm>
            <a:off x="6829654" y="2113522"/>
            <a:ext cx="3802902" cy="3100768"/>
            <a:chOff x="6952069" y="1766761"/>
            <a:chExt cx="3802902" cy="3100768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12FCF9D-ACA0-4E44-83E6-C02782FA1588}"/>
                </a:ext>
              </a:extLst>
            </p:cNvPr>
            <p:cNvSpPr txBox="1"/>
            <p:nvPr/>
          </p:nvSpPr>
          <p:spPr>
            <a:xfrm>
              <a:off x="8761498" y="4127307"/>
              <a:ext cx="1272209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cs typeface="+mn-ea"/>
                  <a:sym typeface="+mn-lt"/>
                </a:rPr>
                <a:t>表演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DC8C572-F1C5-4511-8CC3-2B94AD68E352}"/>
                </a:ext>
              </a:extLst>
            </p:cNvPr>
            <p:cNvSpPr txBox="1"/>
            <p:nvPr/>
          </p:nvSpPr>
          <p:spPr>
            <a:xfrm>
              <a:off x="9582546" y="2698346"/>
              <a:ext cx="1172425" cy="5847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cs typeface="+mn-ea"/>
                  <a:sym typeface="+mn-lt"/>
                </a:rPr>
                <a:t>音乐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D089356-493F-41E2-903A-EF2725B93D7A}"/>
                </a:ext>
              </a:extLst>
            </p:cNvPr>
            <p:cNvSpPr txBox="1"/>
            <p:nvPr/>
          </p:nvSpPr>
          <p:spPr>
            <a:xfrm>
              <a:off x="7188665" y="3487367"/>
              <a:ext cx="1196582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舞蹈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963E217-C7E7-4770-9BCE-051AD8889340}"/>
                </a:ext>
              </a:extLst>
            </p:cNvPr>
            <p:cNvSpPr txBox="1"/>
            <p:nvPr/>
          </p:nvSpPr>
          <p:spPr>
            <a:xfrm>
              <a:off x="9738216" y="2166871"/>
              <a:ext cx="834887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软件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4F20252-917C-4C5A-9DC8-AA4FD4CFDE2E}"/>
                </a:ext>
              </a:extLst>
            </p:cNvPr>
            <p:cNvSpPr txBox="1"/>
            <p:nvPr/>
          </p:nvSpPr>
          <p:spPr>
            <a:xfrm>
              <a:off x="8167514" y="1766761"/>
              <a:ext cx="1746489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  <a:cs typeface="+mn-ea"/>
                  <a:sym typeface="+mn-lt"/>
                </a:rPr>
                <a:t>魔术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421B052-D5A0-4007-95C4-21A4776A2795}"/>
                </a:ext>
              </a:extLst>
            </p:cNvPr>
            <p:cNvSpPr txBox="1"/>
            <p:nvPr/>
          </p:nvSpPr>
          <p:spPr>
            <a:xfrm>
              <a:off x="6952069" y="2700932"/>
              <a:ext cx="834887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视频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201F1BB-E23F-4394-8E3F-A15948C65109}"/>
                </a:ext>
              </a:extLst>
            </p:cNvPr>
            <p:cNvSpPr txBox="1"/>
            <p:nvPr/>
          </p:nvSpPr>
          <p:spPr>
            <a:xfrm>
              <a:off x="7397872" y="2178112"/>
              <a:ext cx="1539284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cs typeface="+mn-ea"/>
                  <a:sym typeface="+mn-lt"/>
                </a:rPr>
                <a:t>游戏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9F2FF4B-DA0C-48B1-9364-4405CE04B806}"/>
                </a:ext>
              </a:extLst>
            </p:cNvPr>
            <p:cNvSpPr txBox="1"/>
            <p:nvPr/>
          </p:nvSpPr>
          <p:spPr>
            <a:xfrm>
              <a:off x="7786955" y="4405864"/>
              <a:ext cx="1733173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cs typeface="+mn-ea"/>
                  <a:sym typeface="+mn-lt"/>
                </a:rPr>
                <a:t>教学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E6C3861D-E89F-4510-B40B-26440CD7C2A2}"/>
                </a:ext>
              </a:extLst>
            </p:cNvPr>
            <p:cNvSpPr txBox="1"/>
            <p:nvPr/>
          </p:nvSpPr>
          <p:spPr>
            <a:xfrm>
              <a:off x="9582547" y="4262063"/>
              <a:ext cx="1172424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70C0"/>
                  </a:solidFill>
                  <a:cs typeface="+mn-ea"/>
                  <a:sym typeface="+mn-lt"/>
                </a:rPr>
                <a:t>……</a:t>
              </a:r>
              <a:endParaRPr lang="zh-CN" altLang="en-US" sz="2000" b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0" name="椭圆 49">
            <a:extLst>
              <a:ext uri="{FF2B5EF4-FFF2-40B4-BE49-F238E27FC236}">
                <a16:creationId xmlns:a16="http://schemas.microsoft.com/office/drawing/2014/main" id="{1E0C288E-A769-4AC9-B742-D41C5110ED51}"/>
              </a:ext>
            </a:extLst>
          </p:cNvPr>
          <p:cNvSpPr/>
          <p:nvPr/>
        </p:nvSpPr>
        <p:spPr>
          <a:xfrm>
            <a:off x="7983150" y="2624153"/>
            <a:ext cx="1556908" cy="155690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384F5503-0585-46ED-BA4C-0C5399D51CBF}"/>
              </a:ext>
            </a:extLst>
          </p:cNvPr>
          <p:cNvSpPr/>
          <p:nvPr/>
        </p:nvSpPr>
        <p:spPr>
          <a:xfrm>
            <a:off x="7949421" y="3749965"/>
            <a:ext cx="16243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虚拟产品</a:t>
            </a:r>
          </a:p>
        </p:txBody>
      </p:sp>
      <p:pic>
        <p:nvPicPr>
          <p:cNvPr id="7" name="图片 6" descr="图片包含 电子产品, 天空, 黑色, 道路&#10;&#10;已生成高可信度的说明">
            <a:extLst>
              <a:ext uri="{FF2B5EF4-FFF2-40B4-BE49-F238E27FC236}">
                <a16:creationId xmlns:a16="http://schemas.microsoft.com/office/drawing/2014/main" id="{FB477DD1-B36C-41F1-9E3D-255295A4C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89" b="90000" l="9756" r="89895">
                        <a14:foregroundMark x1="22300" y1="9189" x2="65854" y2="11081"/>
                        <a14:foregroundMark x1="65854" y1="11081" x2="68990" y2="10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980" y="2775266"/>
            <a:ext cx="822470" cy="1060326"/>
          </a:xfrm>
          <a:prstGeom prst="rect">
            <a:avLst/>
          </a:prstGeom>
        </p:spPr>
      </p:pic>
      <p:pic>
        <p:nvPicPr>
          <p:cNvPr id="9" name="图片 8" descr="图片包含 剪贴画&#10;&#10;已生成极高可信度的说明">
            <a:extLst>
              <a:ext uri="{FF2B5EF4-FFF2-40B4-BE49-F238E27FC236}">
                <a16:creationId xmlns:a16="http://schemas.microsoft.com/office/drawing/2014/main" id="{5FA9DD24-8208-4F6F-9E27-D0B5B75BE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200" y1="31600" x2="59800" y2="37000"/>
                        <a14:foregroundMark x1="59800" y1="37000" x2="59800" y2="3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441" y="2505849"/>
            <a:ext cx="1663290" cy="166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直播产品分析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0" name="矩形 49">
            <a:extLst>
              <a:ext uri="{FF2B5EF4-FFF2-40B4-BE49-F238E27FC236}">
                <a16:creationId xmlns:a16="http://schemas.microsoft.com/office/drawing/2014/main" id="{747D1847-3697-443F-9F82-782F430ED93C}"/>
              </a:ext>
            </a:extLst>
          </p:cNvPr>
          <p:cNvSpPr/>
          <p:nvPr/>
        </p:nvSpPr>
        <p:spPr>
          <a:xfrm>
            <a:off x="1111644" y="129740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两大维度</a:t>
            </a: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1D66C37C-E020-4400-96E0-4B22C3A7753F}"/>
              </a:ext>
            </a:extLst>
          </p:cNvPr>
          <p:cNvSpPr/>
          <p:nvPr/>
        </p:nvSpPr>
        <p:spPr>
          <a:xfrm>
            <a:off x="2317953" y="1931933"/>
            <a:ext cx="2552700" cy="25527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EAF3AEDE-EE16-44F0-AC68-B428B0590A31}"/>
              </a:ext>
            </a:extLst>
          </p:cNvPr>
          <p:cNvSpPr/>
          <p:nvPr/>
        </p:nvSpPr>
        <p:spPr>
          <a:xfrm>
            <a:off x="2526678" y="2608118"/>
            <a:ext cx="2135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产品形态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与成分</a:t>
            </a: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413DC8AE-16E4-4099-8F86-C97CADA6C481}"/>
              </a:ext>
            </a:extLst>
          </p:cNvPr>
          <p:cNvSpPr/>
          <p:nvPr/>
        </p:nvSpPr>
        <p:spPr>
          <a:xfrm>
            <a:off x="6969466" y="1931933"/>
            <a:ext cx="2552700" cy="25527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A845CB0-1B4E-4919-A553-A10F35033F2D}"/>
              </a:ext>
            </a:extLst>
          </p:cNvPr>
          <p:cNvSpPr/>
          <p:nvPr/>
        </p:nvSpPr>
        <p:spPr>
          <a:xfrm>
            <a:off x="7230153" y="2608117"/>
            <a:ext cx="20313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产品功能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与效果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1FD220-5D40-4C56-9CDF-FED5592A0455}"/>
              </a:ext>
            </a:extLst>
          </p:cNvPr>
          <p:cNvSpPr/>
          <p:nvPr/>
        </p:nvSpPr>
        <p:spPr>
          <a:xfrm>
            <a:off x="1246715" y="4657497"/>
            <a:ext cx="4271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产品形状、产品尺寸、主要结构、构成成分等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1DC4D4-AD11-4F44-8DEC-9D834DEE6119}"/>
              </a:ext>
            </a:extLst>
          </p:cNvPr>
          <p:cNvSpPr/>
          <p:nvPr/>
        </p:nvSpPr>
        <p:spPr>
          <a:xfrm>
            <a:off x="6110207" y="4892558"/>
            <a:ext cx="427121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产品口味、容量、 操作性能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46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18079AC2-B840-4577-994F-5F7FFCE34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直播产品分析</a:t>
            </a:r>
            <a:endParaRPr lang="zh-CN" altLang="en-US" sz="72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445711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以下同一款产品的同一特点， 在哪些场景具备优势， 在哪些场景 属于劣势？ 填入横线。 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（举例）手机超大屏：观看视频或在线聊天时更清晰，属于优势； 出门携带不便于放在口袋，属于劣势。 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）鸭脖辣味十足：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）衣服面料超薄：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）酒店位于郊区：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	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（4）手动挡汽车：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	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802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>
            <a:extLst>
              <a:ext uri="{FF2B5EF4-FFF2-40B4-BE49-F238E27FC236}">
                <a16:creationId xmlns:a16="http://schemas.microsoft.com/office/drawing/2014/main" id="{BEDE5551-359F-4D79-81C2-DAF6C11CDC12}"/>
              </a:ext>
            </a:extLst>
          </p:cNvPr>
          <p:cNvSpPr/>
          <p:nvPr/>
        </p:nvSpPr>
        <p:spPr>
          <a:xfrm>
            <a:off x="4976707" y="3258549"/>
            <a:ext cx="4573890" cy="29709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直播用户分析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6B561EF-4CDA-4E36-AF97-7FB0A539F84E}"/>
              </a:ext>
            </a:extLst>
          </p:cNvPr>
          <p:cNvSpPr/>
          <p:nvPr/>
        </p:nvSpPr>
        <p:spPr>
          <a:xfrm>
            <a:off x="1111644" y="1297404"/>
            <a:ext cx="9110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用户分析主要由两部分组成，包括属性特征分析及行为特征分析。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8DCEEBA-6851-46AE-B350-7289008D8BD6}"/>
              </a:ext>
            </a:extLst>
          </p:cNvPr>
          <p:cNvSpPr/>
          <p:nvPr/>
        </p:nvSpPr>
        <p:spPr>
          <a:xfrm>
            <a:off x="1797844" y="2027846"/>
            <a:ext cx="8423986" cy="4421080"/>
          </a:xfrm>
          <a:prstGeom prst="ellipse">
            <a:avLst/>
          </a:prstGeom>
          <a:noFill/>
          <a:ln w="19050"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D55686C-7A73-49D9-9686-D813B9ADFFC8}"/>
              </a:ext>
            </a:extLst>
          </p:cNvPr>
          <p:cNvSpPr/>
          <p:nvPr/>
        </p:nvSpPr>
        <p:spPr>
          <a:xfrm>
            <a:off x="2026048" y="2531888"/>
            <a:ext cx="4573890" cy="2970928"/>
          </a:xfrm>
          <a:prstGeom prst="ellipse">
            <a:avLst/>
          </a:prstGeom>
          <a:ln>
            <a:noFill/>
          </a:ln>
          <a:effectLst>
            <a:outerShdw blurRad="114300" dist="88900" dir="2700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11DF4AD1-E0B1-4AD9-AAB0-1985F32BDFE4}"/>
              </a:ext>
            </a:extLst>
          </p:cNvPr>
          <p:cNvSpPr/>
          <p:nvPr/>
        </p:nvSpPr>
        <p:spPr>
          <a:xfrm>
            <a:off x="2368260" y="3656227"/>
            <a:ext cx="1586829" cy="11643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固定属性</a:t>
            </a: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84653A40-1E05-42BF-9305-C1D407FFF0CC}"/>
              </a:ext>
            </a:extLst>
          </p:cNvPr>
          <p:cNvSpPr/>
          <p:nvPr/>
        </p:nvSpPr>
        <p:spPr>
          <a:xfrm>
            <a:off x="4183293" y="3974716"/>
            <a:ext cx="1586829" cy="116431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可变属性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20531C-A446-4084-928F-33D00D60F71F}"/>
              </a:ext>
            </a:extLst>
          </p:cNvPr>
          <p:cNvSpPr txBox="1"/>
          <p:nvPr/>
        </p:nvSpPr>
        <p:spPr>
          <a:xfrm>
            <a:off x="2865835" y="2837823"/>
            <a:ext cx="263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用户属性特征分析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78C9BB-A075-4E51-9884-0C92F5C3EF7D}"/>
              </a:ext>
            </a:extLst>
          </p:cNvPr>
          <p:cNvSpPr txBox="1"/>
          <p:nvPr/>
        </p:nvSpPr>
        <p:spPr>
          <a:xfrm>
            <a:off x="6132513" y="5113716"/>
            <a:ext cx="284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用户行为特征分析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89C6E25-3125-4845-B3D2-46B46B77A986}"/>
              </a:ext>
            </a:extLst>
          </p:cNvPr>
          <p:cNvSpPr txBox="1"/>
          <p:nvPr/>
        </p:nvSpPr>
        <p:spPr>
          <a:xfrm>
            <a:off x="5943821" y="2160471"/>
            <a:ext cx="1768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cs typeface="+mn-ea"/>
                <a:sym typeface="+mn-lt"/>
              </a:rPr>
              <a:t>用户分析</a:t>
            </a:r>
          </a:p>
        </p:txBody>
      </p:sp>
    </p:spTree>
    <p:extLst>
      <p:ext uri="{BB962C8B-B14F-4D97-AF65-F5344CB8AC3E}">
        <p14:creationId xmlns:p14="http://schemas.microsoft.com/office/powerpoint/2010/main" val="195944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企业营销目标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6B561EF-4CDA-4E36-AF97-7FB0A539F84E}"/>
              </a:ext>
            </a:extLst>
          </p:cNvPr>
          <p:cNvSpPr/>
          <p:nvPr/>
        </p:nvSpPr>
        <p:spPr>
          <a:xfrm>
            <a:off x="1111644" y="1297404"/>
            <a:ext cx="2115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SMART</a:t>
            </a:r>
            <a:r>
              <a:rPr lang="en-US" altLang="zh-CN" sz="2400" dirty="0">
                <a:cs typeface="+mn-ea"/>
                <a:sym typeface="+mn-lt"/>
              </a:rPr>
              <a:t> </a:t>
            </a:r>
            <a:r>
              <a:rPr lang="zh-CN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原则</a:t>
            </a:r>
            <a:r>
              <a:rPr lang="zh-CN" altLang="zh-CN" sz="2400" dirty="0">
                <a:cs typeface="+mn-ea"/>
                <a:sym typeface="+mn-lt"/>
              </a:rPr>
              <a:t> 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D3E1CF3-B01A-4C75-BD6F-4F800DE60A5B}"/>
              </a:ext>
            </a:extLst>
          </p:cNvPr>
          <p:cNvGrpSpPr/>
          <p:nvPr/>
        </p:nvGrpSpPr>
        <p:grpSpPr>
          <a:xfrm>
            <a:off x="2191133" y="1759069"/>
            <a:ext cx="7977626" cy="4003753"/>
            <a:chOff x="1728349" y="1737269"/>
            <a:chExt cx="7977626" cy="4003753"/>
          </a:xfrm>
        </p:grpSpPr>
        <p:sp>
          <p:nvSpPr>
            <p:cNvPr id="2" name="星形: 五角 1">
              <a:extLst>
                <a:ext uri="{FF2B5EF4-FFF2-40B4-BE49-F238E27FC236}">
                  <a16:creationId xmlns:a16="http://schemas.microsoft.com/office/drawing/2014/main" id="{1E79B015-A41B-47C7-A81D-F25741B70AC4}"/>
                </a:ext>
              </a:extLst>
            </p:cNvPr>
            <p:cNvSpPr/>
            <p:nvPr/>
          </p:nvSpPr>
          <p:spPr>
            <a:xfrm>
              <a:off x="3762398" y="2401474"/>
              <a:ext cx="3339548" cy="3339548"/>
            </a:xfrm>
            <a:prstGeom prst="star5">
              <a:avLst>
                <a:gd name="adj" fmla="val 22328"/>
                <a:gd name="hf" fmla="val 105146"/>
                <a:gd name="vf" fmla="val 110557"/>
              </a:avLst>
            </a:pr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outerShdw blurRad="114300" dist="101600" dir="2700000" algn="c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2CD37F5D-4934-4617-9FF9-9C06838F52D3}"/>
                </a:ext>
              </a:extLst>
            </p:cNvPr>
            <p:cNvSpPr txBox="1"/>
            <p:nvPr/>
          </p:nvSpPr>
          <p:spPr>
            <a:xfrm>
              <a:off x="4761219" y="1737269"/>
              <a:ext cx="218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Specific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具体成果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8BCC339-9007-48E0-A31A-D448494D04AF}"/>
                </a:ext>
              </a:extLst>
            </p:cNvPr>
            <p:cNvSpPr txBox="1"/>
            <p:nvPr/>
          </p:nvSpPr>
          <p:spPr>
            <a:xfrm>
              <a:off x="7244821" y="3298826"/>
              <a:ext cx="24611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Measurable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可度量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92CEC15-9D1E-4946-80AB-002C91178756}"/>
                </a:ext>
              </a:extLst>
            </p:cNvPr>
            <p:cNvSpPr txBox="1"/>
            <p:nvPr/>
          </p:nvSpPr>
          <p:spPr>
            <a:xfrm>
              <a:off x="6948607" y="5365446"/>
              <a:ext cx="2490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Attainable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能达到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018AA82-A21E-48DF-A705-A6150A13794B}"/>
                </a:ext>
              </a:extLst>
            </p:cNvPr>
            <p:cNvSpPr txBox="1"/>
            <p:nvPr/>
          </p:nvSpPr>
          <p:spPr>
            <a:xfrm>
              <a:off x="1728349" y="3270251"/>
              <a:ext cx="218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Time-bound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时限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5236DF0-5660-447D-ABDA-C5CD08E73BEB}"/>
                </a:ext>
              </a:extLst>
            </p:cNvPr>
            <p:cNvSpPr txBox="1"/>
            <p:nvPr/>
          </p:nvSpPr>
          <p:spPr>
            <a:xfrm>
              <a:off x="2373806" y="5365446"/>
              <a:ext cx="218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Relevant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现实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21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445711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对照 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SMART 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原则，以下直播目标的表述有问题吗？如果有，主 要违背了哪几项原则？ 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）直播当天微信粉丝增长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3 000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个。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）直播网站粉丝过万。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）用直播卖手机。 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）用直播提升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产效率。 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）借助直播提升产品人气。 </a:t>
            </a: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              	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3">
            <a:extLst>
              <a:ext uri="{FF2B5EF4-FFF2-40B4-BE49-F238E27FC236}">
                <a16:creationId xmlns:a16="http://schemas.microsoft.com/office/drawing/2014/main" id="{E651F249-99CA-4A4A-8D17-7AC08171E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376255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2.2.3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企业营销目标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86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7872431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5755434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2.3 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直播营销的七大方式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16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3">
            <a:extLst>
              <a:ext uri="{FF2B5EF4-FFF2-40B4-BE49-F238E27FC236}">
                <a16:creationId xmlns:a16="http://schemas.microsoft.com/office/drawing/2014/main" id="{40480ED0-BC57-4876-BAA9-91F39A53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2.3.1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直播营销的基本方式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01E55FB-EF7B-4673-8CDC-0D7EB010F401}"/>
              </a:ext>
            </a:extLst>
          </p:cNvPr>
          <p:cNvSpPr/>
          <p:nvPr/>
        </p:nvSpPr>
        <p:spPr>
          <a:xfrm>
            <a:off x="1111644" y="1297404"/>
            <a:ext cx="3697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spc="90" dirty="0">
                <a:solidFill>
                  <a:srgbClr val="595959"/>
                </a:solidFill>
                <a:cs typeface="+mn-ea"/>
                <a:sym typeface="+mn-lt"/>
              </a:rPr>
              <a:t>直播营销</a:t>
            </a:r>
            <a:r>
              <a:rPr lang="zh-CN" altLang="en-US" sz="2400" b="1" spc="90" dirty="0">
                <a:solidFill>
                  <a:srgbClr val="595959"/>
                </a:solidFill>
                <a:cs typeface="+mn-ea"/>
                <a:sym typeface="+mn-lt"/>
              </a:rPr>
              <a:t>常见的七种方式</a:t>
            </a:r>
            <a:endParaRPr lang="zh-CN" altLang="en-US" sz="24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pic>
        <p:nvPicPr>
          <p:cNvPr id="5" name="图片 4" descr="图片包含 人员, 餐桌, 服装, 妇女&#10;&#10;已生成极高可信度的说明">
            <a:extLst>
              <a:ext uri="{FF2B5EF4-FFF2-40B4-BE49-F238E27FC236}">
                <a16:creationId xmlns:a16="http://schemas.microsoft.com/office/drawing/2014/main" id="{0D2FAFE7-3CF1-4DB9-B41D-311988DD2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3" r="23543"/>
          <a:stretch/>
        </p:blipFill>
        <p:spPr>
          <a:xfrm>
            <a:off x="1567047" y="2184900"/>
            <a:ext cx="1625714" cy="1625714"/>
          </a:xfrm>
          <a:prstGeom prst="ellipse">
            <a:avLst/>
          </a:prstGeom>
        </p:spPr>
      </p:pic>
      <p:pic>
        <p:nvPicPr>
          <p:cNvPr id="7" name="图片 6" descr="图片包含 墙壁, 人员, 室内, 妇女&#10;&#10;已生成极高可信度的说明">
            <a:extLst>
              <a:ext uri="{FF2B5EF4-FFF2-40B4-BE49-F238E27FC236}">
                <a16:creationId xmlns:a16="http://schemas.microsoft.com/office/drawing/2014/main" id="{BE390457-9400-4399-97FF-DB5126B3B1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" r="17408"/>
          <a:stretch/>
        </p:blipFill>
        <p:spPr>
          <a:xfrm>
            <a:off x="6914803" y="2184900"/>
            <a:ext cx="1625714" cy="1625714"/>
          </a:xfrm>
          <a:prstGeom prst="ellipse">
            <a:avLst/>
          </a:prstGeom>
        </p:spPr>
      </p:pic>
      <p:pic>
        <p:nvPicPr>
          <p:cNvPr id="9" name="图片 8" descr="图片包含 文字&#10;&#10;已生成高可信度的说明">
            <a:extLst>
              <a:ext uri="{FF2B5EF4-FFF2-40B4-BE49-F238E27FC236}">
                <a16:creationId xmlns:a16="http://schemas.microsoft.com/office/drawing/2014/main" id="{15629FA8-EE2A-4CC0-9546-DA7D285C25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1" r="20091"/>
          <a:stretch/>
        </p:blipFill>
        <p:spPr>
          <a:xfrm>
            <a:off x="2872982" y="4300712"/>
            <a:ext cx="1625714" cy="1625714"/>
          </a:xfrm>
          <a:prstGeom prst="ellipse">
            <a:avLst/>
          </a:prstGeom>
        </p:spPr>
      </p:pic>
      <p:pic>
        <p:nvPicPr>
          <p:cNvPr id="15" name="图片 14" descr="图片包含 人员, 妇女, 墙壁, 室内&#10;&#10;已生成极高可信度的说明">
            <a:extLst>
              <a:ext uri="{FF2B5EF4-FFF2-40B4-BE49-F238E27FC236}">
                <a16:creationId xmlns:a16="http://schemas.microsoft.com/office/drawing/2014/main" id="{8EDBF600-A22A-430B-8F10-D9231894A3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" t="12500" r="-679" b="12500"/>
          <a:stretch/>
        </p:blipFill>
        <p:spPr>
          <a:xfrm>
            <a:off x="5576806" y="4300712"/>
            <a:ext cx="1625714" cy="1625714"/>
          </a:xfrm>
          <a:prstGeom prst="ellipse">
            <a:avLst/>
          </a:prstGeom>
        </p:spPr>
      </p:pic>
      <p:pic>
        <p:nvPicPr>
          <p:cNvPr id="17" name="图片 16" descr="图片包含 室内, 人员, 墙壁, 窗帘&#10;&#10;已生成极高可信度的说明">
            <a:extLst>
              <a:ext uri="{FF2B5EF4-FFF2-40B4-BE49-F238E27FC236}">
                <a16:creationId xmlns:a16="http://schemas.microsoft.com/office/drawing/2014/main" id="{26E96859-8AFA-4938-86A6-8C24EC7D936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9" r="8601"/>
          <a:stretch/>
        </p:blipFill>
        <p:spPr>
          <a:xfrm>
            <a:off x="8280629" y="4300712"/>
            <a:ext cx="1625714" cy="1625714"/>
          </a:xfrm>
          <a:prstGeom prst="ellipse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6A4C562-BBE1-464E-A407-21624C11E9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9" r="23729"/>
          <a:stretch/>
        </p:blipFill>
        <p:spPr>
          <a:xfrm>
            <a:off x="4240925" y="2184900"/>
            <a:ext cx="1625714" cy="1625714"/>
          </a:xfrm>
          <a:prstGeom prst="ellipse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541415C-66E1-4B8D-8911-589642BB9A2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2" r="558"/>
          <a:stretch/>
        </p:blipFill>
        <p:spPr>
          <a:xfrm>
            <a:off x="9588681" y="2184900"/>
            <a:ext cx="1625714" cy="1625714"/>
          </a:xfrm>
          <a:prstGeom prst="ellipse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DB89EF0-A9A9-40E7-A511-705FB50C75AE}"/>
              </a:ext>
            </a:extLst>
          </p:cNvPr>
          <p:cNvSpPr txBox="1"/>
          <p:nvPr/>
        </p:nvSpPr>
        <p:spPr>
          <a:xfrm>
            <a:off x="1447284" y="3867113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颜值营销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F238255-8925-4A9F-B173-1651ED548F56}"/>
              </a:ext>
            </a:extLst>
          </p:cNvPr>
          <p:cNvSpPr txBox="1"/>
          <p:nvPr/>
        </p:nvSpPr>
        <p:spPr>
          <a:xfrm>
            <a:off x="4121162" y="3867113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采访营销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6628B4A-5E86-4B14-B2A7-214E93E30F78}"/>
              </a:ext>
            </a:extLst>
          </p:cNvPr>
          <p:cNvSpPr txBox="1"/>
          <p:nvPr/>
        </p:nvSpPr>
        <p:spPr>
          <a:xfrm>
            <a:off x="6795040" y="3867113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明星营销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1CC8FFF-39E7-4AB6-9778-142230485FF2}"/>
              </a:ext>
            </a:extLst>
          </p:cNvPr>
          <p:cNvSpPr txBox="1"/>
          <p:nvPr/>
        </p:nvSpPr>
        <p:spPr>
          <a:xfrm>
            <a:off x="9468918" y="3867113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对比营销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1CD65CA-148A-4A96-BC3B-5698C3161731}"/>
              </a:ext>
            </a:extLst>
          </p:cNvPr>
          <p:cNvSpPr txBox="1"/>
          <p:nvPr/>
        </p:nvSpPr>
        <p:spPr>
          <a:xfrm>
            <a:off x="2693347" y="5958762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稀有营销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41A9C4B-D69D-4B52-8F34-983AC2513C51}"/>
              </a:ext>
            </a:extLst>
          </p:cNvPr>
          <p:cNvSpPr txBox="1"/>
          <p:nvPr/>
        </p:nvSpPr>
        <p:spPr>
          <a:xfrm>
            <a:off x="5367225" y="5958762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利他营销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F849254-E2A2-4056-AB0B-4A81EB0E2158}"/>
              </a:ext>
            </a:extLst>
          </p:cNvPr>
          <p:cNvSpPr txBox="1"/>
          <p:nvPr/>
        </p:nvSpPr>
        <p:spPr>
          <a:xfrm>
            <a:off x="8153742" y="5958762"/>
            <a:ext cx="186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才艺营销</a:t>
            </a:r>
          </a:p>
        </p:txBody>
      </p:sp>
    </p:spTree>
    <p:extLst>
      <p:ext uri="{BB962C8B-B14F-4D97-AF65-F5344CB8AC3E}">
        <p14:creationId xmlns:p14="http://schemas.microsoft.com/office/powerpoint/2010/main" val="36941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3">
            <a:extLst>
              <a:ext uri="{FF2B5EF4-FFF2-40B4-BE49-F238E27FC236}">
                <a16:creationId xmlns:a16="http://schemas.microsoft.com/office/drawing/2014/main" id="{40480ED0-BC57-4876-BAA9-91F39A53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直播营销的方式选择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01E55FB-EF7B-4673-8CDC-0D7EB010F401}"/>
              </a:ext>
            </a:extLst>
          </p:cNvPr>
          <p:cNvSpPr/>
          <p:nvPr/>
        </p:nvSpPr>
        <p:spPr>
          <a:xfrm>
            <a:off x="1111644" y="129740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消费者心理</a:t>
            </a: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98E61E7E-CFCD-4283-B12F-5078C33A08B4}"/>
              </a:ext>
            </a:extLst>
          </p:cNvPr>
          <p:cNvSpPr/>
          <p:nvPr/>
        </p:nvSpPr>
        <p:spPr>
          <a:xfrm>
            <a:off x="1797844" y="2099514"/>
            <a:ext cx="7799190" cy="3821113"/>
          </a:xfrm>
          <a:prstGeom prst="rightArrow">
            <a:avLst>
              <a:gd name="adj1" fmla="val 42492"/>
              <a:gd name="adj2" fmla="val 4530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7A0AD83-CA0B-4A03-B88C-18F63356C095}"/>
              </a:ext>
            </a:extLst>
          </p:cNvPr>
          <p:cNvSpPr/>
          <p:nvPr/>
        </p:nvSpPr>
        <p:spPr>
          <a:xfrm>
            <a:off x="1410366" y="3429000"/>
            <a:ext cx="1936377" cy="11621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  <a:cs typeface="+mn-ea"/>
                <a:sym typeface="+mn-lt"/>
              </a:rPr>
              <a:t>听说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CBB74B55-25E6-4C59-8BA7-4C7E0A40D8FF}"/>
              </a:ext>
            </a:extLst>
          </p:cNvPr>
          <p:cNvSpPr/>
          <p:nvPr/>
        </p:nvSpPr>
        <p:spPr>
          <a:xfrm>
            <a:off x="3684371" y="3429000"/>
            <a:ext cx="1936377" cy="11621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  <a:cs typeface="+mn-ea"/>
                <a:sym typeface="+mn-lt"/>
              </a:rPr>
              <a:t>了解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5C968FBB-9047-4119-A626-64E98DCC5DBF}"/>
              </a:ext>
            </a:extLst>
          </p:cNvPr>
          <p:cNvSpPr/>
          <p:nvPr/>
        </p:nvSpPr>
        <p:spPr>
          <a:xfrm>
            <a:off x="5958376" y="3429000"/>
            <a:ext cx="1936377" cy="11621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  <a:cs typeface="+mn-ea"/>
                <a:sym typeface="+mn-lt"/>
              </a:rPr>
              <a:t>判断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A407D0CB-DF01-425F-9C8D-956855350DA6}"/>
              </a:ext>
            </a:extLst>
          </p:cNvPr>
          <p:cNvSpPr/>
          <p:nvPr/>
        </p:nvSpPr>
        <p:spPr>
          <a:xfrm>
            <a:off x="8232382" y="3429000"/>
            <a:ext cx="1936377" cy="11621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  <a:cs typeface="+mn-ea"/>
                <a:sym typeface="+mn-lt"/>
              </a:rPr>
              <a:t>下单</a:t>
            </a:r>
          </a:p>
        </p:txBody>
      </p:sp>
    </p:spTree>
    <p:extLst>
      <p:ext uri="{BB962C8B-B14F-4D97-AF65-F5344CB8AC3E}">
        <p14:creationId xmlns:p14="http://schemas.microsoft.com/office/powerpoint/2010/main" val="31508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445711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不少消费者已经将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判断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作为下单前最重要的一环，其他网民 的评价将直接影响自己的消费行为。在进行以下消费行为前，你会在 哪些互联网渠道进行判断？填写在横线上。 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（示例）去饭店吃饭前： 大众点评、 百度知道、 相关微博 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淘宝店购买化妆品前：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	                                                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看电影前：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	                                                            	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购买畅销书前 ：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	                                                                   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参加某在线课程前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：</a:t>
            </a:r>
            <a:r>
              <a:rPr lang="en-US" altLang="zh-CN" u="sng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                                                        	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4F9C7CB9-439A-4E1D-BBD6-17570AA20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直播营销的方式选择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48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3">
            <a:extLst>
              <a:ext uri="{FF2B5EF4-FFF2-40B4-BE49-F238E27FC236}">
                <a16:creationId xmlns:a16="http://schemas.microsoft.com/office/drawing/2014/main" id="{40480ED0-BC57-4876-BAA9-91F39A53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直播营销的方式选择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01E55FB-EF7B-4673-8CDC-0D7EB010F401}"/>
              </a:ext>
            </a:extLst>
          </p:cNvPr>
          <p:cNvSpPr/>
          <p:nvPr/>
        </p:nvSpPr>
        <p:spPr>
          <a:xfrm>
            <a:off x="1111644" y="129740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企业对策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F95C8FD-6411-448B-A746-2168DA77A1C6}"/>
              </a:ext>
            </a:extLst>
          </p:cNvPr>
          <p:cNvGrpSpPr/>
          <p:nvPr/>
        </p:nvGrpSpPr>
        <p:grpSpPr>
          <a:xfrm>
            <a:off x="1303757" y="2751242"/>
            <a:ext cx="9326994" cy="1379324"/>
            <a:chOff x="1410367" y="2767008"/>
            <a:chExt cx="9113774" cy="134779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CCE003AB-F7F4-434A-814B-3975A4DA39C8}"/>
                </a:ext>
              </a:extLst>
            </p:cNvPr>
            <p:cNvGrpSpPr/>
            <p:nvPr/>
          </p:nvGrpSpPr>
          <p:grpSpPr>
            <a:xfrm>
              <a:off x="1410367" y="2767008"/>
              <a:ext cx="1869190" cy="1347792"/>
              <a:chOff x="1410367" y="2767008"/>
              <a:chExt cx="1869190" cy="1347792"/>
            </a:xfrm>
          </p:grpSpPr>
          <p:sp>
            <p:nvSpPr>
              <p:cNvPr id="5" name="矩形: 圆角 4">
                <a:extLst>
                  <a:ext uri="{FF2B5EF4-FFF2-40B4-BE49-F238E27FC236}">
                    <a16:creationId xmlns:a16="http://schemas.microsoft.com/office/drawing/2014/main" id="{F7A0AD83-CA0B-4A03-B88C-18F63356C095}"/>
                  </a:ext>
                </a:extLst>
              </p:cNvPr>
              <p:cNvSpPr/>
              <p:nvPr/>
            </p:nvSpPr>
            <p:spPr>
              <a:xfrm>
                <a:off x="1410367" y="2767008"/>
                <a:ext cx="1504283" cy="75247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zh-CN" altLang="en-US" sz="2000" dirty="0">
                    <a:solidFill>
                      <a:srgbClr val="0070C0"/>
                    </a:solidFill>
                    <a:cs typeface="+mn-ea"/>
                    <a:sym typeface="+mn-lt"/>
                  </a:rPr>
                  <a:t>听说</a:t>
                </a:r>
              </a:p>
            </p:txBody>
          </p:sp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1B5B493C-35E4-4AE3-975B-0A0240226E2D}"/>
                  </a:ext>
                </a:extLst>
              </p:cNvPr>
              <p:cNvSpPr/>
              <p:nvPr/>
            </p:nvSpPr>
            <p:spPr>
              <a:xfrm>
                <a:off x="1775274" y="3362322"/>
                <a:ext cx="1504283" cy="752478"/>
              </a:xfrm>
              <a:prstGeom prst="roundRect">
                <a:avLst/>
              </a:prstGeom>
              <a:solidFill>
                <a:srgbClr val="0070C0"/>
              </a:solidFill>
              <a:ln w="19050"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2520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推新品</a:t>
                </a: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00CA59A2-8746-4A2A-B6A6-CA7A33BB5642}"/>
                </a:ext>
              </a:extLst>
            </p:cNvPr>
            <p:cNvGrpSpPr/>
            <p:nvPr/>
          </p:nvGrpSpPr>
          <p:grpSpPr>
            <a:xfrm>
              <a:off x="3825228" y="2767008"/>
              <a:ext cx="1869190" cy="1347792"/>
              <a:chOff x="1410367" y="2767008"/>
              <a:chExt cx="1869190" cy="1347792"/>
            </a:xfrm>
          </p:grpSpPr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id="{656380AB-6BF9-4D54-9E3A-E05A50182944}"/>
                  </a:ext>
                </a:extLst>
              </p:cNvPr>
              <p:cNvSpPr/>
              <p:nvPr/>
            </p:nvSpPr>
            <p:spPr>
              <a:xfrm>
                <a:off x="1410367" y="2767008"/>
                <a:ext cx="1504283" cy="75247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zh-CN" altLang="en-US" sz="2000" dirty="0">
                    <a:solidFill>
                      <a:srgbClr val="0070C0"/>
                    </a:solidFill>
                    <a:cs typeface="+mn-ea"/>
                    <a:sym typeface="+mn-lt"/>
                  </a:rPr>
                  <a:t>了解</a:t>
                </a:r>
              </a:p>
            </p:txBody>
          </p:sp>
          <p:sp>
            <p:nvSpPr>
              <p:cNvPr id="23" name="矩形: 圆角 22">
                <a:extLst>
                  <a:ext uri="{FF2B5EF4-FFF2-40B4-BE49-F238E27FC236}">
                    <a16:creationId xmlns:a16="http://schemas.microsoft.com/office/drawing/2014/main" id="{988B5041-CD2A-47FF-BFE2-27D72F35C3A8}"/>
                  </a:ext>
                </a:extLst>
              </p:cNvPr>
              <p:cNvSpPr/>
              <p:nvPr/>
            </p:nvSpPr>
            <p:spPr>
              <a:xfrm>
                <a:off x="1775274" y="3362322"/>
                <a:ext cx="1504283" cy="752478"/>
              </a:xfrm>
              <a:prstGeom prst="roundRect">
                <a:avLst/>
              </a:prstGeom>
              <a:solidFill>
                <a:srgbClr val="0070C0"/>
              </a:solidFill>
              <a:ln w="19050"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2520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讲产品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FD13C9E-1B46-4BEF-B578-50C829D30603}"/>
                </a:ext>
              </a:extLst>
            </p:cNvPr>
            <p:cNvGrpSpPr/>
            <p:nvPr/>
          </p:nvGrpSpPr>
          <p:grpSpPr>
            <a:xfrm>
              <a:off x="6240089" y="2767008"/>
              <a:ext cx="1869190" cy="1347792"/>
              <a:chOff x="1410367" y="2767008"/>
              <a:chExt cx="1869190" cy="1347792"/>
            </a:xfrm>
          </p:grpSpPr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FA33D13D-11D1-437E-B9AE-8E8CA5873F7D}"/>
                  </a:ext>
                </a:extLst>
              </p:cNvPr>
              <p:cNvSpPr/>
              <p:nvPr/>
            </p:nvSpPr>
            <p:spPr>
              <a:xfrm>
                <a:off x="1410367" y="2767008"/>
                <a:ext cx="1504283" cy="75247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zh-CN" altLang="en-US" sz="2000" dirty="0">
                    <a:solidFill>
                      <a:srgbClr val="0070C0"/>
                    </a:solidFill>
                    <a:cs typeface="+mn-ea"/>
                    <a:sym typeface="+mn-lt"/>
                  </a:rPr>
                  <a:t>判断</a:t>
                </a:r>
              </a:p>
            </p:txBody>
          </p:sp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5738A991-AACC-4118-A512-D44F7B4C4DE6}"/>
                  </a:ext>
                </a:extLst>
              </p:cNvPr>
              <p:cNvSpPr/>
              <p:nvPr/>
            </p:nvSpPr>
            <p:spPr>
              <a:xfrm>
                <a:off x="1775274" y="3362322"/>
                <a:ext cx="1504283" cy="752478"/>
              </a:xfrm>
              <a:prstGeom prst="roundRect">
                <a:avLst/>
              </a:prstGeom>
              <a:solidFill>
                <a:srgbClr val="0070C0"/>
              </a:solidFill>
              <a:ln w="19050"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2520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提口碑</a:t>
                </a: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796B4A50-61CD-4AF0-A56C-1B8CB8AF2756}"/>
                </a:ext>
              </a:extLst>
            </p:cNvPr>
            <p:cNvGrpSpPr/>
            <p:nvPr/>
          </p:nvGrpSpPr>
          <p:grpSpPr>
            <a:xfrm>
              <a:off x="8654951" y="2767008"/>
              <a:ext cx="1869190" cy="1347792"/>
              <a:chOff x="1410367" y="2767008"/>
              <a:chExt cx="1869190" cy="1347792"/>
            </a:xfrm>
          </p:grpSpPr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953A3F6C-BDD4-4CAE-B35E-CE228DE3DB10}"/>
                  </a:ext>
                </a:extLst>
              </p:cNvPr>
              <p:cNvSpPr/>
              <p:nvPr/>
            </p:nvSpPr>
            <p:spPr>
              <a:xfrm>
                <a:off x="1410367" y="2767008"/>
                <a:ext cx="1504283" cy="75247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zh-CN" altLang="en-US" sz="2000" dirty="0">
                    <a:solidFill>
                      <a:srgbClr val="0070C0"/>
                    </a:solidFill>
                    <a:cs typeface="+mn-ea"/>
                    <a:sym typeface="+mn-lt"/>
                  </a:rPr>
                  <a:t>下单</a:t>
                </a:r>
              </a:p>
            </p:txBody>
          </p:sp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74AA71A1-8534-49A1-8185-A52B4620A327}"/>
                  </a:ext>
                </a:extLst>
              </p:cNvPr>
              <p:cNvSpPr/>
              <p:nvPr/>
            </p:nvSpPr>
            <p:spPr>
              <a:xfrm>
                <a:off x="1775274" y="3362322"/>
                <a:ext cx="1504283" cy="752478"/>
              </a:xfrm>
              <a:prstGeom prst="roundRect">
                <a:avLst/>
              </a:prstGeom>
              <a:solidFill>
                <a:srgbClr val="0070C0"/>
              </a:solidFill>
              <a:ln w="19050">
                <a:noFill/>
              </a:ln>
              <a:effectLst>
                <a:outerShdw blurRad="149987" dist="250190" dir="8460000" algn="ctr">
                  <a:schemeClr val="bg1">
                    <a:alpha val="28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2520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促销售</a:t>
                </a:r>
              </a:p>
            </p:txBody>
          </p:sp>
        </p:grpSp>
        <p:sp>
          <p:nvSpPr>
            <p:cNvPr id="7" name="箭头: 右 6">
              <a:extLst>
                <a:ext uri="{FF2B5EF4-FFF2-40B4-BE49-F238E27FC236}">
                  <a16:creationId xmlns:a16="http://schemas.microsoft.com/office/drawing/2014/main" id="{B2CBA215-7A00-448B-884F-9455027D14CB}"/>
                </a:ext>
              </a:extLst>
            </p:cNvPr>
            <p:cNvSpPr/>
            <p:nvPr/>
          </p:nvSpPr>
          <p:spPr>
            <a:xfrm>
              <a:off x="3103022" y="2767008"/>
              <a:ext cx="533833" cy="390586"/>
            </a:xfrm>
            <a:prstGeom prst="rightArrow">
              <a:avLst>
                <a:gd name="adj1" fmla="val 54300"/>
                <a:gd name="adj2" fmla="val 55455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250190" dir="8460000" algn="ctr">
                <a:schemeClr val="bg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箭头: 右 31">
              <a:extLst>
                <a:ext uri="{FF2B5EF4-FFF2-40B4-BE49-F238E27FC236}">
                  <a16:creationId xmlns:a16="http://schemas.microsoft.com/office/drawing/2014/main" id="{E42F852A-A728-4B16-AC0A-539F8FF0EAEB}"/>
                </a:ext>
              </a:extLst>
            </p:cNvPr>
            <p:cNvSpPr/>
            <p:nvPr/>
          </p:nvSpPr>
          <p:spPr>
            <a:xfrm>
              <a:off x="5521084" y="2767008"/>
              <a:ext cx="533833" cy="390586"/>
            </a:xfrm>
            <a:prstGeom prst="rightArrow">
              <a:avLst>
                <a:gd name="adj1" fmla="val 54300"/>
                <a:gd name="adj2" fmla="val 55455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250190" dir="8460000" algn="ctr">
                <a:schemeClr val="bg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箭头: 右 32">
              <a:extLst>
                <a:ext uri="{FF2B5EF4-FFF2-40B4-BE49-F238E27FC236}">
                  <a16:creationId xmlns:a16="http://schemas.microsoft.com/office/drawing/2014/main" id="{4444249B-2147-4C24-93B7-4F4EA94C02E2}"/>
                </a:ext>
              </a:extLst>
            </p:cNvPr>
            <p:cNvSpPr/>
            <p:nvPr/>
          </p:nvSpPr>
          <p:spPr>
            <a:xfrm>
              <a:off x="7939146" y="2767008"/>
              <a:ext cx="533833" cy="390586"/>
            </a:xfrm>
            <a:prstGeom prst="rightArrow">
              <a:avLst>
                <a:gd name="adj1" fmla="val 54300"/>
                <a:gd name="adj2" fmla="val 55455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250190" dir="8460000" algn="ctr">
                <a:schemeClr val="bg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14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3">
            <a:extLst>
              <a:ext uri="{FF2B5EF4-FFF2-40B4-BE49-F238E27FC236}">
                <a16:creationId xmlns:a16="http://schemas.microsoft.com/office/drawing/2014/main" id="{40480ED0-BC57-4876-BAA9-91F39A53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直播营销的方式选择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01E55FB-EF7B-4673-8CDC-0D7EB010F401}"/>
              </a:ext>
            </a:extLst>
          </p:cNvPr>
          <p:cNvSpPr/>
          <p:nvPr/>
        </p:nvSpPr>
        <p:spPr>
          <a:xfrm>
            <a:off x="1111644" y="1297404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不同直播方式下的营销重点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1BE7662-AA17-48D3-8202-E49A294C4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54724"/>
              </p:ext>
            </p:extLst>
          </p:nvPr>
        </p:nvGraphicFramePr>
        <p:xfrm>
          <a:off x="1568683" y="2113522"/>
          <a:ext cx="9127660" cy="3907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532">
                  <a:extLst>
                    <a:ext uri="{9D8B030D-6E8A-4147-A177-3AD203B41FA5}">
                      <a16:colId xmlns:a16="http://schemas.microsoft.com/office/drawing/2014/main" val="1945482677"/>
                    </a:ext>
                  </a:extLst>
                </a:gridCol>
                <a:gridCol w="1825532">
                  <a:extLst>
                    <a:ext uri="{9D8B030D-6E8A-4147-A177-3AD203B41FA5}">
                      <a16:colId xmlns:a16="http://schemas.microsoft.com/office/drawing/2014/main" val="3411561309"/>
                    </a:ext>
                  </a:extLst>
                </a:gridCol>
                <a:gridCol w="1825532">
                  <a:extLst>
                    <a:ext uri="{9D8B030D-6E8A-4147-A177-3AD203B41FA5}">
                      <a16:colId xmlns:a16="http://schemas.microsoft.com/office/drawing/2014/main" val="752150008"/>
                    </a:ext>
                  </a:extLst>
                </a:gridCol>
                <a:gridCol w="1825532">
                  <a:extLst>
                    <a:ext uri="{9D8B030D-6E8A-4147-A177-3AD203B41FA5}">
                      <a16:colId xmlns:a16="http://schemas.microsoft.com/office/drawing/2014/main" val="3039788803"/>
                    </a:ext>
                  </a:extLst>
                </a:gridCol>
                <a:gridCol w="1825532">
                  <a:extLst>
                    <a:ext uri="{9D8B030D-6E8A-4147-A177-3AD203B41FA5}">
                      <a16:colId xmlns:a16="http://schemas.microsoft.com/office/drawing/2014/main" val="1482690488"/>
                    </a:ext>
                  </a:extLst>
                </a:gridCol>
              </a:tblGrid>
              <a:tr h="761681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        重点</a:t>
                      </a:r>
                      <a:endParaRPr lang="en-US" altLang="zh-CN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l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方式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推新品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讲产品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提口碑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促销售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809316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颜值营销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560306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明星营销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820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稀有营销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987540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利他营销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042830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才艺营销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651798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对比营销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551793"/>
                  </a:ext>
                </a:extLst>
              </a:tr>
              <a:tr h="44937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采访营销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√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686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445711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08D1A3-93E4-4DC2-B87F-BE92EF805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74" y="1768930"/>
            <a:ext cx="8790441" cy="440905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0D2D8CB-DECB-4CF9-91EA-1D774D9073FA}"/>
              </a:ext>
            </a:extLst>
          </p:cNvPr>
          <p:cNvSpPr/>
          <p:nvPr/>
        </p:nvSpPr>
        <p:spPr>
          <a:xfrm>
            <a:off x="1460501" y="2454442"/>
            <a:ext cx="4769756" cy="2914633"/>
          </a:xfrm>
          <a:prstGeom prst="rect">
            <a:avLst/>
          </a:prstGeom>
          <a:solidFill>
            <a:srgbClr val="0070C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898973" y="2832565"/>
            <a:ext cx="41208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2016 </a:t>
            </a:r>
            <a:r>
              <a:rPr lang="zh-CN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年夏季里约奥运会，奥运名人在开赛第一天便开始迅速升 温，各大品牌纷纷邀请明星运动员或前奥运冠军参与直播。与常规的 明星营销不同，伊利采用了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“</a:t>
            </a:r>
            <a:r>
              <a:rPr lang="zh-CN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明星营销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+</a:t>
            </a:r>
            <a:r>
              <a:rPr lang="zh-CN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颜值营销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”</a:t>
            </a:r>
            <a:r>
              <a:rPr lang="zh-CN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的方式，在强化产品口碑的同时提升了销量。</a:t>
            </a:r>
            <a:endParaRPr lang="en-US" altLang="zh-CN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4F9C7CB9-439A-4E1D-BBD6-17570AA20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99365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2.3.2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直播营销的方式选择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5F29472-88E8-4231-934D-E256066E593B}"/>
              </a:ext>
            </a:extLst>
          </p:cNvPr>
          <p:cNvGrpSpPr/>
          <p:nvPr/>
        </p:nvGrpSpPr>
        <p:grpSpPr>
          <a:xfrm>
            <a:off x="1246715" y="1415961"/>
            <a:ext cx="2227634" cy="619518"/>
            <a:chOff x="1246715" y="1415961"/>
            <a:chExt cx="2227634" cy="619518"/>
          </a:xfrm>
        </p:grpSpPr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D50E707A-BC74-4530-B1AB-CCB59DFB4652}"/>
                </a:ext>
              </a:extLst>
            </p:cNvPr>
            <p:cNvSpPr/>
            <p:nvPr/>
          </p:nvSpPr>
          <p:spPr>
            <a:xfrm>
              <a:off x="1246715" y="1415961"/>
              <a:ext cx="2227634" cy="619518"/>
            </a:xfrm>
            <a:prstGeom prst="parallelogram">
              <a:avLst>
                <a:gd name="adj" fmla="val 407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24571C-CE37-493E-B329-E343B9908339}"/>
                </a:ext>
              </a:extLst>
            </p:cNvPr>
            <p:cNvSpPr txBox="1"/>
            <p:nvPr/>
          </p:nvSpPr>
          <p:spPr>
            <a:xfrm>
              <a:off x="1670958" y="1494888"/>
              <a:ext cx="1616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案例分析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90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73195B-FA49-4909-94E7-A80159E1DA00}"/>
              </a:ext>
            </a:extLst>
          </p:cNvPr>
          <p:cNvGrpSpPr/>
          <p:nvPr/>
        </p:nvGrpSpPr>
        <p:grpSpPr>
          <a:xfrm>
            <a:off x="-1" y="1404960"/>
            <a:ext cx="14285196" cy="4242240"/>
            <a:chOff x="0" y="1102155"/>
            <a:chExt cx="10713920" cy="3181685"/>
          </a:xfrm>
        </p:grpSpPr>
        <p:sp>
          <p:nvSpPr>
            <p:cNvPr id="2" name="矩形 3">
              <a:extLst>
                <a:ext uri="{FF2B5EF4-FFF2-40B4-BE49-F238E27FC236}">
                  <a16:creationId xmlns:a16="http://schemas.microsoft.com/office/drawing/2014/main" id="{DC6A4DEF-51F0-4728-B564-F5D2D0249F7F}"/>
                </a:ext>
              </a:extLst>
            </p:cNvPr>
            <p:cNvSpPr/>
            <p:nvPr/>
          </p:nvSpPr>
          <p:spPr>
            <a:xfrm flipV="1">
              <a:off x="4127105" y="3205271"/>
              <a:ext cx="6586815" cy="1078569"/>
            </a:xfrm>
            <a:custGeom>
              <a:avLst/>
              <a:gdLst/>
              <a:ahLst/>
              <a:cxnLst/>
              <a:rect l="l" t="t" r="r" b="b"/>
              <a:pathLst>
                <a:path w="6586815" h="1404000">
                  <a:moveTo>
                    <a:pt x="810600" y="0"/>
                  </a:moveTo>
                  <a:lnTo>
                    <a:pt x="6586815" y="0"/>
                  </a:lnTo>
                  <a:lnTo>
                    <a:pt x="6586815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6">
              <a:extLst>
                <a:ext uri="{FF2B5EF4-FFF2-40B4-BE49-F238E27FC236}">
                  <a16:creationId xmlns:a16="http://schemas.microsoft.com/office/drawing/2014/main" id="{EFC56A03-4244-4205-95BE-CA971A616925}"/>
                </a:ext>
              </a:extLst>
            </p:cNvPr>
            <p:cNvSpPr/>
            <p:nvPr/>
          </p:nvSpPr>
          <p:spPr>
            <a:xfrm flipV="1">
              <a:off x="1" y="1102155"/>
              <a:ext cx="4284268" cy="1271242"/>
            </a:xfrm>
            <a:custGeom>
              <a:avLst/>
              <a:gdLst/>
              <a:ahLst/>
              <a:cxnLst/>
              <a:rect l="l" t="t" r="r" b="b"/>
              <a:pathLst>
                <a:path w="4284268" h="1404000">
                  <a:moveTo>
                    <a:pt x="0" y="0"/>
                  </a:moveTo>
                  <a:lnTo>
                    <a:pt x="4284268" y="0"/>
                  </a:lnTo>
                  <a:lnTo>
                    <a:pt x="3473668" y="1404000"/>
                  </a:lnTo>
                  <a:lnTo>
                    <a:pt x="0" y="14040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7">
              <a:extLst>
                <a:ext uri="{FF2B5EF4-FFF2-40B4-BE49-F238E27FC236}">
                  <a16:creationId xmlns:a16="http://schemas.microsoft.com/office/drawing/2014/main" id="{A60A61B4-0D36-439C-9B92-1308BD4F9B76}"/>
                </a:ext>
              </a:extLst>
            </p:cNvPr>
            <p:cNvSpPr/>
            <p:nvPr/>
          </p:nvSpPr>
          <p:spPr>
            <a:xfrm flipV="1">
              <a:off x="0" y="1534336"/>
              <a:ext cx="7872431" cy="2411186"/>
            </a:xfrm>
            <a:custGeom>
              <a:avLst/>
              <a:gdLst/>
              <a:ahLst/>
              <a:cxnLst/>
              <a:rect l="l" t="t" r="r" b="b"/>
              <a:pathLst>
                <a:path w="7959928" h="2268000">
                  <a:moveTo>
                    <a:pt x="0" y="0"/>
                  </a:moveTo>
                  <a:lnTo>
                    <a:pt x="7959928" y="0"/>
                  </a:lnTo>
                  <a:lnTo>
                    <a:pt x="6650498" y="2268000"/>
                  </a:lnTo>
                  <a:lnTo>
                    <a:pt x="0" y="226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B43538B-38C8-455B-94A1-5B9585EE9EE7}"/>
                </a:ext>
              </a:extLst>
            </p:cNvPr>
            <p:cNvSpPr txBox="1"/>
            <p:nvPr/>
          </p:nvSpPr>
          <p:spPr>
            <a:xfrm>
              <a:off x="452759" y="2330535"/>
              <a:ext cx="5755434" cy="692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altLang="zh-CN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2.4 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直播营销的策略组合</a:t>
              </a:r>
            </a:p>
          </p:txBody>
        </p:sp>
        <p:sp>
          <p:nvSpPr>
            <p:cNvPr id="14" name="矩形 20">
              <a:extLst>
                <a:ext uri="{FF2B5EF4-FFF2-40B4-BE49-F238E27FC236}">
                  <a16:creationId xmlns:a16="http://schemas.microsoft.com/office/drawing/2014/main" id="{E602E5BE-F69C-4751-A9EB-34B399021792}"/>
                </a:ext>
              </a:extLst>
            </p:cNvPr>
            <p:cNvSpPr/>
            <p:nvPr/>
          </p:nvSpPr>
          <p:spPr>
            <a:xfrm>
              <a:off x="8470443" y="3439325"/>
              <a:ext cx="387961" cy="640609"/>
            </a:xfrm>
            <a:custGeom>
              <a:avLst/>
              <a:gdLst/>
              <a:ahLst/>
              <a:cxnLst/>
              <a:rect l="l" t="t" r="r" b="b"/>
              <a:pathLst>
                <a:path w="447057" h="738192">
                  <a:moveTo>
                    <a:pt x="77961" y="0"/>
                  </a:moveTo>
                  <a:lnTo>
                    <a:pt x="447057" y="369096"/>
                  </a:lnTo>
                  <a:lnTo>
                    <a:pt x="77961" y="738192"/>
                  </a:lnTo>
                  <a:lnTo>
                    <a:pt x="0" y="660231"/>
                  </a:lnTo>
                  <a:lnTo>
                    <a:pt x="293910" y="366322"/>
                  </a:lnTo>
                  <a:lnTo>
                    <a:pt x="2775" y="7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363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BC769F-86FC-4D2C-8C9E-9E65A26C18A1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BFBAB61-0BAF-4DEC-BA13-C2EB540887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A39E7B3-015D-4CAA-89FC-BE88E3077DA4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3">
            <a:extLst>
              <a:ext uri="{FF2B5EF4-FFF2-40B4-BE49-F238E27FC236}">
                <a16:creationId xmlns:a16="http://schemas.microsoft.com/office/drawing/2014/main" id="{40480ED0-BC57-4876-BAA9-91F39A53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直播营销的策略组合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01E55FB-EF7B-4673-8CDC-0D7EB010F401}"/>
              </a:ext>
            </a:extLst>
          </p:cNvPr>
          <p:cNvSpPr/>
          <p:nvPr/>
        </p:nvSpPr>
        <p:spPr>
          <a:xfrm>
            <a:off x="1111644" y="1297404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595959"/>
                </a:solidFill>
                <a:cs typeface="+mn-ea"/>
                <a:sym typeface="+mn-lt"/>
              </a:rPr>
              <a:t>影响直播效果的因素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8DDD8DDB-2C59-4CBD-809D-5DB7AD1082E2}"/>
              </a:ext>
            </a:extLst>
          </p:cNvPr>
          <p:cNvSpPr/>
          <p:nvPr/>
        </p:nvSpPr>
        <p:spPr>
          <a:xfrm>
            <a:off x="3858544" y="2658979"/>
            <a:ext cx="4547937" cy="2683042"/>
          </a:xfrm>
          <a:prstGeom prst="roundRect">
            <a:avLst>
              <a:gd name="adj" fmla="val 7698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DB33CC3F-4F4B-43D1-AB96-2269FFB8B2C6}"/>
              </a:ext>
            </a:extLst>
          </p:cNvPr>
          <p:cNvSpPr/>
          <p:nvPr/>
        </p:nvSpPr>
        <p:spPr>
          <a:xfrm>
            <a:off x="5320337" y="3621505"/>
            <a:ext cx="1624351" cy="75798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chemeClr val="bg1"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cs typeface="+mn-ea"/>
                <a:sym typeface="+mn-lt"/>
              </a:rPr>
              <a:t>策略组合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165A9C4-7F24-43D6-B6CB-A484A7B21496}"/>
              </a:ext>
            </a:extLst>
          </p:cNvPr>
          <p:cNvCxnSpPr>
            <a:cxnSpLocks/>
          </p:cNvCxnSpPr>
          <p:nvPr/>
        </p:nvCxnSpPr>
        <p:spPr>
          <a:xfrm>
            <a:off x="6132512" y="2658979"/>
            <a:ext cx="0" cy="96252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1B54674-DFCA-4BB9-A54F-8E73824B2021}"/>
              </a:ext>
            </a:extLst>
          </p:cNvPr>
          <p:cNvCxnSpPr>
            <a:cxnSpLocks/>
          </p:cNvCxnSpPr>
          <p:nvPr/>
        </p:nvCxnSpPr>
        <p:spPr>
          <a:xfrm>
            <a:off x="6944687" y="4012530"/>
            <a:ext cx="146179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B01FBD7-81E9-43F7-AF66-B965B73E2116}"/>
              </a:ext>
            </a:extLst>
          </p:cNvPr>
          <p:cNvCxnSpPr>
            <a:cxnSpLocks/>
          </p:cNvCxnSpPr>
          <p:nvPr/>
        </p:nvCxnSpPr>
        <p:spPr>
          <a:xfrm>
            <a:off x="3858543" y="4012530"/>
            <a:ext cx="146179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008DF28-B0EC-4B37-A466-80FF3550698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132513" y="4379494"/>
            <a:ext cx="0" cy="962527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CEBCA23D-8743-46D7-B680-47CCC3B29A04}"/>
              </a:ext>
            </a:extLst>
          </p:cNvPr>
          <p:cNvSpPr txBox="1"/>
          <p:nvPr/>
        </p:nvSpPr>
        <p:spPr>
          <a:xfrm>
            <a:off x="4518722" y="2940187"/>
            <a:ext cx="953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人物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6B8A5D2-0F82-470C-AE54-131CE1945133}"/>
              </a:ext>
            </a:extLst>
          </p:cNvPr>
          <p:cNvSpPr txBox="1"/>
          <p:nvPr/>
        </p:nvSpPr>
        <p:spPr>
          <a:xfrm>
            <a:off x="6833328" y="2935645"/>
            <a:ext cx="953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场景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79702E1-BFAE-414C-AAE2-6D2F02BCBF2D}"/>
              </a:ext>
            </a:extLst>
          </p:cNvPr>
          <p:cNvSpPr txBox="1"/>
          <p:nvPr/>
        </p:nvSpPr>
        <p:spPr>
          <a:xfrm>
            <a:off x="4518722" y="4660702"/>
            <a:ext cx="953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产品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22F18A3-AB60-4C20-978C-E12EBE84AF6A}"/>
              </a:ext>
            </a:extLst>
          </p:cNvPr>
          <p:cNvSpPr txBox="1"/>
          <p:nvPr/>
        </p:nvSpPr>
        <p:spPr>
          <a:xfrm>
            <a:off x="6833328" y="4660702"/>
            <a:ext cx="953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创意</a:t>
            </a:r>
          </a:p>
        </p:txBody>
      </p:sp>
    </p:spTree>
    <p:extLst>
      <p:ext uri="{BB962C8B-B14F-4D97-AF65-F5344CB8AC3E}">
        <p14:creationId xmlns:p14="http://schemas.microsoft.com/office/powerpoint/2010/main" val="350451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B369759-AB42-41D8-9C0E-7C83E457F663}"/>
              </a:ext>
            </a:extLst>
          </p:cNvPr>
          <p:cNvGrpSpPr/>
          <p:nvPr/>
        </p:nvGrpSpPr>
        <p:grpSpPr>
          <a:xfrm>
            <a:off x="695586" y="891541"/>
            <a:ext cx="9473173" cy="51410"/>
            <a:chOff x="695586" y="891541"/>
            <a:chExt cx="9473173" cy="5141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62189A8-80CE-4583-A89B-4D4C83109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5586" y="942950"/>
              <a:ext cx="9473173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04A0DA-B42E-4263-AFD4-30D5D1D357CB}"/>
                </a:ext>
              </a:extLst>
            </p:cNvPr>
            <p:cNvSpPr/>
            <p:nvPr/>
          </p:nvSpPr>
          <p:spPr>
            <a:xfrm>
              <a:off x="695586" y="891541"/>
              <a:ext cx="1102258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1F38B84-A4A4-4992-9B9E-4C25B619630B}"/>
              </a:ext>
            </a:extLst>
          </p:cNvPr>
          <p:cNvSpPr/>
          <p:nvPr/>
        </p:nvSpPr>
        <p:spPr>
          <a:xfrm>
            <a:off x="1050472" y="1744901"/>
            <a:ext cx="9710054" cy="2100681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C515B1-8CF7-460F-B427-B8ED3DD455E4}"/>
              </a:ext>
            </a:extLst>
          </p:cNvPr>
          <p:cNvSpPr/>
          <p:nvPr/>
        </p:nvSpPr>
        <p:spPr>
          <a:xfrm>
            <a:off x="1377043" y="1417439"/>
            <a:ext cx="2106386" cy="6237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A5157F-1EF7-49AA-9208-9DC56F245E3B}"/>
              </a:ext>
            </a:extLst>
          </p:cNvPr>
          <p:cNvSpPr txBox="1"/>
          <p:nvPr/>
        </p:nvSpPr>
        <p:spPr>
          <a:xfrm>
            <a:off x="1670958" y="1494888"/>
            <a:ext cx="1616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课堂讨论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AA9BC-1C10-4F08-A204-6F414DFF2AA5}"/>
              </a:ext>
            </a:extLst>
          </p:cNvPr>
          <p:cNvSpPr/>
          <p:nvPr/>
        </p:nvSpPr>
        <p:spPr>
          <a:xfrm>
            <a:off x="1703615" y="2368254"/>
            <a:ext cx="84651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你的学校打算进行一场直播， 向高三毕业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展示学校实力，鼓励 高三考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</a:t>
            </a: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报考你的学校。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请参照本节知识点，设计直播营销的策略组合。</a:t>
            </a:r>
          </a:p>
        </p:txBody>
      </p:sp>
      <p:sp>
        <p:nvSpPr>
          <p:cNvPr id="10" name="矩形 3">
            <a:extLst>
              <a:ext uri="{FF2B5EF4-FFF2-40B4-BE49-F238E27FC236}">
                <a16:creationId xmlns:a16="http://schemas.microsoft.com/office/drawing/2014/main" id="{00B3B4EB-167B-4616-BC66-BBD1FADD4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43" y="224898"/>
            <a:ext cx="462336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 defTabSz="914332">
              <a:spcBef>
                <a:spcPct val="0"/>
              </a:spcBef>
              <a:buNone/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2.4 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直播营销的策略组合</a:t>
            </a:r>
            <a:endParaRPr lang="zh-CN" altLang="en-US" sz="48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56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106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FFFFFF"/>
      </a:hlink>
      <a:folHlink>
        <a:srgbClr val="FFFFFF"/>
      </a:folHlink>
    </a:clrScheme>
    <a:fontScheme name="igtsuti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4721</TotalTime>
  <Words>1321</Words>
  <Application>Microsoft Macintosh PowerPoint</Application>
  <PresentationFormat>宽屏</PresentationFormat>
  <Paragraphs>215</Paragraphs>
  <Slides>28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等线</vt:lpstr>
      <vt:lpstr>微软雅黑</vt:lpstr>
      <vt:lpstr>Arial Unicode MS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李成全</dc:creator>
  <cp:lastModifiedBy>领客全球顶尖创意分享</cp:lastModifiedBy>
  <cp:revision>99</cp:revision>
  <dcterms:created xsi:type="dcterms:W3CDTF">2017-09-16T06:49:48Z</dcterms:created>
  <dcterms:modified xsi:type="dcterms:W3CDTF">2020-08-20T05:44:10Z</dcterms:modified>
</cp:coreProperties>
</file>