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x="12192000" cy="6857142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76200" cy="6858000"/>
          </a:xfrm>
          <a:custGeom>
            <a:avLst/>
            <a:gdLst/>
            <a:ahLst/>
            <a:cxnLst/>
            <a:rect l="l" t="t" r="r" b="b"/>
            <a:pathLst>
              <a:path w="76200" h="6858000">
                <a:moveTo>
                  <a:pt x="761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76199" y="0"/>
                </a:lnTo>
                <a:lnTo>
                  <a:pt x="76199" y="6857999"/>
                </a:lnTo>
                <a:close/>
              </a:path>
            </a:pathLst>
          </a:custGeom>
          <a:solidFill>
            <a:srgbClr val="0046AB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95999" y="0"/>
            <a:ext cx="6095999" cy="6857999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7543799" y="2209800"/>
            <a:ext cx="3429000" cy="2667000"/>
          </a:xfrm>
          <a:custGeom>
            <a:avLst/>
            <a:gdLst/>
            <a:ahLst/>
            <a:cxnLst/>
            <a:rect l="l" t="t" r="r" b="b"/>
            <a:pathLst>
              <a:path w="3429000" h="2667000">
                <a:moveTo>
                  <a:pt x="2190749" y="2666999"/>
                </a:moveTo>
                <a:lnTo>
                  <a:pt x="1619249" y="2666999"/>
                </a:lnTo>
                <a:lnTo>
                  <a:pt x="1572913" y="2663258"/>
                </a:lnTo>
                <a:lnTo>
                  <a:pt x="1528952" y="2652426"/>
                </a:lnTo>
                <a:lnTo>
                  <a:pt x="1487956" y="2635094"/>
                </a:lnTo>
                <a:lnTo>
                  <a:pt x="1450514" y="2611850"/>
                </a:lnTo>
                <a:lnTo>
                  <a:pt x="1417215" y="2583284"/>
                </a:lnTo>
                <a:lnTo>
                  <a:pt x="1388649" y="2549985"/>
                </a:lnTo>
                <a:lnTo>
                  <a:pt x="1365405" y="2512543"/>
                </a:lnTo>
                <a:lnTo>
                  <a:pt x="1348073" y="2471546"/>
                </a:lnTo>
                <a:lnTo>
                  <a:pt x="1337241" y="2427585"/>
                </a:lnTo>
                <a:lnTo>
                  <a:pt x="1333499" y="2381249"/>
                </a:lnTo>
                <a:lnTo>
                  <a:pt x="1333499" y="1809749"/>
                </a:lnTo>
                <a:lnTo>
                  <a:pt x="1333611" y="1802168"/>
                </a:lnTo>
                <a:lnTo>
                  <a:pt x="1333946" y="1794643"/>
                </a:lnTo>
                <a:lnTo>
                  <a:pt x="1334504" y="1787230"/>
                </a:lnTo>
                <a:lnTo>
                  <a:pt x="1335285" y="1779984"/>
                </a:lnTo>
                <a:lnTo>
                  <a:pt x="857249" y="1142999"/>
                </a:lnTo>
                <a:lnTo>
                  <a:pt x="285749" y="1142999"/>
                </a:lnTo>
                <a:lnTo>
                  <a:pt x="239413" y="1139258"/>
                </a:lnTo>
                <a:lnTo>
                  <a:pt x="195452" y="1128426"/>
                </a:lnTo>
                <a:lnTo>
                  <a:pt x="154456" y="1111094"/>
                </a:lnTo>
                <a:lnTo>
                  <a:pt x="117014" y="1087850"/>
                </a:lnTo>
                <a:lnTo>
                  <a:pt x="83715" y="1059284"/>
                </a:lnTo>
                <a:lnTo>
                  <a:pt x="55149" y="1025985"/>
                </a:lnTo>
                <a:lnTo>
                  <a:pt x="31905" y="988543"/>
                </a:lnTo>
                <a:lnTo>
                  <a:pt x="14573" y="947546"/>
                </a:lnTo>
                <a:lnTo>
                  <a:pt x="3741" y="903586"/>
                </a:lnTo>
                <a:lnTo>
                  <a:pt x="0" y="857249"/>
                </a:lnTo>
                <a:lnTo>
                  <a:pt x="0" y="285749"/>
                </a:lnTo>
                <a:lnTo>
                  <a:pt x="3741" y="239413"/>
                </a:lnTo>
                <a:lnTo>
                  <a:pt x="14573" y="195452"/>
                </a:lnTo>
                <a:lnTo>
                  <a:pt x="31905" y="154456"/>
                </a:lnTo>
                <a:lnTo>
                  <a:pt x="55149" y="117014"/>
                </a:lnTo>
                <a:lnTo>
                  <a:pt x="83715" y="83715"/>
                </a:lnTo>
                <a:lnTo>
                  <a:pt x="117014" y="55149"/>
                </a:lnTo>
                <a:lnTo>
                  <a:pt x="154456" y="31905"/>
                </a:lnTo>
                <a:lnTo>
                  <a:pt x="195452" y="14573"/>
                </a:lnTo>
                <a:lnTo>
                  <a:pt x="239413" y="3741"/>
                </a:lnTo>
                <a:lnTo>
                  <a:pt x="285749" y="0"/>
                </a:lnTo>
                <a:lnTo>
                  <a:pt x="857249" y="0"/>
                </a:lnTo>
                <a:lnTo>
                  <a:pt x="903586" y="3741"/>
                </a:lnTo>
                <a:lnTo>
                  <a:pt x="947546" y="14573"/>
                </a:lnTo>
                <a:lnTo>
                  <a:pt x="988543" y="31905"/>
                </a:lnTo>
                <a:lnTo>
                  <a:pt x="1025985" y="55149"/>
                </a:lnTo>
                <a:lnTo>
                  <a:pt x="1059284" y="83715"/>
                </a:lnTo>
                <a:lnTo>
                  <a:pt x="1087850" y="117014"/>
                </a:lnTo>
                <a:lnTo>
                  <a:pt x="1111094" y="154456"/>
                </a:lnTo>
                <a:lnTo>
                  <a:pt x="1128426" y="195452"/>
                </a:lnTo>
                <a:lnTo>
                  <a:pt x="1139258" y="239413"/>
                </a:lnTo>
                <a:lnTo>
                  <a:pt x="1142999" y="285749"/>
                </a:lnTo>
                <a:lnTo>
                  <a:pt x="1142999" y="380999"/>
                </a:lnTo>
                <a:lnTo>
                  <a:pt x="2285999" y="380999"/>
                </a:lnTo>
                <a:lnTo>
                  <a:pt x="2285999" y="285749"/>
                </a:lnTo>
                <a:lnTo>
                  <a:pt x="2289741" y="239413"/>
                </a:lnTo>
                <a:lnTo>
                  <a:pt x="2300573" y="195452"/>
                </a:lnTo>
                <a:lnTo>
                  <a:pt x="2317905" y="154456"/>
                </a:lnTo>
                <a:lnTo>
                  <a:pt x="2341149" y="117014"/>
                </a:lnTo>
                <a:lnTo>
                  <a:pt x="2369715" y="83715"/>
                </a:lnTo>
                <a:lnTo>
                  <a:pt x="2403014" y="55149"/>
                </a:lnTo>
                <a:lnTo>
                  <a:pt x="2440456" y="31905"/>
                </a:lnTo>
                <a:lnTo>
                  <a:pt x="2481452" y="14573"/>
                </a:lnTo>
                <a:lnTo>
                  <a:pt x="2525413" y="3741"/>
                </a:lnTo>
                <a:lnTo>
                  <a:pt x="2571749" y="0"/>
                </a:lnTo>
                <a:lnTo>
                  <a:pt x="3143249" y="0"/>
                </a:lnTo>
                <a:lnTo>
                  <a:pt x="3189585" y="3741"/>
                </a:lnTo>
                <a:lnTo>
                  <a:pt x="3233546" y="14573"/>
                </a:lnTo>
                <a:lnTo>
                  <a:pt x="3274542" y="31905"/>
                </a:lnTo>
                <a:lnTo>
                  <a:pt x="3311985" y="55149"/>
                </a:lnTo>
                <a:lnTo>
                  <a:pt x="3345283" y="83715"/>
                </a:lnTo>
                <a:lnTo>
                  <a:pt x="3373850" y="117014"/>
                </a:lnTo>
                <a:lnTo>
                  <a:pt x="3397094" y="154456"/>
                </a:lnTo>
                <a:lnTo>
                  <a:pt x="3414426" y="195452"/>
                </a:lnTo>
                <a:lnTo>
                  <a:pt x="3425258" y="239413"/>
                </a:lnTo>
                <a:lnTo>
                  <a:pt x="3428999" y="285749"/>
                </a:lnTo>
                <a:lnTo>
                  <a:pt x="3428999" y="857249"/>
                </a:lnTo>
                <a:lnTo>
                  <a:pt x="3425258" y="903586"/>
                </a:lnTo>
                <a:lnTo>
                  <a:pt x="3414426" y="947546"/>
                </a:lnTo>
                <a:lnTo>
                  <a:pt x="3397094" y="988543"/>
                </a:lnTo>
                <a:lnTo>
                  <a:pt x="3373850" y="1025985"/>
                </a:lnTo>
                <a:lnTo>
                  <a:pt x="3345283" y="1059284"/>
                </a:lnTo>
                <a:lnTo>
                  <a:pt x="3311985" y="1087850"/>
                </a:lnTo>
                <a:lnTo>
                  <a:pt x="3274542" y="1111094"/>
                </a:lnTo>
                <a:lnTo>
                  <a:pt x="3233546" y="1128426"/>
                </a:lnTo>
                <a:lnTo>
                  <a:pt x="3189585" y="1139258"/>
                </a:lnTo>
                <a:lnTo>
                  <a:pt x="3143249" y="1142999"/>
                </a:lnTo>
                <a:lnTo>
                  <a:pt x="2571749" y="1142999"/>
                </a:lnTo>
                <a:lnTo>
                  <a:pt x="2525413" y="1139258"/>
                </a:lnTo>
                <a:lnTo>
                  <a:pt x="2481452" y="1128426"/>
                </a:lnTo>
                <a:lnTo>
                  <a:pt x="2440456" y="1111094"/>
                </a:lnTo>
                <a:lnTo>
                  <a:pt x="2403014" y="1087850"/>
                </a:lnTo>
                <a:lnTo>
                  <a:pt x="2369715" y="1059284"/>
                </a:lnTo>
                <a:lnTo>
                  <a:pt x="2341149" y="1025985"/>
                </a:lnTo>
                <a:lnTo>
                  <a:pt x="2317905" y="988543"/>
                </a:lnTo>
                <a:lnTo>
                  <a:pt x="2300573" y="947546"/>
                </a:lnTo>
                <a:lnTo>
                  <a:pt x="2289741" y="903586"/>
                </a:lnTo>
                <a:lnTo>
                  <a:pt x="2285999" y="857249"/>
                </a:lnTo>
                <a:lnTo>
                  <a:pt x="2285999" y="761999"/>
                </a:lnTo>
                <a:lnTo>
                  <a:pt x="1142999" y="761999"/>
                </a:lnTo>
                <a:lnTo>
                  <a:pt x="1142999" y="857249"/>
                </a:lnTo>
                <a:lnTo>
                  <a:pt x="1142888" y="864830"/>
                </a:lnTo>
                <a:lnTo>
                  <a:pt x="1142553" y="872355"/>
                </a:lnTo>
                <a:lnTo>
                  <a:pt x="1141995" y="879769"/>
                </a:lnTo>
                <a:lnTo>
                  <a:pt x="1141213" y="887015"/>
                </a:lnTo>
                <a:lnTo>
                  <a:pt x="1619249" y="1523999"/>
                </a:lnTo>
                <a:lnTo>
                  <a:pt x="2190749" y="1523999"/>
                </a:lnTo>
                <a:lnTo>
                  <a:pt x="2237086" y="1527741"/>
                </a:lnTo>
                <a:lnTo>
                  <a:pt x="2281046" y="1538573"/>
                </a:lnTo>
                <a:lnTo>
                  <a:pt x="2322043" y="1555905"/>
                </a:lnTo>
                <a:lnTo>
                  <a:pt x="2359485" y="1579149"/>
                </a:lnTo>
                <a:lnTo>
                  <a:pt x="2392784" y="1607715"/>
                </a:lnTo>
                <a:lnTo>
                  <a:pt x="2421350" y="1641014"/>
                </a:lnTo>
                <a:lnTo>
                  <a:pt x="2444594" y="1678456"/>
                </a:lnTo>
                <a:lnTo>
                  <a:pt x="2461926" y="1719452"/>
                </a:lnTo>
                <a:lnTo>
                  <a:pt x="2472758" y="1763413"/>
                </a:lnTo>
                <a:lnTo>
                  <a:pt x="2476499" y="1809749"/>
                </a:lnTo>
                <a:lnTo>
                  <a:pt x="2476499" y="2381249"/>
                </a:lnTo>
                <a:lnTo>
                  <a:pt x="2472758" y="2427585"/>
                </a:lnTo>
                <a:lnTo>
                  <a:pt x="2461926" y="2471546"/>
                </a:lnTo>
                <a:lnTo>
                  <a:pt x="2444594" y="2512543"/>
                </a:lnTo>
                <a:lnTo>
                  <a:pt x="2421350" y="2549985"/>
                </a:lnTo>
                <a:lnTo>
                  <a:pt x="2392784" y="2583284"/>
                </a:lnTo>
                <a:lnTo>
                  <a:pt x="2359485" y="2611850"/>
                </a:lnTo>
                <a:lnTo>
                  <a:pt x="2322043" y="2635094"/>
                </a:lnTo>
                <a:lnTo>
                  <a:pt x="2281046" y="2652426"/>
                </a:lnTo>
                <a:lnTo>
                  <a:pt x="2237086" y="2663258"/>
                </a:lnTo>
                <a:lnTo>
                  <a:pt x="2190749" y="2666999"/>
                </a:lnTo>
                <a:close/>
              </a:path>
            </a:pathLst>
          </a:custGeom>
          <a:solidFill>
            <a:srgbClr val="0046AB">
              <a:alpha val="799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bg object 19"/>
          <p:cNvSpPr/>
          <p:nvPr/>
        </p:nvSpPr>
        <p:spPr>
          <a:xfrm>
            <a:off x="914399" y="2457449"/>
            <a:ext cx="762000" cy="38100"/>
          </a:xfrm>
          <a:custGeom>
            <a:avLst/>
            <a:gdLst/>
            <a:ahLst/>
            <a:cxnLst/>
            <a:rect l="l" t="t" r="r" b="b"/>
            <a:pathLst>
              <a:path w="762000" h="38100">
                <a:moveTo>
                  <a:pt x="761999" y="38099"/>
                </a:moveTo>
                <a:lnTo>
                  <a:pt x="0" y="38099"/>
                </a:lnTo>
                <a:lnTo>
                  <a:pt x="0" y="0"/>
                </a:lnTo>
                <a:lnTo>
                  <a:pt x="761999" y="0"/>
                </a:lnTo>
                <a:lnTo>
                  <a:pt x="761999" y="38099"/>
                </a:lnTo>
                <a:close/>
              </a:path>
            </a:pathLst>
          </a:custGeom>
          <a:solidFill>
            <a:srgbClr val="0046A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01700" y="2709773"/>
            <a:ext cx="6426200" cy="7594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333333"/>
                </a:solidFill>
                <a:latin typeface="Segoe UI"/>
                <a:cs typeface="Segoe U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00" b="0" i="0">
                <a:solidFill>
                  <a:srgbClr val="1F2937"/>
                </a:solidFill>
                <a:latin typeface="SimSun"/>
                <a:cs typeface="SimSun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150" b="0" i="0">
                <a:solidFill>
                  <a:srgbClr val="6A7280"/>
                </a:solidFill>
                <a:latin typeface="SimSun"/>
                <a:cs typeface="SimSun"/>
              </a:defRPr>
            </a:lvl1pPr>
          </a:lstStyle>
          <a:p>
            <a:pPr marL="50165">
              <a:lnSpc>
                <a:spcPts val="1250"/>
              </a:lnSpc>
            </a:pPr>
            <a:r>
              <a:rPr dirty="0" spc="-105"/>
              <a:t>系统化营销全链路知识培训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rgbClr val="0046AB"/>
                </a:solidFill>
                <a:latin typeface="Segoe UI"/>
                <a:cs typeface="Segoe UI"/>
              </a:defRPr>
            </a:lvl1pPr>
          </a:lstStyle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dirty="0" spc="-10"/>
              <a:t>2025.07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rgbClr val="6A7280"/>
                </a:solidFill>
                <a:latin typeface="Segoe UI"/>
                <a:cs typeface="Segoe UI"/>
              </a:defRPr>
            </a:lvl1pPr>
          </a:lstStyle>
          <a:p>
            <a:pPr marL="75565">
              <a:lnSpc>
                <a:spcPct val="100000"/>
              </a:lnSpc>
              <a:spcBef>
                <a:spcPts val="480"/>
              </a:spcBef>
            </a:pPr>
            <a:fld id="{81D60167-4931-47E6-BA6A-407CBD079E47}" type="slidenum">
              <a:rPr dirty="0" spc="-10"/>
              <a:t>#</a:t>
            </a:fld>
            <a:r>
              <a:rPr dirty="0" spc="-10"/>
              <a:t>/15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333333"/>
                </a:solidFill>
                <a:latin typeface="Segoe UI"/>
                <a:cs typeface="Segoe U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700" b="0" i="0">
                <a:solidFill>
                  <a:srgbClr val="1F2937"/>
                </a:solidFill>
                <a:latin typeface="SimSun"/>
                <a:cs typeface="SimSun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150" b="0" i="0">
                <a:solidFill>
                  <a:srgbClr val="6A7280"/>
                </a:solidFill>
                <a:latin typeface="SimSun"/>
                <a:cs typeface="SimSun"/>
              </a:defRPr>
            </a:lvl1pPr>
          </a:lstStyle>
          <a:p>
            <a:pPr marL="50165">
              <a:lnSpc>
                <a:spcPts val="1250"/>
              </a:lnSpc>
            </a:pPr>
            <a:r>
              <a:rPr dirty="0" spc="-105"/>
              <a:t>系统化营销全链路知识培训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rgbClr val="0046AB"/>
                </a:solidFill>
                <a:latin typeface="Segoe UI"/>
                <a:cs typeface="Segoe UI"/>
              </a:defRPr>
            </a:lvl1pPr>
          </a:lstStyle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dirty="0" spc="-10"/>
              <a:t>2025.07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rgbClr val="6A7280"/>
                </a:solidFill>
                <a:latin typeface="Segoe UI"/>
                <a:cs typeface="Segoe UI"/>
              </a:defRPr>
            </a:lvl1pPr>
          </a:lstStyle>
          <a:p>
            <a:pPr marL="75565">
              <a:lnSpc>
                <a:spcPct val="100000"/>
              </a:lnSpc>
              <a:spcBef>
                <a:spcPts val="480"/>
              </a:spcBef>
            </a:pPr>
            <a:fld id="{81D60167-4931-47E6-BA6A-407CBD079E47}" type="slidenum">
              <a:rPr dirty="0" spc="-10"/>
              <a:t>#</a:t>
            </a:fld>
            <a:r>
              <a:rPr dirty="0" spc="-10"/>
              <a:t>/15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333333"/>
                </a:solidFill>
                <a:latin typeface="Segoe UI"/>
                <a:cs typeface="Segoe U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150" b="0" i="0">
                <a:solidFill>
                  <a:srgbClr val="6A7280"/>
                </a:solidFill>
                <a:latin typeface="SimSun"/>
                <a:cs typeface="SimSun"/>
              </a:defRPr>
            </a:lvl1pPr>
          </a:lstStyle>
          <a:p>
            <a:pPr marL="50165">
              <a:lnSpc>
                <a:spcPts val="1250"/>
              </a:lnSpc>
            </a:pPr>
            <a:r>
              <a:rPr dirty="0" spc="-105"/>
              <a:t>系统化营销全链路知识培训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rgbClr val="0046AB"/>
                </a:solidFill>
                <a:latin typeface="Segoe UI"/>
                <a:cs typeface="Segoe UI"/>
              </a:defRPr>
            </a:lvl1pPr>
          </a:lstStyle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dirty="0" spc="-10"/>
              <a:t>2025.07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rgbClr val="6A7280"/>
                </a:solidFill>
                <a:latin typeface="Segoe UI"/>
                <a:cs typeface="Segoe UI"/>
              </a:defRPr>
            </a:lvl1pPr>
          </a:lstStyle>
          <a:p>
            <a:pPr marL="75565">
              <a:lnSpc>
                <a:spcPct val="100000"/>
              </a:lnSpc>
              <a:spcBef>
                <a:spcPts val="480"/>
              </a:spcBef>
            </a:pPr>
            <a:fld id="{81D60167-4931-47E6-BA6A-407CBD079E47}" type="slidenum">
              <a:rPr dirty="0" spc="-10"/>
              <a:t>#</a:t>
            </a:fld>
            <a:r>
              <a:rPr dirty="0" spc="-10"/>
              <a:t>/15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333333"/>
                </a:solidFill>
                <a:latin typeface="Segoe UI"/>
                <a:cs typeface="Segoe U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150" b="0" i="0">
                <a:solidFill>
                  <a:srgbClr val="6A7280"/>
                </a:solidFill>
                <a:latin typeface="SimSun"/>
                <a:cs typeface="SimSun"/>
              </a:defRPr>
            </a:lvl1pPr>
          </a:lstStyle>
          <a:p>
            <a:pPr marL="50165">
              <a:lnSpc>
                <a:spcPts val="1250"/>
              </a:lnSpc>
            </a:pPr>
            <a:r>
              <a:rPr dirty="0" spc="-105"/>
              <a:t>系统化营销全链路知识培训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rgbClr val="0046AB"/>
                </a:solidFill>
                <a:latin typeface="Segoe UI"/>
                <a:cs typeface="Segoe UI"/>
              </a:defRPr>
            </a:lvl1pPr>
          </a:lstStyle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dirty="0" spc="-10"/>
              <a:t>2025.07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rgbClr val="6A7280"/>
                </a:solidFill>
                <a:latin typeface="Segoe UI"/>
                <a:cs typeface="Segoe UI"/>
              </a:defRPr>
            </a:lvl1pPr>
          </a:lstStyle>
          <a:p>
            <a:pPr marL="75565">
              <a:lnSpc>
                <a:spcPct val="100000"/>
              </a:lnSpc>
              <a:spcBef>
                <a:spcPts val="480"/>
              </a:spcBef>
            </a:pPr>
            <a:fld id="{81D60167-4931-47E6-BA6A-407CBD079E47}" type="slidenum">
              <a:rPr dirty="0" spc="-10"/>
              <a:t>#</a:t>
            </a:fld>
            <a:r>
              <a:rPr dirty="0" spc="-10"/>
              <a:t>/15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150" b="0" i="0">
                <a:solidFill>
                  <a:srgbClr val="6A7280"/>
                </a:solidFill>
                <a:latin typeface="SimSun"/>
                <a:cs typeface="SimSun"/>
              </a:defRPr>
            </a:lvl1pPr>
          </a:lstStyle>
          <a:p>
            <a:pPr marL="50165">
              <a:lnSpc>
                <a:spcPts val="1250"/>
              </a:lnSpc>
            </a:pPr>
            <a:r>
              <a:rPr dirty="0" spc="-105"/>
              <a:t>系统化营销全链路知识培训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rgbClr val="0046AB"/>
                </a:solidFill>
                <a:latin typeface="Segoe UI"/>
                <a:cs typeface="Segoe UI"/>
              </a:defRPr>
            </a:lvl1pPr>
          </a:lstStyle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dirty="0" spc="-10"/>
              <a:t>2025.07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rgbClr val="6A7280"/>
                </a:solidFill>
                <a:latin typeface="Segoe UI"/>
                <a:cs typeface="Segoe UI"/>
              </a:defRPr>
            </a:lvl1pPr>
          </a:lstStyle>
          <a:p>
            <a:pPr marL="75565">
              <a:lnSpc>
                <a:spcPct val="100000"/>
              </a:lnSpc>
              <a:spcBef>
                <a:spcPts val="480"/>
              </a:spcBef>
            </a:pPr>
            <a:fld id="{81D60167-4931-47E6-BA6A-407CBD079E47}" type="slidenum">
              <a:rPr dirty="0" spc="-10"/>
              <a:t>#</a:t>
            </a:fld>
            <a:r>
              <a:rPr dirty="0" spc="-10"/>
              <a:t>/15</a:t>
            </a:r>
          </a:p>
        </p:txBody>
      </p:sp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76200" cy="6858000"/>
          </a:xfrm>
          <a:custGeom>
            <a:avLst/>
            <a:gdLst/>
            <a:ahLst/>
            <a:cxnLst/>
            <a:rect l="l" t="t" r="r" b="b"/>
            <a:pathLst>
              <a:path w="76200" h="6858000">
                <a:moveTo>
                  <a:pt x="761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76199" y="0"/>
                </a:lnTo>
                <a:lnTo>
                  <a:pt x="76199" y="6857999"/>
                </a:lnTo>
                <a:close/>
              </a:path>
            </a:pathLst>
          </a:custGeom>
          <a:solidFill>
            <a:srgbClr val="0046A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54100" y="598423"/>
            <a:ext cx="6731000" cy="5499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333333"/>
                </a:solidFill>
                <a:latin typeface="Segoe UI"/>
                <a:cs typeface="Segoe U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54100" y="1773427"/>
            <a:ext cx="9914890" cy="35985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00" b="0" i="0">
                <a:solidFill>
                  <a:srgbClr val="1F2937"/>
                </a:solidFill>
                <a:latin typeface="SimSun"/>
                <a:cs typeface="SimSun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101599" y="6527926"/>
            <a:ext cx="1663699" cy="1968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50" b="0" i="0">
                <a:solidFill>
                  <a:srgbClr val="6A7280"/>
                </a:solidFill>
                <a:latin typeface="SimSun"/>
                <a:cs typeface="SimSun"/>
              </a:defRPr>
            </a:lvl1pPr>
          </a:lstStyle>
          <a:p>
            <a:pPr marL="50165">
              <a:lnSpc>
                <a:spcPts val="1250"/>
              </a:lnSpc>
            </a:pPr>
            <a:r>
              <a:rPr dirty="0" spc="-105"/>
              <a:t>系统化营销全链路知识培训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11566573" y="6501376"/>
            <a:ext cx="523875" cy="241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50" b="0" i="0">
                <a:solidFill>
                  <a:srgbClr val="0046AB"/>
                </a:solidFill>
                <a:latin typeface="Segoe UI"/>
                <a:cs typeface="Segoe UI"/>
              </a:defRPr>
            </a:lvl1pPr>
          </a:lstStyle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dirty="0" spc="-10"/>
              <a:t>2025.07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1049148" y="6501376"/>
            <a:ext cx="428625" cy="241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50" b="0" i="0">
                <a:solidFill>
                  <a:srgbClr val="6A7280"/>
                </a:solidFill>
                <a:latin typeface="Segoe UI"/>
                <a:cs typeface="Segoe UI"/>
              </a:defRPr>
            </a:lvl1pPr>
          </a:lstStyle>
          <a:p>
            <a:pPr marL="75565">
              <a:lnSpc>
                <a:spcPct val="100000"/>
              </a:lnSpc>
              <a:spcBef>
                <a:spcPts val="480"/>
              </a:spcBef>
            </a:pPr>
            <a:fld id="{81D60167-4931-47E6-BA6A-407CBD079E47}" type="slidenum">
              <a:rPr dirty="0" spc="-10"/>
              <a:t>#</a:t>
            </a:fld>
            <a:r>
              <a:rPr dirty="0" spc="-10"/>
              <a:t>/15</a:t>
            </a:r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5" Type="http://schemas.openxmlformats.org/officeDocument/2006/relationships/image" Target="../media/image33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Relationship Id="rId3" Type="http://schemas.openxmlformats.org/officeDocument/2006/relationships/image" Target="../media/image35.png"/><Relationship Id="rId4" Type="http://schemas.openxmlformats.org/officeDocument/2006/relationships/image" Target="../media/image36.png"/><Relationship Id="rId5" Type="http://schemas.openxmlformats.org/officeDocument/2006/relationships/image" Target="../media/image37.png"/><Relationship Id="rId6" Type="http://schemas.openxmlformats.org/officeDocument/2006/relationships/image" Target="../media/image38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Relationship Id="rId3" Type="http://schemas.openxmlformats.org/officeDocument/2006/relationships/image" Target="../media/image40.png"/><Relationship Id="rId4" Type="http://schemas.openxmlformats.org/officeDocument/2006/relationships/image" Target="../media/image41.png"/><Relationship Id="rId5" Type="http://schemas.openxmlformats.org/officeDocument/2006/relationships/image" Target="../media/image42.png"/><Relationship Id="rId6" Type="http://schemas.openxmlformats.org/officeDocument/2006/relationships/image" Target="../media/image43.png"/><Relationship Id="rId7" Type="http://schemas.openxmlformats.org/officeDocument/2006/relationships/image" Target="../media/image44.png"/><Relationship Id="rId8" Type="http://schemas.openxmlformats.org/officeDocument/2006/relationships/image" Target="../media/image45.png"/><Relationship Id="rId9" Type="http://schemas.openxmlformats.org/officeDocument/2006/relationships/image" Target="../media/image46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png"/><Relationship Id="rId3" Type="http://schemas.openxmlformats.org/officeDocument/2006/relationships/image" Target="../media/image48.png"/><Relationship Id="rId4" Type="http://schemas.openxmlformats.org/officeDocument/2006/relationships/image" Target="../media/image49.png"/><Relationship Id="rId5" Type="http://schemas.openxmlformats.org/officeDocument/2006/relationships/image" Target="../media/image50.png"/><Relationship Id="rId6" Type="http://schemas.openxmlformats.org/officeDocument/2006/relationships/image" Target="../media/image51.png"/><Relationship Id="rId7" Type="http://schemas.openxmlformats.org/officeDocument/2006/relationships/image" Target="../media/image52.png"/><Relationship Id="rId8" Type="http://schemas.openxmlformats.org/officeDocument/2006/relationships/image" Target="../media/image53.png"/><Relationship Id="rId9" Type="http://schemas.openxmlformats.org/officeDocument/2006/relationships/image" Target="../media/image54.png"/><Relationship Id="rId10" Type="http://schemas.openxmlformats.org/officeDocument/2006/relationships/image" Target="../media/image55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Relationship Id="rId3" Type="http://schemas.openxmlformats.org/officeDocument/2006/relationships/image" Target="../media/image56.png"/><Relationship Id="rId4" Type="http://schemas.openxmlformats.org/officeDocument/2006/relationships/image" Target="../media/image57.png"/><Relationship Id="rId5" Type="http://schemas.openxmlformats.org/officeDocument/2006/relationships/image" Target="../media/image58.png"/><Relationship Id="rId6" Type="http://schemas.openxmlformats.org/officeDocument/2006/relationships/image" Target="../media/image59.png"/><Relationship Id="rId7" Type="http://schemas.openxmlformats.org/officeDocument/2006/relationships/image" Target="../media/image60.png"/><Relationship Id="rId8" Type="http://schemas.openxmlformats.org/officeDocument/2006/relationships/image" Target="../media/image61.png"/><Relationship Id="rId9" Type="http://schemas.openxmlformats.org/officeDocument/2006/relationships/image" Target="../media/image62.png"/><Relationship Id="rId10" Type="http://schemas.openxmlformats.org/officeDocument/2006/relationships/image" Target="../media/image63.png"/><Relationship Id="rId11" Type="http://schemas.openxmlformats.org/officeDocument/2006/relationships/image" Target="../media/image8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.png"/><Relationship Id="rId3" Type="http://schemas.openxmlformats.org/officeDocument/2006/relationships/image" Target="../media/image65.png"/><Relationship Id="rId4" Type="http://schemas.openxmlformats.org/officeDocument/2006/relationships/image" Target="../media/image66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8" Type="http://schemas.openxmlformats.org/officeDocument/2006/relationships/image" Target="../media/image12.png"/><Relationship Id="rId9" Type="http://schemas.openxmlformats.org/officeDocument/2006/relationships/image" Target="../media/image13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6" Type="http://schemas.openxmlformats.org/officeDocument/2006/relationships/image" Target="../media/image18.png"/><Relationship Id="rId7" Type="http://schemas.openxmlformats.org/officeDocument/2006/relationships/image" Target="../media/image19.png"/><Relationship Id="rId8" Type="http://schemas.openxmlformats.org/officeDocument/2006/relationships/image" Target="../media/image20.png"/><Relationship Id="rId9" Type="http://schemas.openxmlformats.org/officeDocument/2006/relationships/image" Target="../media/image2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image" Target="../media/image26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4.png"/><Relationship Id="rId6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800" spc="-630" b="0">
                <a:latin typeface="SimSun"/>
                <a:cs typeface="SimSun"/>
              </a:rPr>
              <a:t>系统化营销全链路知识培训</a:t>
            </a:r>
            <a:endParaRPr sz="4800">
              <a:latin typeface="SimSun"/>
              <a:cs typeface="SimSun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901700" y="3900931"/>
            <a:ext cx="178498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155">
                <a:solidFill>
                  <a:srgbClr val="4A5462"/>
                </a:solidFill>
                <a:latin typeface="SimSun"/>
                <a:cs typeface="SimSun"/>
              </a:rPr>
              <a:t>时间：</a:t>
            </a:r>
            <a:r>
              <a:rPr dirty="0" sz="1800" spc="-55">
                <a:solidFill>
                  <a:srgbClr val="4A5462"/>
                </a:solidFill>
                <a:latin typeface="Segoe UI"/>
                <a:cs typeface="Segoe UI"/>
              </a:rPr>
              <a:t>2025</a:t>
            </a:r>
            <a:r>
              <a:rPr dirty="0" sz="2000" spc="-200">
                <a:solidFill>
                  <a:srgbClr val="4A5462"/>
                </a:solidFill>
                <a:latin typeface="SimSun"/>
                <a:cs typeface="SimSun"/>
              </a:rPr>
              <a:t>年</a:t>
            </a:r>
            <a:r>
              <a:rPr dirty="0" sz="1800" spc="-10">
                <a:solidFill>
                  <a:srgbClr val="4A5462"/>
                </a:solidFill>
                <a:latin typeface="Segoe UI"/>
                <a:cs typeface="Segoe UI"/>
              </a:rPr>
              <a:t>7</a:t>
            </a:r>
            <a:r>
              <a:rPr dirty="0" sz="2000" spc="-130">
                <a:solidFill>
                  <a:srgbClr val="4A5462"/>
                </a:solidFill>
                <a:latin typeface="Meiryo"/>
                <a:cs typeface="Meiryo"/>
              </a:rPr>
              <a:t>⽉</a:t>
            </a:r>
            <a:endParaRPr sz="2000">
              <a:latin typeface="Meiryo"/>
              <a:cs typeface="Meiryo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1566573" y="6511925"/>
            <a:ext cx="485775" cy="1854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50" spc="-10">
                <a:solidFill>
                  <a:srgbClr val="0046AB"/>
                </a:solidFill>
                <a:latin typeface="Segoe UI"/>
                <a:cs typeface="Segoe UI"/>
              </a:rPr>
              <a:t>2025.07</a:t>
            </a:r>
            <a:endParaRPr sz="105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3400" spc="-409" b="0">
                <a:latin typeface="SimSun"/>
                <a:cs typeface="SimSun"/>
              </a:rPr>
              <a:t>优秀营销案例</a:t>
            </a:r>
            <a:r>
              <a:rPr dirty="0" sz="3400" spc="-740" b="0">
                <a:latin typeface="Calibri"/>
                <a:cs typeface="Calibri"/>
              </a:rPr>
              <a:t>② </a:t>
            </a:r>
            <a:r>
              <a:rPr dirty="0" sz="3400" spc="-409" b="0">
                <a:latin typeface="SimSun"/>
                <a:cs typeface="SimSun"/>
              </a:rPr>
              <a:t>苹果</a:t>
            </a:r>
            <a:r>
              <a:rPr dirty="0"/>
              <a:t>Think</a:t>
            </a:r>
            <a:r>
              <a:rPr dirty="0" spc="10"/>
              <a:t> </a:t>
            </a:r>
            <a:r>
              <a:rPr dirty="0" spc="-10"/>
              <a:t>Different</a:t>
            </a:r>
            <a:endParaRPr sz="3400">
              <a:latin typeface="SimSun"/>
              <a:cs typeface="SimSun"/>
            </a:endParaRPr>
          </a:p>
        </p:txBody>
      </p:sp>
      <p:sp>
        <p:nvSpPr>
          <p:cNvPr id="3" name="object 3" descr=""/>
          <p:cNvSpPr/>
          <p:nvPr/>
        </p:nvSpPr>
        <p:spPr>
          <a:xfrm>
            <a:off x="1066799" y="1409699"/>
            <a:ext cx="609600" cy="38100"/>
          </a:xfrm>
          <a:custGeom>
            <a:avLst/>
            <a:gdLst/>
            <a:ahLst/>
            <a:cxnLst/>
            <a:rect l="l" t="t" r="r" b="b"/>
            <a:pathLst>
              <a:path w="609600" h="38100">
                <a:moveTo>
                  <a:pt x="609599" y="38099"/>
                </a:moveTo>
                <a:lnTo>
                  <a:pt x="0" y="38099"/>
                </a:lnTo>
                <a:lnTo>
                  <a:pt x="0" y="0"/>
                </a:lnTo>
                <a:lnTo>
                  <a:pt x="609599" y="0"/>
                </a:lnTo>
                <a:lnTo>
                  <a:pt x="609599" y="38099"/>
                </a:lnTo>
                <a:close/>
              </a:path>
            </a:pathLst>
          </a:custGeom>
          <a:solidFill>
            <a:srgbClr val="0046AB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" name="object 4" descr=""/>
          <p:cNvGrpSpPr/>
          <p:nvPr/>
        </p:nvGrpSpPr>
        <p:grpSpPr>
          <a:xfrm>
            <a:off x="1066799" y="4305299"/>
            <a:ext cx="4724400" cy="1390650"/>
            <a:chOff x="1066799" y="4305299"/>
            <a:chExt cx="4724400" cy="1390650"/>
          </a:xfrm>
        </p:grpSpPr>
        <p:sp>
          <p:nvSpPr>
            <p:cNvPr id="5" name="object 5" descr=""/>
            <p:cNvSpPr/>
            <p:nvPr/>
          </p:nvSpPr>
          <p:spPr>
            <a:xfrm>
              <a:off x="1104899" y="4305299"/>
              <a:ext cx="4686300" cy="1390650"/>
            </a:xfrm>
            <a:custGeom>
              <a:avLst/>
              <a:gdLst/>
              <a:ahLst/>
              <a:cxnLst/>
              <a:rect l="l" t="t" r="r" b="b"/>
              <a:pathLst>
                <a:path w="4686300" h="1390650">
                  <a:moveTo>
                    <a:pt x="0" y="1390649"/>
                  </a:moveTo>
                  <a:lnTo>
                    <a:pt x="4686299" y="1390649"/>
                  </a:lnTo>
                  <a:lnTo>
                    <a:pt x="4686299" y="0"/>
                  </a:lnTo>
                  <a:lnTo>
                    <a:pt x="0" y="0"/>
                  </a:lnTo>
                  <a:lnTo>
                    <a:pt x="0" y="1390649"/>
                  </a:lnTo>
                  <a:close/>
                </a:path>
              </a:pathLst>
            </a:custGeom>
            <a:solidFill>
              <a:srgbClr val="0046AB">
                <a:alpha val="50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1066799" y="4305299"/>
              <a:ext cx="38100" cy="1390650"/>
            </a:xfrm>
            <a:custGeom>
              <a:avLst/>
              <a:gdLst/>
              <a:ahLst/>
              <a:cxnLst/>
              <a:rect l="l" t="t" r="r" b="b"/>
              <a:pathLst>
                <a:path w="38100" h="1390650">
                  <a:moveTo>
                    <a:pt x="38099" y="1390649"/>
                  </a:moveTo>
                  <a:lnTo>
                    <a:pt x="0" y="1390649"/>
                  </a:lnTo>
                  <a:lnTo>
                    <a:pt x="0" y="0"/>
                  </a:lnTo>
                  <a:lnTo>
                    <a:pt x="38099" y="0"/>
                  </a:lnTo>
                  <a:lnTo>
                    <a:pt x="38099" y="1390649"/>
                  </a:lnTo>
                  <a:close/>
                </a:path>
              </a:pathLst>
            </a:custGeom>
            <a:solidFill>
              <a:srgbClr val="0046AB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 descr=""/>
          <p:cNvGrpSpPr/>
          <p:nvPr/>
        </p:nvGrpSpPr>
        <p:grpSpPr>
          <a:xfrm>
            <a:off x="1066799" y="2200275"/>
            <a:ext cx="476250" cy="476250"/>
            <a:chOff x="1066799" y="2200275"/>
            <a:chExt cx="476250" cy="476250"/>
          </a:xfrm>
        </p:grpSpPr>
        <p:sp>
          <p:nvSpPr>
            <p:cNvPr id="8" name="object 8" descr=""/>
            <p:cNvSpPr/>
            <p:nvPr/>
          </p:nvSpPr>
          <p:spPr>
            <a:xfrm>
              <a:off x="1066799" y="2200275"/>
              <a:ext cx="476250" cy="476250"/>
            </a:xfrm>
            <a:custGeom>
              <a:avLst/>
              <a:gdLst/>
              <a:ahLst/>
              <a:cxnLst/>
              <a:rect l="l" t="t" r="r" b="b"/>
              <a:pathLst>
                <a:path w="476250" h="476250">
                  <a:moveTo>
                    <a:pt x="245923" y="476249"/>
                  </a:moveTo>
                  <a:lnTo>
                    <a:pt x="230326" y="476249"/>
                  </a:lnTo>
                  <a:lnTo>
                    <a:pt x="222546" y="475867"/>
                  </a:lnTo>
                  <a:lnTo>
                    <a:pt x="184020" y="470152"/>
                  </a:lnTo>
                  <a:lnTo>
                    <a:pt x="139793" y="455138"/>
                  </a:lnTo>
                  <a:lnTo>
                    <a:pt x="99345" y="431785"/>
                  </a:lnTo>
                  <a:lnTo>
                    <a:pt x="64230" y="400990"/>
                  </a:lnTo>
                  <a:lnTo>
                    <a:pt x="35798" y="363935"/>
                  </a:lnTo>
                  <a:lnTo>
                    <a:pt x="15141" y="322046"/>
                  </a:lnTo>
                  <a:lnTo>
                    <a:pt x="3053" y="276931"/>
                  </a:lnTo>
                  <a:lnTo>
                    <a:pt x="0" y="245923"/>
                  </a:lnTo>
                  <a:lnTo>
                    <a:pt x="0" y="230326"/>
                  </a:lnTo>
                  <a:lnTo>
                    <a:pt x="6096" y="184019"/>
                  </a:lnTo>
                  <a:lnTo>
                    <a:pt x="21110" y="139792"/>
                  </a:lnTo>
                  <a:lnTo>
                    <a:pt x="44464" y="99345"/>
                  </a:lnTo>
                  <a:lnTo>
                    <a:pt x="75259" y="64230"/>
                  </a:lnTo>
                  <a:lnTo>
                    <a:pt x="112314" y="35798"/>
                  </a:lnTo>
                  <a:lnTo>
                    <a:pt x="154203" y="15141"/>
                  </a:lnTo>
                  <a:lnTo>
                    <a:pt x="199318" y="3053"/>
                  </a:lnTo>
                  <a:lnTo>
                    <a:pt x="230326" y="0"/>
                  </a:lnTo>
                  <a:lnTo>
                    <a:pt x="245923" y="0"/>
                  </a:lnTo>
                  <a:lnTo>
                    <a:pt x="292230" y="6096"/>
                  </a:lnTo>
                  <a:lnTo>
                    <a:pt x="336456" y="21110"/>
                  </a:lnTo>
                  <a:lnTo>
                    <a:pt x="376904" y="44463"/>
                  </a:lnTo>
                  <a:lnTo>
                    <a:pt x="412019" y="75259"/>
                  </a:lnTo>
                  <a:lnTo>
                    <a:pt x="440451" y="112313"/>
                  </a:lnTo>
                  <a:lnTo>
                    <a:pt x="461108" y="154203"/>
                  </a:lnTo>
                  <a:lnTo>
                    <a:pt x="473195" y="199318"/>
                  </a:lnTo>
                  <a:lnTo>
                    <a:pt x="476250" y="230326"/>
                  </a:lnTo>
                  <a:lnTo>
                    <a:pt x="476250" y="238124"/>
                  </a:lnTo>
                  <a:lnTo>
                    <a:pt x="476250" y="245923"/>
                  </a:lnTo>
                  <a:lnTo>
                    <a:pt x="470152" y="292229"/>
                  </a:lnTo>
                  <a:lnTo>
                    <a:pt x="455139" y="336456"/>
                  </a:lnTo>
                  <a:lnTo>
                    <a:pt x="431785" y="376904"/>
                  </a:lnTo>
                  <a:lnTo>
                    <a:pt x="400990" y="412019"/>
                  </a:lnTo>
                  <a:lnTo>
                    <a:pt x="363935" y="440451"/>
                  </a:lnTo>
                  <a:lnTo>
                    <a:pt x="322046" y="461107"/>
                  </a:lnTo>
                  <a:lnTo>
                    <a:pt x="276931" y="473195"/>
                  </a:lnTo>
                  <a:lnTo>
                    <a:pt x="253704" y="475867"/>
                  </a:lnTo>
                  <a:lnTo>
                    <a:pt x="245923" y="476249"/>
                  </a:lnTo>
                  <a:close/>
                </a:path>
              </a:pathLst>
            </a:custGeom>
            <a:solidFill>
              <a:srgbClr val="0046AB">
                <a:alpha val="101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44203" y="2343149"/>
              <a:ext cx="130961" cy="190499"/>
            </a:xfrm>
            <a:prstGeom prst="rect">
              <a:avLst/>
            </a:prstGeom>
          </p:spPr>
        </p:pic>
      </p:grpSp>
      <p:sp>
        <p:nvSpPr>
          <p:cNvPr id="10" name="object 10" descr=""/>
          <p:cNvSpPr txBox="1"/>
          <p:nvPr/>
        </p:nvSpPr>
        <p:spPr>
          <a:xfrm>
            <a:off x="1054100" y="1731136"/>
            <a:ext cx="3397250" cy="96456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700" spc="-210">
                <a:solidFill>
                  <a:srgbClr val="0046AB"/>
                </a:solidFill>
                <a:latin typeface="SimSun"/>
                <a:cs typeface="SimSun"/>
              </a:rPr>
              <a:t>核</a:t>
            </a:r>
            <a:r>
              <a:rPr dirty="0" sz="1700" spc="-210">
                <a:solidFill>
                  <a:srgbClr val="0046AB"/>
                </a:solidFill>
                <a:latin typeface="Meiryo"/>
                <a:cs typeface="Meiryo"/>
              </a:rPr>
              <a:t>⼼</a:t>
            </a:r>
            <a:r>
              <a:rPr dirty="0" sz="1700" spc="-130">
                <a:solidFill>
                  <a:srgbClr val="0046AB"/>
                </a:solidFill>
                <a:latin typeface="SimSun"/>
                <a:cs typeface="SimSun"/>
              </a:rPr>
              <a:t>策略</a:t>
            </a:r>
            <a:endParaRPr sz="1700">
              <a:latin typeface="SimSun"/>
              <a:cs typeface="SimSun"/>
            </a:endParaRPr>
          </a:p>
          <a:p>
            <a:pPr marL="640715">
              <a:lnSpc>
                <a:spcPct val="100000"/>
              </a:lnSpc>
              <a:spcBef>
                <a:spcPts val="1335"/>
              </a:spcBef>
            </a:pPr>
            <a:r>
              <a:rPr dirty="0" sz="1550" spc="-185">
                <a:latin typeface="SimSun"/>
                <a:cs typeface="SimSun"/>
              </a:rPr>
              <a:t>品牌精神输出</a:t>
            </a:r>
            <a:endParaRPr sz="1550">
              <a:latin typeface="SimSun"/>
              <a:cs typeface="SimSun"/>
            </a:endParaRPr>
          </a:p>
          <a:p>
            <a:pPr marL="640715">
              <a:lnSpc>
                <a:spcPct val="100000"/>
              </a:lnSpc>
              <a:spcBef>
                <a:spcPts val="515"/>
              </a:spcBef>
            </a:pPr>
            <a:r>
              <a:rPr dirty="0" sz="1350" spc="-170">
                <a:solidFill>
                  <a:srgbClr val="4A5462"/>
                </a:solidFill>
                <a:latin typeface="SimSun"/>
                <a:cs typeface="SimSun"/>
              </a:rPr>
              <a:t>将品牌</a:t>
            </a:r>
            <a:r>
              <a:rPr dirty="0" sz="1350" spc="-170">
                <a:solidFill>
                  <a:srgbClr val="4A5462"/>
                </a:solidFill>
                <a:latin typeface="Meiryo"/>
                <a:cs typeface="Meiryo"/>
              </a:rPr>
              <a:t>与</a:t>
            </a:r>
            <a:r>
              <a:rPr dirty="0" sz="1350" spc="-170">
                <a:solidFill>
                  <a:srgbClr val="4A5462"/>
                </a:solidFill>
                <a:latin typeface="SimSun"/>
                <a:cs typeface="SimSun"/>
              </a:rPr>
              <a:t>创新思考者、改变</a:t>
            </a:r>
            <a:r>
              <a:rPr dirty="0" sz="1350" spc="-170">
                <a:solidFill>
                  <a:srgbClr val="4A5462"/>
                </a:solidFill>
                <a:latin typeface="Meiryo"/>
                <a:cs typeface="Meiryo"/>
              </a:rPr>
              <a:t>世界</a:t>
            </a:r>
            <a:r>
              <a:rPr dirty="0" sz="1350" spc="-140">
                <a:solidFill>
                  <a:srgbClr val="4A5462"/>
                </a:solidFill>
                <a:latin typeface="SimSun"/>
                <a:cs typeface="SimSun"/>
              </a:rPr>
              <a:t>者相联系</a:t>
            </a:r>
            <a:endParaRPr sz="1350">
              <a:latin typeface="SimSun"/>
              <a:cs typeface="SimSun"/>
            </a:endParaRPr>
          </a:p>
        </p:txBody>
      </p:sp>
      <p:grpSp>
        <p:nvGrpSpPr>
          <p:cNvPr id="11" name="object 11" descr=""/>
          <p:cNvGrpSpPr/>
          <p:nvPr/>
        </p:nvGrpSpPr>
        <p:grpSpPr>
          <a:xfrm>
            <a:off x="1066799" y="2886075"/>
            <a:ext cx="476250" cy="476250"/>
            <a:chOff x="1066799" y="2886075"/>
            <a:chExt cx="476250" cy="476250"/>
          </a:xfrm>
        </p:grpSpPr>
        <p:sp>
          <p:nvSpPr>
            <p:cNvPr id="12" name="object 12" descr=""/>
            <p:cNvSpPr/>
            <p:nvPr/>
          </p:nvSpPr>
          <p:spPr>
            <a:xfrm>
              <a:off x="1066799" y="2886075"/>
              <a:ext cx="476250" cy="476250"/>
            </a:xfrm>
            <a:custGeom>
              <a:avLst/>
              <a:gdLst/>
              <a:ahLst/>
              <a:cxnLst/>
              <a:rect l="l" t="t" r="r" b="b"/>
              <a:pathLst>
                <a:path w="476250" h="476250">
                  <a:moveTo>
                    <a:pt x="245923" y="476249"/>
                  </a:moveTo>
                  <a:lnTo>
                    <a:pt x="230326" y="476249"/>
                  </a:lnTo>
                  <a:lnTo>
                    <a:pt x="222546" y="475867"/>
                  </a:lnTo>
                  <a:lnTo>
                    <a:pt x="184020" y="470152"/>
                  </a:lnTo>
                  <a:lnTo>
                    <a:pt x="139793" y="455138"/>
                  </a:lnTo>
                  <a:lnTo>
                    <a:pt x="99345" y="431785"/>
                  </a:lnTo>
                  <a:lnTo>
                    <a:pt x="64230" y="400989"/>
                  </a:lnTo>
                  <a:lnTo>
                    <a:pt x="35798" y="363934"/>
                  </a:lnTo>
                  <a:lnTo>
                    <a:pt x="15141" y="322045"/>
                  </a:lnTo>
                  <a:lnTo>
                    <a:pt x="3053" y="276931"/>
                  </a:lnTo>
                  <a:lnTo>
                    <a:pt x="0" y="245923"/>
                  </a:lnTo>
                  <a:lnTo>
                    <a:pt x="0" y="230326"/>
                  </a:lnTo>
                  <a:lnTo>
                    <a:pt x="6096" y="184019"/>
                  </a:lnTo>
                  <a:lnTo>
                    <a:pt x="21110" y="139792"/>
                  </a:lnTo>
                  <a:lnTo>
                    <a:pt x="44464" y="99344"/>
                  </a:lnTo>
                  <a:lnTo>
                    <a:pt x="75259" y="64230"/>
                  </a:lnTo>
                  <a:lnTo>
                    <a:pt x="112314" y="35798"/>
                  </a:lnTo>
                  <a:lnTo>
                    <a:pt x="154203" y="15141"/>
                  </a:lnTo>
                  <a:lnTo>
                    <a:pt x="199318" y="3053"/>
                  </a:lnTo>
                  <a:lnTo>
                    <a:pt x="230326" y="0"/>
                  </a:lnTo>
                  <a:lnTo>
                    <a:pt x="245923" y="0"/>
                  </a:lnTo>
                  <a:lnTo>
                    <a:pt x="292230" y="6096"/>
                  </a:lnTo>
                  <a:lnTo>
                    <a:pt x="336456" y="21110"/>
                  </a:lnTo>
                  <a:lnTo>
                    <a:pt x="376904" y="44463"/>
                  </a:lnTo>
                  <a:lnTo>
                    <a:pt x="412019" y="75259"/>
                  </a:lnTo>
                  <a:lnTo>
                    <a:pt x="440451" y="112313"/>
                  </a:lnTo>
                  <a:lnTo>
                    <a:pt x="461108" y="154203"/>
                  </a:lnTo>
                  <a:lnTo>
                    <a:pt x="473195" y="199317"/>
                  </a:lnTo>
                  <a:lnTo>
                    <a:pt x="476250" y="230326"/>
                  </a:lnTo>
                  <a:lnTo>
                    <a:pt x="476250" y="238124"/>
                  </a:lnTo>
                  <a:lnTo>
                    <a:pt x="476250" y="245923"/>
                  </a:lnTo>
                  <a:lnTo>
                    <a:pt x="470152" y="292229"/>
                  </a:lnTo>
                  <a:lnTo>
                    <a:pt x="455139" y="336455"/>
                  </a:lnTo>
                  <a:lnTo>
                    <a:pt x="431785" y="376904"/>
                  </a:lnTo>
                  <a:lnTo>
                    <a:pt x="400990" y="412018"/>
                  </a:lnTo>
                  <a:lnTo>
                    <a:pt x="363935" y="440451"/>
                  </a:lnTo>
                  <a:lnTo>
                    <a:pt x="322046" y="461107"/>
                  </a:lnTo>
                  <a:lnTo>
                    <a:pt x="276931" y="473195"/>
                  </a:lnTo>
                  <a:lnTo>
                    <a:pt x="253704" y="475867"/>
                  </a:lnTo>
                  <a:lnTo>
                    <a:pt x="245923" y="476249"/>
                  </a:lnTo>
                  <a:close/>
                </a:path>
              </a:pathLst>
            </a:custGeom>
            <a:solidFill>
              <a:srgbClr val="0046AB">
                <a:alpha val="101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09674" y="3044779"/>
              <a:ext cx="190499" cy="162764"/>
            </a:xfrm>
            <a:prstGeom prst="rect">
              <a:avLst/>
            </a:prstGeom>
          </p:spPr>
        </p:pic>
      </p:grpSp>
      <p:sp>
        <p:nvSpPr>
          <p:cNvPr id="14" name="object 14" descr=""/>
          <p:cNvSpPr txBox="1"/>
          <p:nvPr/>
        </p:nvSpPr>
        <p:spPr>
          <a:xfrm>
            <a:off x="1682750" y="2774506"/>
            <a:ext cx="2921000" cy="606425"/>
          </a:xfrm>
          <a:prstGeom prst="rect">
            <a:avLst/>
          </a:prstGeom>
        </p:spPr>
        <p:txBody>
          <a:bodyPr wrap="square" lIns="0" tIns="8572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dirty="0" sz="1550" spc="-180">
                <a:latin typeface="SimSun"/>
                <a:cs typeface="SimSun"/>
              </a:rPr>
              <a:t>价值观驱动</a:t>
            </a:r>
            <a:endParaRPr sz="1550">
              <a:latin typeface="SimSun"/>
              <a:cs typeface="SimSun"/>
            </a:endParaRPr>
          </a:p>
          <a:p>
            <a:pPr marL="12700">
              <a:lnSpc>
                <a:spcPct val="100000"/>
              </a:lnSpc>
              <a:spcBef>
                <a:spcPts val="515"/>
              </a:spcBef>
            </a:pPr>
            <a:r>
              <a:rPr dirty="0" sz="1350" spc="-170">
                <a:solidFill>
                  <a:srgbClr val="4A5462"/>
                </a:solidFill>
                <a:latin typeface="SimSun"/>
                <a:cs typeface="SimSun"/>
              </a:rPr>
              <a:t>塑造</a:t>
            </a:r>
            <a:r>
              <a:rPr dirty="0" sz="1350" spc="-170">
                <a:solidFill>
                  <a:srgbClr val="4A5462"/>
                </a:solidFill>
                <a:latin typeface="Meiryo"/>
                <a:cs typeface="Meiryo"/>
              </a:rPr>
              <a:t>与⽤⼾之</a:t>
            </a:r>
            <a:r>
              <a:rPr dirty="0" sz="1350" spc="-170">
                <a:solidFill>
                  <a:srgbClr val="4A5462"/>
                </a:solidFill>
                <a:latin typeface="SimSun"/>
                <a:cs typeface="SimSun"/>
              </a:rPr>
              <a:t>间的情感纽带，</a:t>
            </a:r>
            <a:r>
              <a:rPr dirty="0" sz="1350" spc="-170">
                <a:solidFill>
                  <a:srgbClr val="4A5462"/>
                </a:solidFill>
                <a:latin typeface="Meiryo"/>
                <a:cs typeface="Meiryo"/>
              </a:rPr>
              <a:t>不</a:t>
            </a:r>
            <a:r>
              <a:rPr dirty="0" sz="1350" spc="-150">
                <a:solidFill>
                  <a:srgbClr val="4A5462"/>
                </a:solidFill>
                <a:latin typeface="SimSun"/>
                <a:cs typeface="SimSun"/>
              </a:rPr>
              <a:t>只销售产品</a:t>
            </a:r>
            <a:endParaRPr sz="1350">
              <a:latin typeface="SimSun"/>
              <a:cs typeface="SimSun"/>
            </a:endParaRPr>
          </a:p>
        </p:txBody>
      </p:sp>
      <p:grpSp>
        <p:nvGrpSpPr>
          <p:cNvPr id="15" name="object 15" descr=""/>
          <p:cNvGrpSpPr/>
          <p:nvPr/>
        </p:nvGrpSpPr>
        <p:grpSpPr>
          <a:xfrm>
            <a:off x="1066799" y="3571875"/>
            <a:ext cx="476250" cy="476250"/>
            <a:chOff x="1066799" y="3571875"/>
            <a:chExt cx="476250" cy="476250"/>
          </a:xfrm>
        </p:grpSpPr>
        <p:sp>
          <p:nvSpPr>
            <p:cNvPr id="16" name="object 16" descr=""/>
            <p:cNvSpPr/>
            <p:nvPr/>
          </p:nvSpPr>
          <p:spPr>
            <a:xfrm>
              <a:off x="1066799" y="3571875"/>
              <a:ext cx="476250" cy="476250"/>
            </a:xfrm>
            <a:custGeom>
              <a:avLst/>
              <a:gdLst/>
              <a:ahLst/>
              <a:cxnLst/>
              <a:rect l="l" t="t" r="r" b="b"/>
              <a:pathLst>
                <a:path w="476250" h="476250">
                  <a:moveTo>
                    <a:pt x="245923" y="476249"/>
                  </a:moveTo>
                  <a:lnTo>
                    <a:pt x="230326" y="476249"/>
                  </a:lnTo>
                  <a:lnTo>
                    <a:pt x="222546" y="475867"/>
                  </a:lnTo>
                  <a:lnTo>
                    <a:pt x="184020" y="470152"/>
                  </a:lnTo>
                  <a:lnTo>
                    <a:pt x="139793" y="455138"/>
                  </a:lnTo>
                  <a:lnTo>
                    <a:pt x="99345" y="431785"/>
                  </a:lnTo>
                  <a:lnTo>
                    <a:pt x="64230" y="400989"/>
                  </a:lnTo>
                  <a:lnTo>
                    <a:pt x="35798" y="363934"/>
                  </a:lnTo>
                  <a:lnTo>
                    <a:pt x="15141" y="322045"/>
                  </a:lnTo>
                  <a:lnTo>
                    <a:pt x="3053" y="276931"/>
                  </a:lnTo>
                  <a:lnTo>
                    <a:pt x="0" y="245923"/>
                  </a:lnTo>
                  <a:lnTo>
                    <a:pt x="0" y="230325"/>
                  </a:lnTo>
                  <a:lnTo>
                    <a:pt x="6096" y="184019"/>
                  </a:lnTo>
                  <a:lnTo>
                    <a:pt x="21110" y="139792"/>
                  </a:lnTo>
                  <a:lnTo>
                    <a:pt x="44464" y="99344"/>
                  </a:lnTo>
                  <a:lnTo>
                    <a:pt x="75259" y="64230"/>
                  </a:lnTo>
                  <a:lnTo>
                    <a:pt x="112314" y="35797"/>
                  </a:lnTo>
                  <a:lnTo>
                    <a:pt x="154203" y="15140"/>
                  </a:lnTo>
                  <a:lnTo>
                    <a:pt x="199318" y="3053"/>
                  </a:lnTo>
                  <a:lnTo>
                    <a:pt x="230326" y="0"/>
                  </a:lnTo>
                  <a:lnTo>
                    <a:pt x="245923" y="0"/>
                  </a:lnTo>
                  <a:lnTo>
                    <a:pt x="292230" y="6096"/>
                  </a:lnTo>
                  <a:lnTo>
                    <a:pt x="336456" y="21110"/>
                  </a:lnTo>
                  <a:lnTo>
                    <a:pt x="376904" y="44463"/>
                  </a:lnTo>
                  <a:lnTo>
                    <a:pt x="412019" y="75259"/>
                  </a:lnTo>
                  <a:lnTo>
                    <a:pt x="440451" y="112314"/>
                  </a:lnTo>
                  <a:lnTo>
                    <a:pt x="461108" y="154203"/>
                  </a:lnTo>
                  <a:lnTo>
                    <a:pt x="473195" y="199317"/>
                  </a:lnTo>
                  <a:lnTo>
                    <a:pt x="476250" y="230325"/>
                  </a:lnTo>
                  <a:lnTo>
                    <a:pt x="476250" y="238124"/>
                  </a:lnTo>
                  <a:lnTo>
                    <a:pt x="476250" y="245923"/>
                  </a:lnTo>
                  <a:lnTo>
                    <a:pt x="470152" y="292229"/>
                  </a:lnTo>
                  <a:lnTo>
                    <a:pt x="455139" y="336456"/>
                  </a:lnTo>
                  <a:lnTo>
                    <a:pt x="431785" y="376904"/>
                  </a:lnTo>
                  <a:lnTo>
                    <a:pt x="400990" y="412018"/>
                  </a:lnTo>
                  <a:lnTo>
                    <a:pt x="363935" y="440451"/>
                  </a:lnTo>
                  <a:lnTo>
                    <a:pt x="322046" y="461107"/>
                  </a:lnTo>
                  <a:lnTo>
                    <a:pt x="276931" y="473195"/>
                  </a:lnTo>
                  <a:lnTo>
                    <a:pt x="253704" y="475867"/>
                  </a:lnTo>
                  <a:lnTo>
                    <a:pt x="245923" y="476249"/>
                  </a:lnTo>
                  <a:close/>
                </a:path>
              </a:pathLst>
            </a:custGeom>
            <a:solidFill>
              <a:srgbClr val="0046AB">
                <a:alpha val="101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21846" y="3714749"/>
              <a:ext cx="166156" cy="190499"/>
            </a:xfrm>
            <a:prstGeom prst="rect">
              <a:avLst/>
            </a:prstGeom>
          </p:spPr>
        </p:pic>
      </p:grpSp>
      <p:sp>
        <p:nvSpPr>
          <p:cNvPr id="18" name="object 18" descr=""/>
          <p:cNvSpPr txBox="1"/>
          <p:nvPr/>
        </p:nvSpPr>
        <p:spPr>
          <a:xfrm>
            <a:off x="1682750" y="3460305"/>
            <a:ext cx="2921000" cy="606425"/>
          </a:xfrm>
          <a:prstGeom prst="rect">
            <a:avLst/>
          </a:prstGeom>
        </p:spPr>
        <p:txBody>
          <a:bodyPr wrap="square" lIns="0" tIns="8572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dirty="0" sz="1550" spc="-210">
                <a:latin typeface="Meiryo"/>
                <a:cs typeface="Meiryo"/>
              </a:rPr>
              <a:t>⽆</a:t>
            </a:r>
            <a:r>
              <a:rPr dirty="0" sz="1550" spc="-210">
                <a:latin typeface="SimSun"/>
                <a:cs typeface="SimSun"/>
              </a:rPr>
              <a:t>产品植</a:t>
            </a:r>
            <a:r>
              <a:rPr dirty="0" sz="1550" spc="-50">
                <a:latin typeface="Meiryo"/>
                <a:cs typeface="Meiryo"/>
              </a:rPr>
              <a:t>⼊</a:t>
            </a:r>
            <a:endParaRPr sz="1550">
              <a:latin typeface="Meiryo"/>
              <a:cs typeface="Meiryo"/>
            </a:endParaRPr>
          </a:p>
          <a:p>
            <a:pPr marL="12700">
              <a:lnSpc>
                <a:spcPct val="100000"/>
              </a:lnSpc>
              <a:spcBef>
                <a:spcPts val="515"/>
              </a:spcBef>
            </a:pPr>
            <a:r>
              <a:rPr dirty="0" sz="1350" spc="-170">
                <a:solidFill>
                  <a:srgbClr val="4A5462"/>
                </a:solidFill>
                <a:latin typeface="SimSun"/>
                <a:cs typeface="SimSun"/>
              </a:rPr>
              <a:t>整</a:t>
            </a:r>
            <a:r>
              <a:rPr dirty="0" sz="1350" spc="-170">
                <a:solidFill>
                  <a:srgbClr val="4A5462"/>
                </a:solidFill>
                <a:latin typeface="Meiryo"/>
                <a:cs typeface="Meiryo"/>
              </a:rPr>
              <a:t>个⼴</a:t>
            </a:r>
            <a:r>
              <a:rPr dirty="0" sz="1350" spc="-170">
                <a:solidFill>
                  <a:srgbClr val="4A5462"/>
                </a:solidFill>
                <a:latin typeface="SimSun"/>
                <a:cs typeface="SimSun"/>
              </a:rPr>
              <a:t>告</a:t>
            </a:r>
            <a:r>
              <a:rPr dirty="0" sz="1350" spc="-170">
                <a:solidFill>
                  <a:srgbClr val="4A5462"/>
                </a:solidFill>
                <a:latin typeface="Meiryo"/>
                <a:cs typeface="Meiryo"/>
              </a:rPr>
              <a:t>⽆⼀</a:t>
            </a:r>
            <a:r>
              <a:rPr dirty="0" sz="1350" spc="-165">
                <a:solidFill>
                  <a:srgbClr val="4A5462"/>
                </a:solidFill>
                <a:latin typeface="SimSun"/>
                <a:cs typeface="SimSun"/>
              </a:rPr>
              <a:t>件产品出现，纯精神内核传递</a:t>
            </a:r>
            <a:endParaRPr sz="1350">
              <a:latin typeface="SimSun"/>
              <a:cs typeface="SimSun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1104899" y="4422409"/>
            <a:ext cx="4686300" cy="1101725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marL="227965" marR="340995">
              <a:lnSpc>
                <a:spcPct val="122700"/>
              </a:lnSpc>
              <a:spcBef>
                <a:spcPts val="60"/>
              </a:spcBef>
            </a:pPr>
            <a:r>
              <a:rPr dirty="0" sz="1350" i="1">
                <a:solidFill>
                  <a:srgbClr val="374050"/>
                </a:solidFill>
                <a:latin typeface="Segoe UI"/>
                <a:cs typeface="Segoe UI"/>
              </a:rPr>
              <a:t>"Here's</a:t>
            </a:r>
            <a:r>
              <a:rPr dirty="0" sz="1350" spc="-10" i="1">
                <a:solidFill>
                  <a:srgbClr val="374050"/>
                </a:solidFill>
                <a:latin typeface="Segoe UI"/>
                <a:cs typeface="Segoe UI"/>
              </a:rPr>
              <a:t> </a:t>
            </a:r>
            <a:r>
              <a:rPr dirty="0" sz="1350" i="1">
                <a:solidFill>
                  <a:srgbClr val="374050"/>
                </a:solidFill>
                <a:latin typeface="Segoe UI"/>
                <a:cs typeface="Segoe UI"/>
              </a:rPr>
              <a:t>to</a:t>
            </a:r>
            <a:r>
              <a:rPr dirty="0" sz="1350" spc="-5" i="1">
                <a:solidFill>
                  <a:srgbClr val="374050"/>
                </a:solidFill>
                <a:latin typeface="Segoe UI"/>
                <a:cs typeface="Segoe UI"/>
              </a:rPr>
              <a:t> </a:t>
            </a:r>
            <a:r>
              <a:rPr dirty="0" sz="1350" i="1">
                <a:solidFill>
                  <a:srgbClr val="374050"/>
                </a:solidFill>
                <a:latin typeface="Segoe UI"/>
                <a:cs typeface="Segoe UI"/>
              </a:rPr>
              <a:t>the</a:t>
            </a:r>
            <a:r>
              <a:rPr dirty="0" sz="1350" spc="-5" i="1">
                <a:solidFill>
                  <a:srgbClr val="374050"/>
                </a:solidFill>
                <a:latin typeface="Segoe UI"/>
                <a:cs typeface="Segoe UI"/>
              </a:rPr>
              <a:t> </a:t>
            </a:r>
            <a:r>
              <a:rPr dirty="0" sz="1350" spc="-10" i="1">
                <a:solidFill>
                  <a:srgbClr val="374050"/>
                </a:solidFill>
                <a:latin typeface="Segoe UI"/>
                <a:cs typeface="Segoe UI"/>
              </a:rPr>
              <a:t>crazy</a:t>
            </a:r>
            <a:r>
              <a:rPr dirty="0" sz="1350" spc="-5" i="1">
                <a:solidFill>
                  <a:srgbClr val="374050"/>
                </a:solidFill>
                <a:latin typeface="Segoe UI"/>
                <a:cs typeface="Segoe UI"/>
              </a:rPr>
              <a:t> </a:t>
            </a:r>
            <a:r>
              <a:rPr dirty="0" sz="1350" i="1">
                <a:solidFill>
                  <a:srgbClr val="374050"/>
                </a:solidFill>
                <a:latin typeface="Segoe UI"/>
                <a:cs typeface="Segoe UI"/>
              </a:rPr>
              <a:t>ones.</a:t>
            </a:r>
            <a:r>
              <a:rPr dirty="0" sz="1350" spc="-5" i="1">
                <a:solidFill>
                  <a:srgbClr val="374050"/>
                </a:solidFill>
                <a:latin typeface="Segoe UI"/>
                <a:cs typeface="Segoe UI"/>
              </a:rPr>
              <a:t> </a:t>
            </a:r>
            <a:r>
              <a:rPr dirty="0" sz="1350" i="1">
                <a:solidFill>
                  <a:srgbClr val="374050"/>
                </a:solidFill>
                <a:latin typeface="Segoe UI"/>
                <a:cs typeface="Segoe UI"/>
              </a:rPr>
              <a:t>The</a:t>
            </a:r>
            <a:r>
              <a:rPr dirty="0" sz="1350" spc="-5" i="1">
                <a:solidFill>
                  <a:srgbClr val="374050"/>
                </a:solidFill>
                <a:latin typeface="Segoe UI"/>
                <a:cs typeface="Segoe UI"/>
              </a:rPr>
              <a:t> </a:t>
            </a:r>
            <a:r>
              <a:rPr dirty="0" sz="1350" spc="-10" i="1">
                <a:solidFill>
                  <a:srgbClr val="374050"/>
                </a:solidFill>
                <a:latin typeface="Segoe UI"/>
                <a:cs typeface="Segoe UI"/>
              </a:rPr>
              <a:t>misfits.</a:t>
            </a:r>
            <a:r>
              <a:rPr dirty="0" sz="1350" spc="-5" i="1">
                <a:solidFill>
                  <a:srgbClr val="374050"/>
                </a:solidFill>
                <a:latin typeface="Segoe UI"/>
                <a:cs typeface="Segoe UI"/>
              </a:rPr>
              <a:t> </a:t>
            </a:r>
            <a:r>
              <a:rPr dirty="0" sz="1350" i="1">
                <a:solidFill>
                  <a:srgbClr val="374050"/>
                </a:solidFill>
                <a:latin typeface="Segoe UI"/>
                <a:cs typeface="Segoe UI"/>
              </a:rPr>
              <a:t>The</a:t>
            </a:r>
            <a:r>
              <a:rPr dirty="0" sz="1350" spc="-5" i="1">
                <a:solidFill>
                  <a:srgbClr val="374050"/>
                </a:solidFill>
                <a:latin typeface="Segoe UI"/>
                <a:cs typeface="Segoe UI"/>
              </a:rPr>
              <a:t> </a:t>
            </a:r>
            <a:r>
              <a:rPr dirty="0" sz="1350" i="1">
                <a:solidFill>
                  <a:srgbClr val="374050"/>
                </a:solidFill>
                <a:latin typeface="Segoe UI"/>
                <a:cs typeface="Segoe UI"/>
              </a:rPr>
              <a:t>rebels.</a:t>
            </a:r>
            <a:r>
              <a:rPr dirty="0" sz="1350" spc="-5" i="1">
                <a:solidFill>
                  <a:srgbClr val="374050"/>
                </a:solidFill>
                <a:latin typeface="Segoe UI"/>
                <a:cs typeface="Segoe UI"/>
              </a:rPr>
              <a:t> </a:t>
            </a:r>
            <a:r>
              <a:rPr dirty="0" sz="1350" spc="-25" i="1">
                <a:solidFill>
                  <a:srgbClr val="374050"/>
                </a:solidFill>
                <a:latin typeface="Segoe UI"/>
                <a:cs typeface="Segoe UI"/>
              </a:rPr>
              <a:t>The</a:t>
            </a:r>
            <a:r>
              <a:rPr dirty="0" sz="1350" spc="-25" i="1">
                <a:solidFill>
                  <a:srgbClr val="374050"/>
                </a:solidFill>
                <a:latin typeface="Segoe UI"/>
                <a:cs typeface="Segoe UI"/>
              </a:rPr>
              <a:t> </a:t>
            </a:r>
            <a:r>
              <a:rPr dirty="0" sz="1350" spc="-10" i="1">
                <a:solidFill>
                  <a:srgbClr val="374050"/>
                </a:solidFill>
                <a:latin typeface="Segoe UI"/>
                <a:cs typeface="Segoe UI"/>
              </a:rPr>
              <a:t>troublemakers.</a:t>
            </a:r>
            <a:r>
              <a:rPr dirty="0" sz="1350" i="1">
                <a:solidFill>
                  <a:srgbClr val="374050"/>
                </a:solidFill>
                <a:latin typeface="Segoe UI"/>
                <a:cs typeface="Segoe UI"/>
              </a:rPr>
              <a:t> The round pegs in the square holes. </a:t>
            </a:r>
            <a:r>
              <a:rPr dirty="0" sz="1350" spc="-25" i="1">
                <a:solidFill>
                  <a:srgbClr val="374050"/>
                </a:solidFill>
                <a:latin typeface="Segoe UI"/>
                <a:cs typeface="Segoe UI"/>
              </a:rPr>
              <a:t>The </a:t>
            </a:r>
            <a:r>
              <a:rPr dirty="0" sz="1350" i="1">
                <a:solidFill>
                  <a:srgbClr val="374050"/>
                </a:solidFill>
                <a:latin typeface="Segoe UI"/>
                <a:cs typeface="Segoe UI"/>
              </a:rPr>
              <a:t>ones</a:t>
            </a:r>
            <a:r>
              <a:rPr dirty="0" sz="1350" spc="10" i="1">
                <a:solidFill>
                  <a:srgbClr val="374050"/>
                </a:solidFill>
                <a:latin typeface="Segoe UI"/>
                <a:cs typeface="Segoe UI"/>
              </a:rPr>
              <a:t> </a:t>
            </a:r>
            <a:r>
              <a:rPr dirty="0" sz="1350" i="1">
                <a:solidFill>
                  <a:srgbClr val="374050"/>
                </a:solidFill>
                <a:latin typeface="Segoe UI"/>
                <a:cs typeface="Segoe UI"/>
              </a:rPr>
              <a:t>who</a:t>
            </a:r>
            <a:r>
              <a:rPr dirty="0" sz="1350" spc="15" i="1">
                <a:solidFill>
                  <a:srgbClr val="374050"/>
                </a:solidFill>
                <a:latin typeface="Segoe UI"/>
                <a:cs typeface="Segoe UI"/>
              </a:rPr>
              <a:t> </a:t>
            </a:r>
            <a:r>
              <a:rPr dirty="0" sz="1350" i="1">
                <a:solidFill>
                  <a:srgbClr val="374050"/>
                </a:solidFill>
                <a:latin typeface="Segoe UI"/>
                <a:cs typeface="Segoe UI"/>
              </a:rPr>
              <a:t>see</a:t>
            </a:r>
            <a:r>
              <a:rPr dirty="0" sz="1350" spc="15" i="1">
                <a:solidFill>
                  <a:srgbClr val="374050"/>
                </a:solidFill>
                <a:latin typeface="Segoe UI"/>
                <a:cs typeface="Segoe UI"/>
              </a:rPr>
              <a:t> </a:t>
            </a:r>
            <a:r>
              <a:rPr dirty="0" sz="1350" i="1">
                <a:solidFill>
                  <a:srgbClr val="374050"/>
                </a:solidFill>
                <a:latin typeface="Segoe UI"/>
                <a:cs typeface="Segoe UI"/>
              </a:rPr>
              <a:t>things</a:t>
            </a:r>
            <a:r>
              <a:rPr dirty="0" sz="1350" spc="15" i="1">
                <a:solidFill>
                  <a:srgbClr val="374050"/>
                </a:solidFill>
                <a:latin typeface="Segoe UI"/>
                <a:cs typeface="Segoe UI"/>
              </a:rPr>
              <a:t> </a:t>
            </a:r>
            <a:r>
              <a:rPr dirty="0" sz="1350" spc="-10" i="1">
                <a:solidFill>
                  <a:srgbClr val="374050"/>
                </a:solidFill>
                <a:latin typeface="Segoe UI"/>
                <a:cs typeface="Segoe UI"/>
              </a:rPr>
              <a:t>differently..."</a:t>
            </a:r>
            <a:endParaRPr sz="1350">
              <a:latin typeface="Segoe UI"/>
              <a:cs typeface="Segoe UI"/>
            </a:endParaRPr>
          </a:p>
          <a:p>
            <a:pPr marL="2503170">
              <a:lnSpc>
                <a:spcPct val="100000"/>
              </a:lnSpc>
              <a:spcBef>
                <a:spcPts val="930"/>
              </a:spcBef>
            </a:pPr>
            <a:r>
              <a:rPr dirty="0" sz="1350" spc="-55" b="1" i="1">
                <a:solidFill>
                  <a:srgbClr val="374050"/>
                </a:solidFill>
                <a:latin typeface="Segoe UI Semibold"/>
                <a:cs typeface="Segoe UI Semibold"/>
              </a:rPr>
              <a:t>—</a:t>
            </a:r>
            <a:r>
              <a:rPr dirty="0" sz="1350" b="1" i="1">
                <a:solidFill>
                  <a:srgbClr val="374050"/>
                </a:solidFill>
                <a:latin typeface="Segoe UI Semibold"/>
                <a:cs typeface="Segoe UI Semibold"/>
              </a:rPr>
              <a:t>—</a:t>
            </a:r>
            <a:r>
              <a:rPr dirty="0" sz="1350" spc="-55" b="1" i="1">
                <a:solidFill>
                  <a:srgbClr val="374050"/>
                </a:solidFill>
                <a:latin typeface="Segoe UI Semibold"/>
                <a:cs typeface="Segoe UI Semibold"/>
              </a:rPr>
              <a:t> </a:t>
            </a:r>
            <a:r>
              <a:rPr dirty="0" sz="1350" spc="-20" b="1" i="1">
                <a:solidFill>
                  <a:srgbClr val="374050"/>
                </a:solidFill>
                <a:latin typeface="Segoe UI Semibold"/>
                <a:cs typeface="Segoe UI Semibold"/>
              </a:rPr>
              <a:t>Think</a:t>
            </a:r>
            <a:r>
              <a:rPr dirty="0" sz="1350" spc="-55" b="1" i="1">
                <a:solidFill>
                  <a:srgbClr val="374050"/>
                </a:solidFill>
                <a:latin typeface="Segoe UI Semibold"/>
                <a:cs typeface="Segoe UI Semibold"/>
              </a:rPr>
              <a:t> </a:t>
            </a:r>
            <a:r>
              <a:rPr dirty="0" sz="1350" spc="-10" b="1" i="1">
                <a:solidFill>
                  <a:srgbClr val="374050"/>
                </a:solidFill>
                <a:latin typeface="Segoe UI Semibold"/>
                <a:cs typeface="Segoe UI Semibold"/>
              </a:rPr>
              <a:t>Different,</a:t>
            </a:r>
            <a:r>
              <a:rPr dirty="0" sz="1350" spc="-55" b="1" i="1">
                <a:solidFill>
                  <a:srgbClr val="374050"/>
                </a:solidFill>
                <a:latin typeface="Segoe UI Semibold"/>
                <a:cs typeface="Segoe UI Semibold"/>
              </a:rPr>
              <a:t> </a:t>
            </a:r>
            <a:r>
              <a:rPr dirty="0" sz="1350" spc="-20" b="1" i="1">
                <a:solidFill>
                  <a:srgbClr val="374050"/>
                </a:solidFill>
                <a:latin typeface="Segoe UI Semibold"/>
                <a:cs typeface="Segoe UI Semibold"/>
              </a:rPr>
              <a:t>1997</a:t>
            </a:r>
            <a:endParaRPr sz="1350">
              <a:latin typeface="Segoe UI Semibold"/>
              <a:cs typeface="Segoe UI Semibold"/>
            </a:endParaRPr>
          </a:p>
        </p:txBody>
      </p:sp>
      <p:pic>
        <p:nvPicPr>
          <p:cNvPr id="20" name="object 20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305550" y="2952750"/>
            <a:ext cx="152399" cy="142874"/>
          </a:xfrm>
          <a:prstGeom prst="rect">
            <a:avLst/>
          </a:prstGeom>
        </p:spPr>
      </p:pic>
      <p:sp>
        <p:nvSpPr>
          <p:cNvPr id="21" name="object 21" descr=""/>
          <p:cNvSpPr txBox="1"/>
          <p:nvPr/>
        </p:nvSpPr>
        <p:spPr>
          <a:xfrm>
            <a:off x="6445249" y="2929763"/>
            <a:ext cx="1631314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170">
                <a:latin typeface="SimSun"/>
                <a:cs typeface="SimSun"/>
              </a:rPr>
              <a:t>苹果</a:t>
            </a:r>
            <a:r>
              <a:rPr dirty="0" sz="1200">
                <a:latin typeface="Segoe UI"/>
                <a:cs typeface="Segoe UI"/>
              </a:rPr>
              <a:t>Think</a:t>
            </a:r>
            <a:r>
              <a:rPr dirty="0" sz="1200" spc="20">
                <a:latin typeface="Segoe UI"/>
                <a:cs typeface="Segoe UI"/>
              </a:rPr>
              <a:t> </a:t>
            </a:r>
            <a:r>
              <a:rPr dirty="0" sz="1200">
                <a:latin typeface="Segoe UI"/>
                <a:cs typeface="Segoe UI"/>
              </a:rPr>
              <a:t>Different</a:t>
            </a:r>
            <a:r>
              <a:rPr dirty="0" sz="1350" spc="-170">
                <a:latin typeface="Meiryo"/>
                <a:cs typeface="Meiryo"/>
              </a:rPr>
              <a:t>⼴</a:t>
            </a:r>
            <a:r>
              <a:rPr dirty="0" sz="1350" spc="-60">
                <a:latin typeface="SimSun"/>
                <a:cs typeface="SimSun"/>
              </a:rPr>
              <a:t>告</a:t>
            </a:r>
            <a:endParaRPr sz="1350">
              <a:latin typeface="SimSun"/>
              <a:cs typeface="SimSun"/>
            </a:endParaRPr>
          </a:p>
        </p:txBody>
      </p:sp>
      <p:sp>
        <p:nvSpPr>
          <p:cNvPr id="22" name="object 22" descr=""/>
          <p:cNvSpPr/>
          <p:nvPr/>
        </p:nvSpPr>
        <p:spPr>
          <a:xfrm>
            <a:off x="6305548" y="3324224"/>
            <a:ext cx="4610100" cy="1181100"/>
          </a:xfrm>
          <a:custGeom>
            <a:avLst/>
            <a:gdLst/>
            <a:ahLst/>
            <a:cxnLst/>
            <a:rect l="l" t="t" r="r" b="b"/>
            <a:pathLst>
              <a:path w="4610100" h="1181100">
                <a:moveTo>
                  <a:pt x="4556702" y="1181099"/>
                </a:moveTo>
                <a:lnTo>
                  <a:pt x="53397" y="1181099"/>
                </a:lnTo>
                <a:lnTo>
                  <a:pt x="49681" y="1180733"/>
                </a:lnTo>
                <a:lnTo>
                  <a:pt x="14085" y="1161707"/>
                </a:lnTo>
                <a:lnTo>
                  <a:pt x="0" y="1127702"/>
                </a:lnTo>
                <a:lnTo>
                  <a:pt x="0" y="1123949"/>
                </a:lnTo>
                <a:lnTo>
                  <a:pt x="0" y="53397"/>
                </a:lnTo>
                <a:lnTo>
                  <a:pt x="19392" y="14085"/>
                </a:lnTo>
                <a:lnTo>
                  <a:pt x="53397" y="0"/>
                </a:lnTo>
                <a:lnTo>
                  <a:pt x="4556702" y="0"/>
                </a:lnTo>
                <a:lnTo>
                  <a:pt x="4596013" y="19392"/>
                </a:lnTo>
                <a:lnTo>
                  <a:pt x="4610100" y="53397"/>
                </a:lnTo>
                <a:lnTo>
                  <a:pt x="4610100" y="1127702"/>
                </a:lnTo>
                <a:lnTo>
                  <a:pt x="4590706" y="1167014"/>
                </a:lnTo>
                <a:lnTo>
                  <a:pt x="4560418" y="1180733"/>
                </a:lnTo>
                <a:lnTo>
                  <a:pt x="4556702" y="1181099"/>
                </a:lnTo>
                <a:close/>
              </a:path>
            </a:pathLst>
          </a:custGeom>
          <a:solidFill>
            <a:srgbClr val="F2F4F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 descr=""/>
          <p:cNvSpPr txBox="1"/>
          <p:nvPr/>
        </p:nvSpPr>
        <p:spPr>
          <a:xfrm>
            <a:off x="6407149" y="3317604"/>
            <a:ext cx="2887980" cy="1068705"/>
          </a:xfrm>
          <a:prstGeom prst="rect">
            <a:avLst/>
          </a:prstGeom>
        </p:spPr>
        <p:txBody>
          <a:bodyPr wrap="square" lIns="0" tIns="1206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0"/>
              </a:spcBef>
            </a:pPr>
            <a:r>
              <a:rPr dirty="0" sz="1350" spc="-170">
                <a:solidFill>
                  <a:srgbClr val="0046AB"/>
                </a:solidFill>
                <a:latin typeface="SimSun"/>
                <a:cs typeface="SimSun"/>
              </a:rPr>
              <a:t>营销</a:t>
            </a:r>
            <a:r>
              <a:rPr dirty="0" sz="1350" spc="-170">
                <a:solidFill>
                  <a:srgbClr val="0046AB"/>
                </a:solidFill>
                <a:latin typeface="Meiryo"/>
                <a:cs typeface="Meiryo"/>
              </a:rPr>
              <a:t>影</a:t>
            </a:r>
            <a:r>
              <a:rPr dirty="0" sz="1350" spc="-50">
                <a:solidFill>
                  <a:srgbClr val="0046AB"/>
                </a:solidFill>
                <a:latin typeface="SimSun"/>
                <a:cs typeface="SimSun"/>
              </a:rPr>
              <a:t>响</a:t>
            </a:r>
            <a:endParaRPr sz="1350">
              <a:latin typeface="SimSun"/>
              <a:cs typeface="SimSun"/>
            </a:endParaRPr>
          </a:p>
          <a:p>
            <a:pPr marL="102870" indent="-90170">
              <a:lnSpc>
                <a:spcPct val="100000"/>
              </a:lnSpc>
              <a:spcBef>
                <a:spcPts val="755"/>
              </a:spcBef>
              <a:buSzPct val="91304"/>
              <a:buFont typeface="Segoe UI"/>
              <a:buChar char="•"/>
              <a:tabLst>
                <a:tab pos="102870" algn="l"/>
              </a:tabLst>
            </a:pPr>
            <a:r>
              <a:rPr dirty="0" sz="1150" spc="-110">
                <a:solidFill>
                  <a:srgbClr val="374050"/>
                </a:solidFill>
                <a:latin typeface="SimSun"/>
                <a:cs typeface="SimSun"/>
              </a:rPr>
              <a:t>发布</a:t>
            </a:r>
            <a:r>
              <a:rPr dirty="0" sz="1150" spc="-110">
                <a:solidFill>
                  <a:srgbClr val="374050"/>
                </a:solidFill>
                <a:latin typeface="Microsoft JhengHei"/>
                <a:cs typeface="Microsoft JhengHei"/>
              </a:rPr>
              <a:t>于</a:t>
            </a:r>
            <a:r>
              <a:rPr dirty="0" sz="1050">
                <a:solidFill>
                  <a:srgbClr val="374050"/>
                </a:solidFill>
                <a:latin typeface="Segoe UI"/>
                <a:cs typeface="Segoe UI"/>
              </a:rPr>
              <a:t>1997</a:t>
            </a:r>
            <a:r>
              <a:rPr dirty="0" sz="1150" spc="-110">
                <a:solidFill>
                  <a:srgbClr val="374050"/>
                </a:solidFill>
                <a:latin typeface="Meiryo"/>
                <a:cs typeface="Meiryo"/>
              </a:rPr>
              <a:t>年</a:t>
            </a:r>
            <a:r>
              <a:rPr dirty="0" sz="1150" spc="-110">
                <a:solidFill>
                  <a:srgbClr val="374050"/>
                </a:solidFill>
                <a:latin typeface="SimSun"/>
                <a:cs typeface="SimSun"/>
              </a:rPr>
              <a:t>，帮助苹果从濒</a:t>
            </a:r>
            <a:r>
              <a:rPr dirty="0" sz="1150" spc="-110">
                <a:solidFill>
                  <a:srgbClr val="374050"/>
                </a:solidFill>
                <a:latin typeface="Microsoft JhengHei"/>
                <a:cs typeface="Microsoft JhengHei"/>
              </a:rPr>
              <a:t>临</a:t>
            </a:r>
            <a:r>
              <a:rPr dirty="0" sz="1150" spc="-100">
                <a:solidFill>
                  <a:srgbClr val="374050"/>
                </a:solidFill>
                <a:latin typeface="SimSun"/>
                <a:cs typeface="SimSun"/>
              </a:rPr>
              <a:t>破产重回巅峰</a:t>
            </a:r>
            <a:endParaRPr sz="1150">
              <a:latin typeface="SimSun"/>
              <a:cs typeface="SimSun"/>
            </a:endParaRPr>
          </a:p>
          <a:p>
            <a:pPr marL="102870" indent="-90170">
              <a:lnSpc>
                <a:spcPct val="100000"/>
              </a:lnSpc>
              <a:spcBef>
                <a:spcPts val="420"/>
              </a:spcBef>
              <a:buSzPct val="91304"/>
              <a:buFont typeface="Segoe UI"/>
              <a:buChar char="•"/>
              <a:tabLst>
                <a:tab pos="102870" algn="l"/>
              </a:tabLst>
            </a:pPr>
            <a:r>
              <a:rPr dirty="0" sz="1150" spc="-110">
                <a:solidFill>
                  <a:srgbClr val="374050"/>
                </a:solidFill>
                <a:latin typeface="SimSun"/>
                <a:cs typeface="SimSun"/>
              </a:rPr>
              <a:t>塑造</a:t>
            </a:r>
            <a:r>
              <a:rPr dirty="0" sz="1150" spc="-110">
                <a:solidFill>
                  <a:srgbClr val="374050"/>
                </a:solidFill>
                <a:latin typeface="Microsoft JhengHei"/>
                <a:cs typeface="Microsoft JhengHei"/>
              </a:rPr>
              <a:t>了</a:t>
            </a:r>
            <a:r>
              <a:rPr dirty="0" sz="1150" spc="-110">
                <a:solidFill>
                  <a:srgbClr val="374050"/>
                </a:solidFill>
                <a:latin typeface="SimSun"/>
                <a:cs typeface="SimSun"/>
              </a:rPr>
              <a:t>苹果独特的品牌</a:t>
            </a:r>
            <a:r>
              <a:rPr dirty="0" sz="1150" spc="-110">
                <a:solidFill>
                  <a:srgbClr val="374050"/>
                </a:solidFill>
                <a:latin typeface="Meiryo"/>
                <a:cs typeface="Meiryo"/>
              </a:rPr>
              <a:t>⽂</a:t>
            </a:r>
            <a:r>
              <a:rPr dirty="0" sz="1150" spc="-110">
                <a:solidFill>
                  <a:srgbClr val="374050"/>
                </a:solidFill>
                <a:latin typeface="SimSun"/>
                <a:cs typeface="SimSun"/>
              </a:rPr>
              <a:t>化</a:t>
            </a:r>
            <a:r>
              <a:rPr dirty="0" sz="1150" spc="-110">
                <a:solidFill>
                  <a:srgbClr val="374050"/>
                </a:solidFill>
                <a:latin typeface="Microsoft JhengHei"/>
                <a:cs typeface="Microsoft JhengHei"/>
              </a:rPr>
              <a:t>与</a:t>
            </a:r>
            <a:r>
              <a:rPr dirty="0" sz="1150" spc="-110">
                <a:solidFill>
                  <a:srgbClr val="374050"/>
                </a:solidFill>
                <a:latin typeface="SimSun"/>
                <a:cs typeface="SimSun"/>
              </a:rPr>
              <a:t>忠诚</a:t>
            </a:r>
            <a:r>
              <a:rPr dirty="0" sz="1150" spc="-110">
                <a:solidFill>
                  <a:srgbClr val="374050"/>
                </a:solidFill>
                <a:latin typeface="Meiryo"/>
                <a:cs typeface="Meiryo"/>
              </a:rPr>
              <a:t>⽤⼾</a:t>
            </a:r>
            <a:r>
              <a:rPr dirty="0" sz="1150" spc="-80">
                <a:solidFill>
                  <a:srgbClr val="374050"/>
                </a:solidFill>
                <a:latin typeface="SimSun"/>
                <a:cs typeface="SimSun"/>
              </a:rPr>
              <a:t>群体</a:t>
            </a:r>
            <a:endParaRPr sz="1150">
              <a:latin typeface="SimSun"/>
              <a:cs typeface="SimSun"/>
            </a:endParaRPr>
          </a:p>
          <a:p>
            <a:pPr marL="102870" indent="-90170">
              <a:lnSpc>
                <a:spcPct val="100000"/>
              </a:lnSpc>
              <a:spcBef>
                <a:spcPts val="420"/>
              </a:spcBef>
              <a:buSzPct val="91304"/>
              <a:buFont typeface="Segoe UI"/>
              <a:buChar char="•"/>
              <a:tabLst>
                <a:tab pos="102870" algn="l"/>
              </a:tabLst>
            </a:pPr>
            <a:r>
              <a:rPr dirty="0" sz="1150" spc="-110">
                <a:solidFill>
                  <a:srgbClr val="374050"/>
                </a:solidFill>
                <a:latin typeface="SimSun"/>
                <a:cs typeface="SimSun"/>
              </a:rPr>
              <a:t>被</a:t>
            </a:r>
            <a:r>
              <a:rPr dirty="0" sz="1150" spc="-110">
                <a:solidFill>
                  <a:srgbClr val="374050"/>
                </a:solidFill>
                <a:latin typeface="Meiryo"/>
                <a:cs typeface="Meiryo"/>
              </a:rPr>
              <a:t>⼴</a:t>
            </a:r>
            <a:r>
              <a:rPr dirty="0" sz="1150" spc="-110">
                <a:solidFill>
                  <a:srgbClr val="374050"/>
                </a:solidFill>
                <a:latin typeface="SimSun"/>
                <a:cs typeface="SimSun"/>
              </a:rPr>
              <a:t>告</a:t>
            </a:r>
            <a:r>
              <a:rPr dirty="0" sz="1150" spc="-110">
                <a:solidFill>
                  <a:srgbClr val="374050"/>
                </a:solidFill>
                <a:latin typeface="Meiryo"/>
                <a:cs typeface="Meiryo"/>
              </a:rPr>
              <a:t>界</a:t>
            </a:r>
            <a:r>
              <a:rPr dirty="0" sz="1150" spc="-110">
                <a:solidFill>
                  <a:srgbClr val="374050"/>
                </a:solidFill>
                <a:latin typeface="SimSun"/>
                <a:cs typeface="SimSun"/>
              </a:rPr>
              <a:t>誉</a:t>
            </a:r>
            <a:r>
              <a:rPr dirty="0" sz="1150" spc="-110">
                <a:solidFill>
                  <a:srgbClr val="374050"/>
                </a:solidFill>
                <a:latin typeface="Microsoft JhengHei"/>
                <a:cs typeface="Microsoft JhengHei"/>
              </a:rPr>
              <a:t>为</a:t>
            </a:r>
            <a:r>
              <a:rPr dirty="0" sz="1050" spc="-10">
                <a:solidFill>
                  <a:srgbClr val="374050"/>
                </a:solidFill>
                <a:latin typeface="Segoe UI"/>
                <a:cs typeface="Segoe UI"/>
              </a:rPr>
              <a:t>"</a:t>
            </a:r>
            <a:r>
              <a:rPr dirty="0" sz="1150" spc="-110">
                <a:solidFill>
                  <a:srgbClr val="374050"/>
                </a:solidFill>
                <a:latin typeface="Meiryo"/>
                <a:cs typeface="Meiryo"/>
              </a:rPr>
              <a:t>⼴</a:t>
            </a:r>
            <a:r>
              <a:rPr dirty="0" sz="1150" spc="-110">
                <a:solidFill>
                  <a:srgbClr val="374050"/>
                </a:solidFill>
                <a:latin typeface="SimSun"/>
                <a:cs typeface="SimSun"/>
              </a:rPr>
              <a:t>告史</a:t>
            </a:r>
            <a:r>
              <a:rPr dirty="0" sz="1150" spc="-110">
                <a:solidFill>
                  <a:srgbClr val="374050"/>
                </a:solidFill>
                <a:latin typeface="Microsoft JhengHei"/>
                <a:cs typeface="Microsoft JhengHei"/>
              </a:rPr>
              <a:t>上</a:t>
            </a:r>
            <a:r>
              <a:rPr dirty="0" sz="1150" spc="-110">
                <a:solidFill>
                  <a:srgbClr val="374050"/>
                </a:solidFill>
                <a:latin typeface="SimSun"/>
                <a:cs typeface="SimSun"/>
              </a:rPr>
              <a:t>最伟</a:t>
            </a:r>
            <a:r>
              <a:rPr dirty="0" sz="1150" spc="-110">
                <a:solidFill>
                  <a:srgbClr val="374050"/>
                </a:solidFill>
                <a:latin typeface="Meiryo"/>
                <a:cs typeface="Meiryo"/>
              </a:rPr>
              <a:t>⼤</a:t>
            </a:r>
            <a:r>
              <a:rPr dirty="0" sz="1150" spc="-110">
                <a:solidFill>
                  <a:srgbClr val="374050"/>
                </a:solidFill>
                <a:latin typeface="SimSun"/>
                <a:cs typeface="SimSun"/>
              </a:rPr>
              <a:t>的品牌宣</a:t>
            </a:r>
            <a:r>
              <a:rPr dirty="0" sz="1150" spc="-110">
                <a:solidFill>
                  <a:srgbClr val="374050"/>
                </a:solidFill>
                <a:latin typeface="Meiryo"/>
                <a:cs typeface="Meiryo"/>
              </a:rPr>
              <a:t>⾔</a:t>
            </a:r>
            <a:r>
              <a:rPr dirty="0" sz="1150" spc="-110">
                <a:solidFill>
                  <a:srgbClr val="374050"/>
                </a:solidFill>
                <a:latin typeface="Microsoft JhengHei"/>
                <a:cs typeface="Microsoft JhengHei"/>
              </a:rPr>
              <a:t>之⼀</a:t>
            </a:r>
            <a:r>
              <a:rPr dirty="0" sz="1050" spc="-50">
                <a:solidFill>
                  <a:srgbClr val="374050"/>
                </a:solidFill>
                <a:latin typeface="Segoe UI"/>
                <a:cs typeface="Segoe UI"/>
              </a:rPr>
              <a:t>"</a:t>
            </a:r>
            <a:endParaRPr sz="1050">
              <a:latin typeface="Segoe UI"/>
              <a:cs typeface="Segoe UI"/>
            </a:endParaRPr>
          </a:p>
        </p:txBody>
      </p:sp>
      <p:sp>
        <p:nvSpPr>
          <p:cNvPr id="24" name="object 2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0960" rIns="0" bIns="0" rtlCol="0" vert="horz">
            <a:spAutoFit/>
          </a:bodyPr>
          <a:lstStyle/>
          <a:p>
            <a:pPr marL="75565">
              <a:lnSpc>
                <a:spcPct val="100000"/>
              </a:lnSpc>
              <a:spcBef>
                <a:spcPts val="480"/>
              </a:spcBef>
            </a:pPr>
            <a:fld id="{81D60167-4931-47E6-BA6A-407CBD079E47}" type="slidenum">
              <a:rPr dirty="0" spc="-10"/>
              <a:t>12</a:t>
            </a:fld>
            <a:r>
              <a:rPr dirty="0" spc="-10"/>
              <a:t>/15</a:t>
            </a:r>
          </a:p>
        </p:txBody>
      </p:sp>
      <p:sp>
        <p:nvSpPr>
          <p:cNvPr id="25" name="object 25" descr="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60960" rIns="0" bIns="0" rtlCol="0" vert="horz">
            <a:spAutoFit/>
          </a:bodyPr>
          <a:lstStyle/>
          <a:p>
            <a:pPr marL="50800">
              <a:lnSpc>
                <a:spcPct val="100000"/>
              </a:lnSpc>
              <a:spcBef>
                <a:spcPts val="180"/>
              </a:spcBef>
            </a:pPr>
            <a:r>
              <a:rPr dirty="0" spc="-10"/>
              <a:t>2025.07</a:t>
            </a:r>
          </a:p>
        </p:txBody>
      </p:sp>
      <p:sp>
        <p:nvSpPr>
          <p:cNvPr id="26" name="object 26" descr=""/>
          <p:cNvSpPr txBox="1"/>
          <p:nvPr/>
        </p:nvSpPr>
        <p:spPr>
          <a:xfrm>
            <a:off x="101599" y="6566026"/>
            <a:ext cx="1625600" cy="1587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50"/>
              </a:lnSpc>
            </a:pPr>
            <a:r>
              <a:rPr dirty="0" sz="1150" spc="-105">
                <a:solidFill>
                  <a:srgbClr val="6A7280"/>
                </a:solidFill>
                <a:latin typeface="SimSun"/>
                <a:cs typeface="SimSun"/>
              </a:rPr>
              <a:t>系统化营销全链路知识培训</a:t>
            </a:r>
            <a:endParaRPr sz="1150">
              <a:latin typeface="SimSun"/>
              <a:cs typeface="SimSu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54100" y="598423"/>
            <a:ext cx="5083810" cy="549910"/>
          </a:xfrm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3400" spc="-409" b="0">
                <a:latin typeface="SimSun"/>
                <a:cs typeface="SimSun"/>
              </a:rPr>
              <a:t>优秀营销案例</a:t>
            </a:r>
            <a:r>
              <a:rPr dirty="0" sz="3400" spc="-730" b="0">
                <a:latin typeface="Calibri"/>
                <a:cs typeface="Calibri"/>
              </a:rPr>
              <a:t>③ </a:t>
            </a:r>
            <a:r>
              <a:rPr dirty="0" sz="3400" spc="-409" b="0">
                <a:latin typeface="Meiryo"/>
                <a:cs typeface="Meiryo"/>
              </a:rPr>
              <a:t>⼩⽶</a:t>
            </a:r>
            <a:r>
              <a:rPr dirty="0" sz="3400" spc="-425" b="0">
                <a:latin typeface="SimSun"/>
                <a:cs typeface="SimSun"/>
              </a:rPr>
              <a:t>饥饿营销</a:t>
            </a:r>
            <a:endParaRPr sz="3400">
              <a:latin typeface="SimSun"/>
              <a:cs typeface="SimSun"/>
            </a:endParaRPr>
          </a:p>
        </p:txBody>
      </p:sp>
      <p:sp>
        <p:nvSpPr>
          <p:cNvPr id="3" name="object 3" descr=""/>
          <p:cNvSpPr/>
          <p:nvPr/>
        </p:nvSpPr>
        <p:spPr>
          <a:xfrm>
            <a:off x="1066799" y="1409699"/>
            <a:ext cx="609600" cy="38100"/>
          </a:xfrm>
          <a:custGeom>
            <a:avLst/>
            <a:gdLst/>
            <a:ahLst/>
            <a:cxnLst/>
            <a:rect l="l" t="t" r="r" b="b"/>
            <a:pathLst>
              <a:path w="609600" h="38100">
                <a:moveTo>
                  <a:pt x="609599" y="38099"/>
                </a:moveTo>
                <a:lnTo>
                  <a:pt x="0" y="38099"/>
                </a:lnTo>
                <a:lnTo>
                  <a:pt x="0" y="0"/>
                </a:lnTo>
                <a:lnTo>
                  <a:pt x="609599" y="0"/>
                </a:lnTo>
                <a:lnTo>
                  <a:pt x="609599" y="38099"/>
                </a:lnTo>
                <a:close/>
              </a:path>
            </a:pathLst>
          </a:custGeom>
          <a:solidFill>
            <a:srgbClr val="0046A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/>
          <p:nvPr/>
        </p:nvSpPr>
        <p:spPr>
          <a:xfrm>
            <a:off x="1085849" y="2266949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32364" y="57149"/>
                </a:moveTo>
                <a:lnTo>
                  <a:pt x="24785" y="57149"/>
                </a:lnTo>
                <a:lnTo>
                  <a:pt x="21140" y="56424"/>
                </a:lnTo>
                <a:lnTo>
                  <a:pt x="0" y="32364"/>
                </a:lnTo>
                <a:lnTo>
                  <a:pt x="0" y="24785"/>
                </a:lnTo>
                <a:lnTo>
                  <a:pt x="24785" y="0"/>
                </a:lnTo>
                <a:lnTo>
                  <a:pt x="32364" y="0"/>
                </a:lnTo>
                <a:lnTo>
                  <a:pt x="57150" y="28574"/>
                </a:lnTo>
                <a:lnTo>
                  <a:pt x="57149" y="32364"/>
                </a:lnTo>
                <a:lnTo>
                  <a:pt x="32364" y="57149"/>
                </a:lnTo>
                <a:close/>
              </a:path>
            </a:pathLst>
          </a:custGeom>
          <a:solidFill>
            <a:srgbClr val="3740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/>
          <p:nvPr/>
        </p:nvSpPr>
        <p:spPr>
          <a:xfrm>
            <a:off x="1085849" y="2609849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32364" y="57149"/>
                </a:moveTo>
                <a:lnTo>
                  <a:pt x="24785" y="57149"/>
                </a:lnTo>
                <a:lnTo>
                  <a:pt x="21140" y="56424"/>
                </a:lnTo>
                <a:lnTo>
                  <a:pt x="0" y="32364"/>
                </a:lnTo>
                <a:lnTo>
                  <a:pt x="0" y="24785"/>
                </a:lnTo>
                <a:lnTo>
                  <a:pt x="24785" y="0"/>
                </a:lnTo>
                <a:lnTo>
                  <a:pt x="32364" y="0"/>
                </a:lnTo>
                <a:lnTo>
                  <a:pt x="57150" y="28574"/>
                </a:lnTo>
                <a:lnTo>
                  <a:pt x="57149" y="32364"/>
                </a:lnTo>
                <a:lnTo>
                  <a:pt x="32364" y="57149"/>
                </a:lnTo>
                <a:close/>
              </a:path>
            </a:pathLst>
          </a:custGeom>
          <a:solidFill>
            <a:srgbClr val="3740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/>
          <p:nvPr/>
        </p:nvSpPr>
        <p:spPr>
          <a:xfrm>
            <a:off x="1085849" y="2952749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32364" y="57149"/>
                </a:moveTo>
                <a:lnTo>
                  <a:pt x="24785" y="57149"/>
                </a:lnTo>
                <a:lnTo>
                  <a:pt x="21140" y="56424"/>
                </a:lnTo>
                <a:lnTo>
                  <a:pt x="0" y="32364"/>
                </a:lnTo>
                <a:lnTo>
                  <a:pt x="0" y="24785"/>
                </a:lnTo>
                <a:lnTo>
                  <a:pt x="24785" y="0"/>
                </a:lnTo>
                <a:lnTo>
                  <a:pt x="32364" y="0"/>
                </a:lnTo>
                <a:lnTo>
                  <a:pt x="57150" y="28574"/>
                </a:lnTo>
                <a:lnTo>
                  <a:pt x="57149" y="32364"/>
                </a:lnTo>
                <a:lnTo>
                  <a:pt x="32364" y="57149"/>
                </a:lnTo>
                <a:close/>
              </a:path>
            </a:pathLst>
          </a:custGeom>
          <a:solidFill>
            <a:srgbClr val="3740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/>
          <p:nvPr/>
        </p:nvSpPr>
        <p:spPr>
          <a:xfrm>
            <a:off x="1085849" y="3295649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32364" y="57149"/>
                </a:moveTo>
                <a:lnTo>
                  <a:pt x="24785" y="57149"/>
                </a:lnTo>
                <a:lnTo>
                  <a:pt x="21140" y="56424"/>
                </a:lnTo>
                <a:lnTo>
                  <a:pt x="0" y="32364"/>
                </a:lnTo>
                <a:lnTo>
                  <a:pt x="0" y="24785"/>
                </a:lnTo>
                <a:lnTo>
                  <a:pt x="24785" y="0"/>
                </a:lnTo>
                <a:lnTo>
                  <a:pt x="32364" y="0"/>
                </a:lnTo>
                <a:lnTo>
                  <a:pt x="57150" y="28574"/>
                </a:lnTo>
                <a:lnTo>
                  <a:pt x="57149" y="32364"/>
                </a:lnTo>
                <a:lnTo>
                  <a:pt x="32364" y="57149"/>
                </a:lnTo>
                <a:close/>
              </a:path>
            </a:pathLst>
          </a:custGeom>
          <a:solidFill>
            <a:srgbClr val="3740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 txBox="1"/>
          <p:nvPr/>
        </p:nvSpPr>
        <p:spPr>
          <a:xfrm>
            <a:off x="1054100" y="1731136"/>
            <a:ext cx="4331335" cy="1688464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700" spc="-210">
                <a:solidFill>
                  <a:srgbClr val="0046AB"/>
                </a:solidFill>
                <a:latin typeface="SimSun"/>
                <a:cs typeface="SimSun"/>
              </a:rPr>
              <a:t>核</a:t>
            </a:r>
            <a:r>
              <a:rPr dirty="0" sz="1700" spc="-210">
                <a:solidFill>
                  <a:srgbClr val="0046AB"/>
                </a:solidFill>
                <a:latin typeface="Meiryo"/>
                <a:cs typeface="Meiryo"/>
              </a:rPr>
              <a:t>⼼</a:t>
            </a:r>
            <a:r>
              <a:rPr dirty="0" sz="1700" spc="-130">
                <a:solidFill>
                  <a:srgbClr val="0046AB"/>
                </a:solidFill>
                <a:latin typeface="SimSun"/>
                <a:cs typeface="SimSun"/>
              </a:rPr>
              <a:t>策略</a:t>
            </a:r>
            <a:endParaRPr sz="1700">
              <a:latin typeface="SimSun"/>
              <a:cs typeface="SimSun"/>
            </a:endParaRPr>
          </a:p>
          <a:p>
            <a:pPr marL="202565">
              <a:lnSpc>
                <a:spcPct val="100000"/>
              </a:lnSpc>
              <a:spcBef>
                <a:spcPts val="1310"/>
              </a:spcBef>
            </a:pPr>
            <a:r>
              <a:rPr dirty="0" sz="1350" spc="-165">
                <a:solidFill>
                  <a:srgbClr val="374050"/>
                </a:solidFill>
                <a:latin typeface="SimSun"/>
                <a:cs typeface="SimSun"/>
              </a:rPr>
              <a:t>限量发售：控制供应量，制造稀缺感和产品价值感</a:t>
            </a:r>
            <a:endParaRPr sz="1350">
              <a:latin typeface="SimSun"/>
              <a:cs typeface="SimSun"/>
            </a:endParaRPr>
          </a:p>
          <a:p>
            <a:pPr marL="202565">
              <a:lnSpc>
                <a:spcPct val="100000"/>
              </a:lnSpc>
              <a:spcBef>
                <a:spcPts val="1080"/>
              </a:spcBef>
            </a:pPr>
            <a:r>
              <a:rPr dirty="0" sz="1350" spc="-170">
                <a:solidFill>
                  <a:srgbClr val="374050"/>
                </a:solidFill>
                <a:latin typeface="SimSun"/>
                <a:cs typeface="SimSun"/>
              </a:rPr>
              <a:t>定时抢购：特定时间</a:t>
            </a:r>
            <a:r>
              <a:rPr dirty="0" sz="1350" spc="-170">
                <a:solidFill>
                  <a:srgbClr val="374050"/>
                </a:solidFill>
                <a:latin typeface="Meiryo"/>
                <a:cs typeface="Meiryo"/>
              </a:rPr>
              <a:t>段</a:t>
            </a:r>
            <a:r>
              <a:rPr dirty="0" sz="1350" spc="-170">
                <a:solidFill>
                  <a:srgbClr val="374050"/>
                </a:solidFill>
                <a:latin typeface="SimSun"/>
                <a:cs typeface="SimSun"/>
              </a:rPr>
              <a:t>集中</a:t>
            </a:r>
            <a:r>
              <a:rPr dirty="0" sz="1350" spc="-170">
                <a:solidFill>
                  <a:srgbClr val="374050"/>
                </a:solidFill>
                <a:latin typeface="Meiryo"/>
                <a:cs typeface="Meiryo"/>
              </a:rPr>
              <a:t>⼤</a:t>
            </a:r>
            <a:r>
              <a:rPr dirty="0" sz="1350" spc="-170">
                <a:solidFill>
                  <a:srgbClr val="374050"/>
                </a:solidFill>
                <a:latin typeface="SimSun"/>
                <a:cs typeface="SimSun"/>
              </a:rPr>
              <a:t>量</a:t>
            </a:r>
            <a:r>
              <a:rPr dirty="0" sz="1350" spc="-170">
                <a:solidFill>
                  <a:srgbClr val="374050"/>
                </a:solidFill>
                <a:latin typeface="Meiryo"/>
                <a:cs typeface="Meiryo"/>
              </a:rPr>
              <a:t>⽤⼾</a:t>
            </a:r>
            <a:r>
              <a:rPr dirty="0" sz="1350" spc="-160">
                <a:solidFill>
                  <a:srgbClr val="374050"/>
                </a:solidFill>
                <a:latin typeface="SimSun"/>
                <a:cs typeface="SimSun"/>
              </a:rPr>
              <a:t>访问，引爆社交媒体讨论</a:t>
            </a:r>
            <a:endParaRPr sz="1350">
              <a:latin typeface="SimSun"/>
              <a:cs typeface="SimSun"/>
            </a:endParaRPr>
          </a:p>
          <a:p>
            <a:pPr marL="202565">
              <a:lnSpc>
                <a:spcPct val="100000"/>
              </a:lnSpc>
              <a:spcBef>
                <a:spcPts val="1080"/>
              </a:spcBef>
            </a:pPr>
            <a:r>
              <a:rPr dirty="0" sz="1200" spc="-10">
                <a:solidFill>
                  <a:srgbClr val="374050"/>
                </a:solidFill>
                <a:latin typeface="Segoe UI"/>
                <a:cs typeface="Segoe UI"/>
              </a:rPr>
              <a:t>F</a:t>
            </a:r>
            <a:r>
              <a:rPr dirty="0" sz="1350" spc="-170">
                <a:solidFill>
                  <a:srgbClr val="374050"/>
                </a:solidFill>
                <a:latin typeface="SimSun"/>
                <a:cs typeface="SimSun"/>
              </a:rPr>
              <a:t>码邀请制：增加</a:t>
            </a:r>
            <a:r>
              <a:rPr dirty="0" sz="1350" spc="-170">
                <a:solidFill>
                  <a:srgbClr val="374050"/>
                </a:solidFill>
                <a:latin typeface="Meiryo"/>
                <a:cs typeface="Meiryo"/>
              </a:rPr>
              <a:t>⽤⼾</a:t>
            </a:r>
            <a:r>
              <a:rPr dirty="0" sz="1350" spc="-170">
                <a:solidFill>
                  <a:srgbClr val="374050"/>
                </a:solidFill>
                <a:latin typeface="SimSun"/>
                <a:cs typeface="SimSun"/>
              </a:rPr>
              <a:t>参与感，</a:t>
            </a:r>
            <a:r>
              <a:rPr dirty="0" sz="1350" spc="-170">
                <a:solidFill>
                  <a:srgbClr val="374050"/>
                </a:solidFill>
                <a:latin typeface="Meiryo"/>
                <a:cs typeface="Meiryo"/>
              </a:rPr>
              <a:t>⿎</a:t>
            </a:r>
            <a:r>
              <a:rPr dirty="0" sz="1350" spc="-170">
                <a:solidFill>
                  <a:srgbClr val="374050"/>
                </a:solidFill>
                <a:latin typeface="SimSun"/>
                <a:cs typeface="SimSun"/>
              </a:rPr>
              <a:t>励社交分享和病</a:t>
            </a:r>
            <a:r>
              <a:rPr dirty="0" sz="1350" spc="-170">
                <a:solidFill>
                  <a:srgbClr val="374050"/>
                </a:solidFill>
                <a:latin typeface="Meiryo"/>
                <a:cs typeface="Meiryo"/>
              </a:rPr>
              <a:t>毒</a:t>
            </a:r>
            <a:r>
              <a:rPr dirty="0" sz="1350" spc="-110">
                <a:solidFill>
                  <a:srgbClr val="374050"/>
                </a:solidFill>
                <a:latin typeface="SimSun"/>
                <a:cs typeface="SimSun"/>
              </a:rPr>
              <a:t>传播</a:t>
            </a:r>
            <a:endParaRPr sz="1350">
              <a:latin typeface="SimSun"/>
              <a:cs typeface="SimSun"/>
            </a:endParaRPr>
          </a:p>
          <a:p>
            <a:pPr marL="202565">
              <a:lnSpc>
                <a:spcPct val="100000"/>
              </a:lnSpc>
              <a:spcBef>
                <a:spcPts val="1080"/>
              </a:spcBef>
            </a:pPr>
            <a:r>
              <a:rPr dirty="0" sz="1350" spc="-170">
                <a:solidFill>
                  <a:srgbClr val="374050"/>
                </a:solidFill>
                <a:latin typeface="SimSun"/>
                <a:cs typeface="SimSun"/>
              </a:rPr>
              <a:t>全线上销售：低</a:t>
            </a:r>
            <a:r>
              <a:rPr dirty="0" sz="1350" spc="-170">
                <a:solidFill>
                  <a:srgbClr val="374050"/>
                </a:solidFill>
                <a:latin typeface="Meiryo"/>
                <a:cs typeface="Meiryo"/>
              </a:rPr>
              <a:t>成</a:t>
            </a:r>
            <a:r>
              <a:rPr dirty="0" sz="1350" spc="-170">
                <a:solidFill>
                  <a:srgbClr val="374050"/>
                </a:solidFill>
                <a:latin typeface="SimSun"/>
                <a:cs typeface="SimSun"/>
              </a:rPr>
              <a:t>本渠道策</a:t>
            </a:r>
            <a:r>
              <a:rPr dirty="0" sz="1350" spc="-170">
                <a:solidFill>
                  <a:srgbClr val="374050"/>
                </a:solidFill>
                <a:latin typeface="Meiryo"/>
                <a:cs typeface="Meiryo"/>
              </a:rPr>
              <a:t>略</a:t>
            </a:r>
            <a:r>
              <a:rPr dirty="0" sz="1350" spc="-170">
                <a:solidFill>
                  <a:srgbClr val="374050"/>
                </a:solidFill>
                <a:latin typeface="SimSun"/>
                <a:cs typeface="SimSun"/>
              </a:rPr>
              <a:t>，节省市场费</a:t>
            </a:r>
            <a:r>
              <a:rPr dirty="0" sz="1350" spc="-170">
                <a:solidFill>
                  <a:srgbClr val="374050"/>
                </a:solidFill>
                <a:latin typeface="Meiryo"/>
                <a:cs typeface="Meiryo"/>
              </a:rPr>
              <a:t>⽤</a:t>
            </a:r>
            <a:r>
              <a:rPr dirty="0" sz="1350" spc="-170">
                <a:solidFill>
                  <a:srgbClr val="374050"/>
                </a:solidFill>
                <a:latin typeface="SimSun"/>
                <a:cs typeface="SimSun"/>
              </a:rPr>
              <a:t>实现</a:t>
            </a:r>
            <a:r>
              <a:rPr dirty="0" sz="1350" spc="-170">
                <a:solidFill>
                  <a:srgbClr val="374050"/>
                </a:solidFill>
                <a:latin typeface="Meiryo"/>
                <a:cs typeface="Meiryo"/>
              </a:rPr>
              <a:t>⾼</a:t>
            </a:r>
            <a:r>
              <a:rPr dirty="0" sz="1350" spc="-170">
                <a:solidFill>
                  <a:srgbClr val="374050"/>
                </a:solidFill>
                <a:latin typeface="SimSun"/>
                <a:cs typeface="SimSun"/>
              </a:rPr>
              <a:t>性价</a:t>
            </a:r>
            <a:r>
              <a:rPr dirty="0" sz="1350" spc="-50">
                <a:solidFill>
                  <a:srgbClr val="374050"/>
                </a:solidFill>
                <a:latin typeface="Meiryo"/>
                <a:cs typeface="Meiryo"/>
              </a:rPr>
              <a:t>⽐</a:t>
            </a:r>
            <a:endParaRPr sz="1350">
              <a:latin typeface="Meiryo"/>
              <a:cs typeface="Meiryo"/>
            </a:endParaRPr>
          </a:p>
        </p:txBody>
      </p:sp>
      <p:grpSp>
        <p:nvGrpSpPr>
          <p:cNvPr id="9" name="object 9" descr=""/>
          <p:cNvGrpSpPr/>
          <p:nvPr/>
        </p:nvGrpSpPr>
        <p:grpSpPr>
          <a:xfrm>
            <a:off x="1066799" y="4219575"/>
            <a:ext cx="476250" cy="476250"/>
            <a:chOff x="1066799" y="4219575"/>
            <a:chExt cx="476250" cy="476250"/>
          </a:xfrm>
        </p:grpSpPr>
        <p:sp>
          <p:nvSpPr>
            <p:cNvPr id="10" name="object 10" descr=""/>
            <p:cNvSpPr/>
            <p:nvPr/>
          </p:nvSpPr>
          <p:spPr>
            <a:xfrm>
              <a:off x="1066799" y="4219575"/>
              <a:ext cx="476250" cy="476250"/>
            </a:xfrm>
            <a:custGeom>
              <a:avLst/>
              <a:gdLst/>
              <a:ahLst/>
              <a:cxnLst/>
              <a:rect l="l" t="t" r="r" b="b"/>
              <a:pathLst>
                <a:path w="476250" h="476250">
                  <a:moveTo>
                    <a:pt x="245923" y="476249"/>
                  </a:moveTo>
                  <a:lnTo>
                    <a:pt x="230326" y="476249"/>
                  </a:lnTo>
                  <a:lnTo>
                    <a:pt x="222546" y="475867"/>
                  </a:lnTo>
                  <a:lnTo>
                    <a:pt x="184020" y="470152"/>
                  </a:lnTo>
                  <a:lnTo>
                    <a:pt x="139793" y="455138"/>
                  </a:lnTo>
                  <a:lnTo>
                    <a:pt x="99345" y="431785"/>
                  </a:lnTo>
                  <a:lnTo>
                    <a:pt x="64230" y="400989"/>
                  </a:lnTo>
                  <a:lnTo>
                    <a:pt x="35798" y="363935"/>
                  </a:lnTo>
                  <a:lnTo>
                    <a:pt x="15141" y="322045"/>
                  </a:lnTo>
                  <a:lnTo>
                    <a:pt x="3053" y="276931"/>
                  </a:lnTo>
                  <a:lnTo>
                    <a:pt x="0" y="245923"/>
                  </a:lnTo>
                  <a:lnTo>
                    <a:pt x="0" y="230326"/>
                  </a:lnTo>
                  <a:lnTo>
                    <a:pt x="6096" y="184019"/>
                  </a:lnTo>
                  <a:lnTo>
                    <a:pt x="21110" y="139792"/>
                  </a:lnTo>
                  <a:lnTo>
                    <a:pt x="44464" y="99344"/>
                  </a:lnTo>
                  <a:lnTo>
                    <a:pt x="75259" y="64230"/>
                  </a:lnTo>
                  <a:lnTo>
                    <a:pt x="112314" y="35798"/>
                  </a:lnTo>
                  <a:lnTo>
                    <a:pt x="154203" y="15141"/>
                  </a:lnTo>
                  <a:lnTo>
                    <a:pt x="199318" y="3053"/>
                  </a:lnTo>
                  <a:lnTo>
                    <a:pt x="230326" y="0"/>
                  </a:lnTo>
                  <a:lnTo>
                    <a:pt x="245923" y="0"/>
                  </a:lnTo>
                  <a:lnTo>
                    <a:pt x="292230" y="6097"/>
                  </a:lnTo>
                  <a:lnTo>
                    <a:pt x="336456" y="21110"/>
                  </a:lnTo>
                  <a:lnTo>
                    <a:pt x="376904" y="44463"/>
                  </a:lnTo>
                  <a:lnTo>
                    <a:pt x="412019" y="75259"/>
                  </a:lnTo>
                  <a:lnTo>
                    <a:pt x="440451" y="112313"/>
                  </a:lnTo>
                  <a:lnTo>
                    <a:pt x="461108" y="154203"/>
                  </a:lnTo>
                  <a:lnTo>
                    <a:pt x="473195" y="199317"/>
                  </a:lnTo>
                  <a:lnTo>
                    <a:pt x="476250" y="230326"/>
                  </a:lnTo>
                  <a:lnTo>
                    <a:pt x="476250" y="238124"/>
                  </a:lnTo>
                  <a:lnTo>
                    <a:pt x="476250" y="245923"/>
                  </a:lnTo>
                  <a:lnTo>
                    <a:pt x="470152" y="292229"/>
                  </a:lnTo>
                  <a:lnTo>
                    <a:pt x="455139" y="336455"/>
                  </a:lnTo>
                  <a:lnTo>
                    <a:pt x="431785" y="376904"/>
                  </a:lnTo>
                  <a:lnTo>
                    <a:pt x="400990" y="412018"/>
                  </a:lnTo>
                  <a:lnTo>
                    <a:pt x="363935" y="440451"/>
                  </a:lnTo>
                  <a:lnTo>
                    <a:pt x="322046" y="461107"/>
                  </a:lnTo>
                  <a:lnTo>
                    <a:pt x="276931" y="473195"/>
                  </a:lnTo>
                  <a:lnTo>
                    <a:pt x="253704" y="475867"/>
                  </a:lnTo>
                  <a:lnTo>
                    <a:pt x="245923" y="476249"/>
                  </a:lnTo>
                  <a:close/>
                </a:path>
              </a:pathLst>
            </a:custGeom>
            <a:solidFill>
              <a:srgbClr val="0046AB">
                <a:alpha val="101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00149" y="4362449"/>
              <a:ext cx="212183" cy="190499"/>
            </a:xfrm>
            <a:prstGeom prst="rect">
              <a:avLst/>
            </a:prstGeom>
          </p:spPr>
        </p:pic>
      </p:grpSp>
      <p:sp>
        <p:nvSpPr>
          <p:cNvPr id="12" name="object 12" descr=""/>
          <p:cNvSpPr txBox="1"/>
          <p:nvPr/>
        </p:nvSpPr>
        <p:spPr>
          <a:xfrm>
            <a:off x="1054100" y="3663213"/>
            <a:ext cx="1375410" cy="1080135"/>
          </a:xfrm>
          <a:prstGeom prst="rect">
            <a:avLst/>
          </a:prstGeom>
        </p:spPr>
        <p:txBody>
          <a:bodyPr wrap="square" lIns="0" tIns="641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dirty="0" sz="1700" spc="-175">
                <a:solidFill>
                  <a:srgbClr val="0046AB"/>
                </a:solidFill>
                <a:latin typeface="SimSun"/>
                <a:cs typeface="SimSun"/>
              </a:rPr>
              <a:t>营销成果</a:t>
            </a:r>
            <a:endParaRPr sz="1700">
              <a:latin typeface="SimSun"/>
              <a:cs typeface="SimSun"/>
            </a:endParaRPr>
          </a:p>
          <a:p>
            <a:pPr marL="640715">
              <a:lnSpc>
                <a:spcPts val="3565"/>
              </a:lnSpc>
              <a:spcBef>
                <a:spcPts val="710"/>
              </a:spcBef>
            </a:pPr>
            <a:r>
              <a:rPr dirty="0" sz="2600" b="1">
                <a:solidFill>
                  <a:srgbClr val="0046AB"/>
                </a:solidFill>
                <a:latin typeface="Segoe UI"/>
                <a:cs typeface="Segoe UI"/>
              </a:rPr>
              <a:t>10</a:t>
            </a:r>
            <a:r>
              <a:rPr dirty="0" sz="3000" spc="-409">
                <a:solidFill>
                  <a:srgbClr val="0046AB"/>
                </a:solidFill>
                <a:latin typeface="SimSun"/>
                <a:cs typeface="SimSun"/>
              </a:rPr>
              <a:t>秒</a:t>
            </a:r>
            <a:endParaRPr sz="3000">
              <a:latin typeface="SimSun"/>
              <a:cs typeface="SimSun"/>
            </a:endParaRPr>
          </a:p>
          <a:p>
            <a:pPr marL="640715">
              <a:lnSpc>
                <a:spcPts val="1580"/>
              </a:lnSpc>
            </a:pPr>
            <a:r>
              <a:rPr dirty="0" sz="1350" spc="-170">
                <a:solidFill>
                  <a:srgbClr val="4A5462"/>
                </a:solidFill>
                <a:latin typeface="SimSun"/>
                <a:cs typeface="SimSun"/>
              </a:rPr>
              <a:t>抢购</a:t>
            </a:r>
            <a:r>
              <a:rPr dirty="0" sz="1350" spc="-170">
                <a:solidFill>
                  <a:srgbClr val="4A5462"/>
                </a:solidFill>
                <a:latin typeface="Meiryo"/>
                <a:cs typeface="Meiryo"/>
              </a:rPr>
              <a:t>⼀</a:t>
            </a:r>
            <a:r>
              <a:rPr dirty="0" sz="1350" spc="-50">
                <a:solidFill>
                  <a:srgbClr val="4A5462"/>
                </a:solidFill>
                <a:latin typeface="SimSun"/>
                <a:cs typeface="SimSun"/>
              </a:rPr>
              <a:t>空</a:t>
            </a:r>
            <a:endParaRPr sz="1350">
              <a:latin typeface="SimSun"/>
              <a:cs typeface="SimSun"/>
            </a:endParaRPr>
          </a:p>
        </p:txBody>
      </p:sp>
      <p:grpSp>
        <p:nvGrpSpPr>
          <p:cNvPr id="13" name="object 13" descr=""/>
          <p:cNvGrpSpPr/>
          <p:nvPr/>
        </p:nvGrpSpPr>
        <p:grpSpPr>
          <a:xfrm>
            <a:off x="3505199" y="4219575"/>
            <a:ext cx="476250" cy="476250"/>
            <a:chOff x="3505199" y="4219575"/>
            <a:chExt cx="476250" cy="476250"/>
          </a:xfrm>
        </p:grpSpPr>
        <p:sp>
          <p:nvSpPr>
            <p:cNvPr id="14" name="object 14" descr=""/>
            <p:cNvSpPr/>
            <p:nvPr/>
          </p:nvSpPr>
          <p:spPr>
            <a:xfrm>
              <a:off x="3505199" y="4219575"/>
              <a:ext cx="476250" cy="476250"/>
            </a:xfrm>
            <a:custGeom>
              <a:avLst/>
              <a:gdLst/>
              <a:ahLst/>
              <a:cxnLst/>
              <a:rect l="l" t="t" r="r" b="b"/>
              <a:pathLst>
                <a:path w="476250" h="476250">
                  <a:moveTo>
                    <a:pt x="245923" y="476249"/>
                  </a:moveTo>
                  <a:lnTo>
                    <a:pt x="230326" y="476249"/>
                  </a:lnTo>
                  <a:lnTo>
                    <a:pt x="222545" y="475867"/>
                  </a:lnTo>
                  <a:lnTo>
                    <a:pt x="184019" y="470152"/>
                  </a:lnTo>
                  <a:lnTo>
                    <a:pt x="139792" y="455138"/>
                  </a:lnTo>
                  <a:lnTo>
                    <a:pt x="99345" y="431785"/>
                  </a:lnTo>
                  <a:lnTo>
                    <a:pt x="64230" y="400989"/>
                  </a:lnTo>
                  <a:lnTo>
                    <a:pt x="35798" y="363935"/>
                  </a:lnTo>
                  <a:lnTo>
                    <a:pt x="15141" y="322045"/>
                  </a:lnTo>
                  <a:lnTo>
                    <a:pt x="3053" y="276931"/>
                  </a:lnTo>
                  <a:lnTo>
                    <a:pt x="0" y="245923"/>
                  </a:lnTo>
                  <a:lnTo>
                    <a:pt x="0" y="230326"/>
                  </a:lnTo>
                  <a:lnTo>
                    <a:pt x="6097" y="184019"/>
                  </a:lnTo>
                  <a:lnTo>
                    <a:pt x="21110" y="139792"/>
                  </a:lnTo>
                  <a:lnTo>
                    <a:pt x="44464" y="99344"/>
                  </a:lnTo>
                  <a:lnTo>
                    <a:pt x="75259" y="64230"/>
                  </a:lnTo>
                  <a:lnTo>
                    <a:pt x="112314" y="35798"/>
                  </a:lnTo>
                  <a:lnTo>
                    <a:pt x="154203" y="15141"/>
                  </a:lnTo>
                  <a:lnTo>
                    <a:pt x="199318" y="3053"/>
                  </a:lnTo>
                  <a:lnTo>
                    <a:pt x="230326" y="0"/>
                  </a:lnTo>
                  <a:lnTo>
                    <a:pt x="245923" y="0"/>
                  </a:lnTo>
                  <a:lnTo>
                    <a:pt x="292229" y="6097"/>
                  </a:lnTo>
                  <a:lnTo>
                    <a:pt x="336456" y="21110"/>
                  </a:lnTo>
                  <a:lnTo>
                    <a:pt x="376904" y="44463"/>
                  </a:lnTo>
                  <a:lnTo>
                    <a:pt x="412019" y="75259"/>
                  </a:lnTo>
                  <a:lnTo>
                    <a:pt x="440451" y="112313"/>
                  </a:lnTo>
                  <a:lnTo>
                    <a:pt x="461108" y="154203"/>
                  </a:lnTo>
                  <a:lnTo>
                    <a:pt x="473196" y="199317"/>
                  </a:lnTo>
                  <a:lnTo>
                    <a:pt x="476249" y="230326"/>
                  </a:lnTo>
                  <a:lnTo>
                    <a:pt x="476249" y="238124"/>
                  </a:lnTo>
                  <a:lnTo>
                    <a:pt x="476249" y="245923"/>
                  </a:lnTo>
                  <a:lnTo>
                    <a:pt x="470153" y="292229"/>
                  </a:lnTo>
                  <a:lnTo>
                    <a:pt x="455138" y="336455"/>
                  </a:lnTo>
                  <a:lnTo>
                    <a:pt x="431785" y="376904"/>
                  </a:lnTo>
                  <a:lnTo>
                    <a:pt x="400989" y="412018"/>
                  </a:lnTo>
                  <a:lnTo>
                    <a:pt x="363934" y="440451"/>
                  </a:lnTo>
                  <a:lnTo>
                    <a:pt x="322045" y="461107"/>
                  </a:lnTo>
                  <a:lnTo>
                    <a:pt x="276931" y="473195"/>
                  </a:lnTo>
                  <a:lnTo>
                    <a:pt x="253703" y="475867"/>
                  </a:lnTo>
                  <a:lnTo>
                    <a:pt x="245923" y="476249"/>
                  </a:lnTo>
                  <a:close/>
                </a:path>
              </a:pathLst>
            </a:custGeom>
            <a:solidFill>
              <a:srgbClr val="0046AB">
                <a:alpha val="101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82602" y="4362449"/>
              <a:ext cx="130968" cy="190499"/>
            </a:xfrm>
            <a:prstGeom prst="rect">
              <a:avLst/>
            </a:prstGeom>
          </p:spPr>
        </p:pic>
      </p:grpSp>
      <p:sp>
        <p:nvSpPr>
          <p:cNvPr id="16" name="object 16" descr=""/>
          <p:cNvSpPr txBox="1"/>
          <p:nvPr/>
        </p:nvSpPr>
        <p:spPr>
          <a:xfrm>
            <a:off x="4121150" y="4060768"/>
            <a:ext cx="1132205" cy="68262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ts val="3565"/>
              </a:lnSpc>
              <a:spcBef>
                <a:spcPts val="125"/>
              </a:spcBef>
            </a:pPr>
            <a:r>
              <a:rPr dirty="0" sz="2600" b="1">
                <a:solidFill>
                  <a:srgbClr val="0046AB"/>
                </a:solidFill>
                <a:latin typeface="Segoe UI"/>
                <a:cs typeface="Segoe UI"/>
              </a:rPr>
              <a:t>1870</a:t>
            </a:r>
            <a:r>
              <a:rPr dirty="0" sz="3000" spc="-409">
                <a:solidFill>
                  <a:srgbClr val="0046AB"/>
                </a:solidFill>
                <a:latin typeface="SimSun"/>
                <a:cs typeface="SimSun"/>
              </a:rPr>
              <a:t>万</a:t>
            </a:r>
            <a:endParaRPr sz="3000">
              <a:latin typeface="SimSun"/>
              <a:cs typeface="SimSun"/>
            </a:endParaRPr>
          </a:p>
          <a:p>
            <a:pPr marL="12700">
              <a:lnSpc>
                <a:spcPts val="1580"/>
              </a:lnSpc>
            </a:pPr>
            <a:r>
              <a:rPr dirty="0" sz="1350" spc="-170">
                <a:solidFill>
                  <a:srgbClr val="4A5462"/>
                </a:solidFill>
                <a:latin typeface="Meiryo"/>
                <a:cs typeface="Meiryo"/>
              </a:rPr>
              <a:t>⾸</a:t>
            </a:r>
            <a:r>
              <a:rPr dirty="0" sz="1350" spc="-130">
                <a:solidFill>
                  <a:srgbClr val="4A5462"/>
                </a:solidFill>
                <a:latin typeface="SimSun"/>
                <a:cs typeface="SimSun"/>
              </a:rPr>
              <a:t>年销量</a:t>
            </a:r>
            <a:endParaRPr sz="1350">
              <a:latin typeface="SimSun"/>
              <a:cs typeface="SimSun"/>
            </a:endParaRPr>
          </a:p>
        </p:txBody>
      </p:sp>
      <p:grpSp>
        <p:nvGrpSpPr>
          <p:cNvPr id="17" name="object 17" descr=""/>
          <p:cNvGrpSpPr/>
          <p:nvPr/>
        </p:nvGrpSpPr>
        <p:grpSpPr>
          <a:xfrm>
            <a:off x="1066799" y="5124450"/>
            <a:ext cx="476250" cy="476250"/>
            <a:chOff x="1066799" y="5124450"/>
            <a:chExt cx="476250" cy="476250"/>
          </a:xfrm>
        </p:grpSpPr>
        <p:sp>
          <p:nvSpPr>
            <p:cNvPr id="18" name="object 18" descr=""/>
            <p:cNvSpPr/>
            <p:nvPr/>
          </p:nvSpPr>
          <p:spPr>
            <a:xfrm>
              <a:off x="1066799" y="5124450"/>
              <a:ext cx="476250" cy="476250"/>
            </a:xfrm>
            <a:custGeom>
              <a:avLst/>
              <a:gdLst/>
              <a:ahLst/>
              <a:cxnLst/>
              <a:rect l="l" t="t" r="r" b="b"/>
              <a:pathLst>
                <a:path w="476250" h="476250">
                  <a:moveTo>
                    <a:pt x="245923" y="476249"/>
                  </a:moveTo>
                  <a:lnTo>
                    <a:pt x="230326" y="476249"/>
                  </a:lnTo>
                  <a:lnTo>
                    <a:pt x="222546" y="475867"/>
                  </a:lnTo>
                  <a:lnTo>
                    <a:pt x="184020" y="470152"/>
                  </a:lnTo>
                  <a:lnTo>
                    <a:pt x="139793" y="455139"/>
                  </a:lnTo>
                  <a:lnTo>
                    <a:pt x="99345" y="431785"/>
                  </a:lnTo>
                  <a:lnTo>
                    <a:pt x="64230" y="400989"/>
                  </a:lnTo>
                  <a:lnTo>
                    <a:pt x="35798" y="363935"/>
                  </a:lnTo>
                  <a:lnTo>
                    <a:pt x="15141" y="322046"/>
                  </a:lnTo>
                  <a:lnTo>
                    <a:pt x="3053" y="276931"/>
                  </a:lnTo>
                  <a:lnTo>
                    <a:pt x="0" y="245923"/>
                  </a:lnTo>
                  <a:lnTo>
                    <a:pt x="0" y="230326"/>
                  </a:lnTo>
                  <a:lnTo>
                    <a:pt x="6096" y="184018"/>
                  </a:lnTo>
                  <a:lnTo>
                    <a:pt x="21110" y="139792"/>
                  </a:lnTo>
                  <a:lnTo>
                    <a:pt x="44464" y="99344"/>
                  </a:lnTo>
                  <a:lnTo>
                    <a:pt x="75259" y="64229"/>
                  </a:lnTo>
                  <a:lnTo>
                    <a:pt x="112314" y="35797"/>
                  </a:lnTo>
                  <a:lnTo>
                    <a:pt x="154203" y="15140"/>
                  </a:lnTo>
                  <a:lnTo>
                    <a:pt x="199318" y="3053"/>
                  </a:lnTo>
                  <a:lnTo>
                    <a:pt x="230326" y="0"/>
                  </a:lnTo>
                  <a:lnTo>
                    <a:pt x="245923" y="0"/>
                  </a:lnTo>
                  <a:lnTo>
                    <a:pt x="292230" y="6096"/>
                  </a:lnTo>
                  <a:lnTo>
                    <a:pt x="336456" y="21110"/>
                  </a:lnTo>
                  <a:lnTo>
                    <a:pt x="376904" y="44462"/>
                  </a:lnTo>
                  <a:lnTo>
                    <a:pt x="412019" y="75259"/>
                  </a:lnTo>
                  <a:lnTo>
                    <a:pt x="440451" y="112313"/>
                  </a:lnTo>
                  <a:lnTo>
                    <a:pt x="461108" y="154202"/>
                  </a:lnTo>
                  <a:lnTo>
                    <a:pt x="473195" y="199316"/>
                  </a:lnTo>
                  <a:lnTo>
                    <a:pt x="476250" y="230326"/>
                  </a:lnTo>
                  <a:lnTo>
                    <a:pt x="476250" y="238124"/>
                  </a:lnTo>
                  <a:lnTo>
                    <a:pt x="476250" y="245923"/>
                  </a:lnTo>
                  <a:lnTo>
                    <a:pt x="470152" y="292229"/>
                  </a:lnTo>
                  <a:lnTo>
                    <a:pt x="455139" y="336456"/>
                  </a:lnTo>
                  <a:lnTo>
                    <a:pt x="431785" y="376904"/>
                  </a:lnTo>
                  <a:lnTo>
                    <a:pt x="400990" y="412019"/>
                  </a:lnTo>
                  <a:lnTo>
                    <a:pt x="363935" y="440451"/>
                  </a:lnTo>
                  <a:lnTo>
                    <a:pt x="322046" y="461108"/>
                  </a:lnTo>
                  <a:lnTo>
                    <a:pt x="276931" y="473195"/>
                  </a:lnTo>
                  <a:lnTo>
                    <a:pt x="253704" y="475867"/>
                  </a:lnTo>
                  <a:lnTo>
                    <a:pt x="245923" y="476249"/>
                  </a:lnTo>
                  <a:close/>
                </a:path>
              </a:pathLst>
            </a:custGeom>
            <a:solidFill>
              <a:srgbClr val="0046AB">
                <a:alpha val="101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90624" y="5267324"/>
              <a:ext cx="238124" cy="190499"/>
            </a:xfrm>
            <a:prstGeom prst="rect">
              <a:avLst/>
            </a:prstGeom>
          </p:spPr>
        </p:pic>
      </p:grpSp>
      <p:sp>
        <p:nvSpPr>
          <p:cNvPr id="20" name="object 20" descr=""/>
          <p:cNvSpPr txBox="1"/>
          <p:nvPr/>
        </p:nvSpPr>
        <p:spPr>
          <a:xfrm>
            <a:off x="1682750" y="4965643"/>
            <a:ext cx="1176020" cy="68262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ts val="3565"/>
              </a:lnSpc>
              <a:spcBef>
                <a:spcPts val="125"/>
              </a:spcBef>
            </a:pPr>
            <a:r>
              <a:rPr dirty="0" sz="2600" b="1">
                <a:solidFill>
                  <a:srgbClr val="0046AB"/>
                </a:solidFill>
                <a:latin typeface="Segoe UI"/>
                <a:cs typeface="Segoe UI"/>
              </a:rPr>
              <a:t>300</a:t>
            </a:r>
            <a:r>
              <a:rPr dirty="0" sz="3000" spc="-365">
                <a:solidFill>
                  <a:srgbClr val="0046AB"/>
                </a:solidFill>
                <a:latin typeface="SimSun"/>
                <a:cs typeface="SimSun"/>
              </a:rPr>
              <a:t>万</a:t>
            </a:r>
            <a:r>
              <a:rPr dirty="0" sz="2600" spc="-50" b="1">
                <a:solidFill>
                  <a:srgbClr val="0046AB"/>
                </a:solidFill>
                <a:latin typeface="Segoe UI"/>
                <a:cs typeface="Segoe UI"/>
              </a:rPr>
              <a:t>+</a:t>
            </a:r>
            <a:endParaRPr sz="2600">
              <a:latin typeface="Segoe UI"/>
              <a:cs typeface="Segoe UI"/>
            </a:endParaRPr>
          </a:p>
          <a:p>
            <a:pPr marL="12700">
              <a:lnSpc>
                <a:spcPts val="1585"/>
              </a:lnSpc>
            </a:pPr>
            <a:r>
              <a:rPr dirty="0" sz="1350" spc="-170">
                <a:solidFill>
                  <a:srgbClr val="4A5462"/>
                </a:solidFill>
                <a:latin typeface="Meiryo"/>
                <a:cs typeface="Meiryo"/>
              </a:rPr>
              <a:t>⽶粉</a:t>
            </a:r>
            <a:r>
              <a:rPr dirty="0" sz="1350" spc="-140">
                <a:solidFill>
                  <a:srgbClr val="4A5462"/>
                </a:solidFill>
                <a:latin typeface="SimSun"/>
                <a:cs typeface="SimSun"/>
              </a:rPr>
              <a:t>社群规模</a:t>
            </a:r>
            <a:endParaRPr sz="1350">
              <a:latin typeface="SimSun"/>
              <a:cs typeface="SimSun"/>
            </a:endParaRPr>
          </a:p>
        </p:txBody>
      </p:sp>
      <p:grpSp>
        <p:nvGrpSpPr>
          <p:cNvPr id="21" name="object 21" descr=""/>
          <p:cNvGrpSpPr/>
          <p:nvPr/>
        </p:nvGrpSpPr>
        <p:grpSpPr>
          <a:xfrm>
            <a:off x="3505199" y="5124450"/>
            <a:ext cx="476250" cy="476250"/>
            <a:chOff x="3505199" y="5124450"/>
            <a:chExt cx="476250" cy="476250"/>
          </a:xfrm>
        </p:grpSpPr>
        <p:sp>
          <p:nvSpPr>
            <p:cNvPr id="22" name="object 22" descr=""/>
            <p:cNvSpPr/>
            <p:nvPr/>
          </p:nvSpPr>
          <p:spPr>
            <a:xfrm>
              <a:off x="3505199" y="5124450"/>
              <a:ext cx="476250" cy="476250"/>
            </a:xfrm>
            <a:custGeom>
              <a:avLst/>
              <a:gdLst/>
              <a:ahLst/>
              <a:cxnLst/>
              <a:rect l="l" t="t" r="r" b="b"/>
              <a:pathLst>
                <a:path w="476250" h="476250">
                  <a:moveTo>
                    <a:pt x="245923" y="476249"/>
                  </a:moveTo>
                  <a:lnTo>
                    <a:pt x="230326" y="476249"/>
                  </a:lnTo>
                  <a:lnTo>
                    <a:pt x="222545" y="475867"/>
                  </a:lnTo>
                  <a:lnTo>
                    <a:pt x="184019" y="470152"/>
                  </a:lnTo>
                  <a:lnTo>
                    <a:pt x="139792" y="455139"/>
                  </a:lnTo>
                  <a:lnTo>
                    <a:pt x="99345" y="431785"/>
                  </a:lnTo>
                  <a:lnTo>
                    <a:pt x="64230" y="400989"/>
                  </a:lnTo>
                  <a:lnTo>
                    <a:pt x="35798" y="363935"/>
                  </a:lnTo>
                  <a:lnTo>
                    <a:pt x="15141" y="322046"/>
                  </a:lnTo>
                  <a:lnTo>
                    <a:pt x="3053" y="276931"/>
                  </a:lnTo>
                  <a:lnTo>
                    <a:pt x="0" y="245923"/>
                  </a:lnTo>
                  <a:lnTo>
                    <a:pt x="0" y="230326"/>
                  </a:lnTo>
                  <a:lnTo>
                    <a:pt x="6097" y="184018"/>
                  </a:lnTo>
                  <a:lnTo>
                    <a:pt x="21110" y="139792"/>
                  </a:lnTo>
                  <a:lnTo>
                    <a:pt x="44464" y="99344"/>
                  </a:lnTo>
                  <a:lnTo>
                    <a:pt x="75259" y="64229"/>
                  </a:lnTo>
                  <a:lnTo>
                    <a:pt x="112314" y="35797"/>
                  </a:lnTo>
                  <a:lnTo>
                    <a:pt x="154203" y="15140"/>
                  </a:lnTo>
                  <a:lnTo>
                    <a:pt x="199318" y="3053"/>
                  </a:lnTo>
                  <a:lnTo>
                    <a:pt x="230326" y="0"/>
                  </a:lnTo>
                  <a:lnTo>
                    <a:pt x="245923" y="0"/>
                  </a:lnTo>
                  <a:lnTo>
                    <a:pt x="292229" y="6096"/>
                  </a:lnTo>
                  <a:lnTo>
                    <a:pt x="336456" y="21110"/>
                  </a:lnTo>
                  <a:lnTo>
                    <a:pt x="376904" y="44462"/>
                  </a:lnTo>
                  <a:lnTo>
                    <a:pt x="412019" y="75259"/>
                  </a:lnTo>
                  <a:lnTo>
                    <a:pt x="440451" y="112313"/>
                  </a:lnTo>
                  <a:lnTo>
                    <a:pt x="461108" y="154202"/>
                  </a:lnTo>
                  <a:lnTo>
                    <a:pt x="473196" y="199316"/>
                  </a:lnTo>
                  <a:lnTo>
                    <a:pt x="476249" y="230326"/>
                  </a:lnTo>
                  <a:lnTo>
                    <a:pt x="476249" y="238124"/>
                  </a:lnTo>
                  <a:lnTo>
                    <a:pt x="476249" y="245923"/>
                  </a:lnTo>
                  <a:lnTo>
                    <a:pt x="470153" y="292229"/>
                  </a:lnTo>
                  <a:lnTo>
                    <a:pt x="455138" y="336456"/>
                  </a:lnTo>
                  <a:lnTo>
                    <a:pt x="431785" y="376904"/>
                  </a:lnTo>
                  <a:lnTo>
                    <a:pt x="400989" y="412019"/>
                  </a:lnTo>
                  <a:lnTo>
                    <a:pt x="363934" y="440451"/>
                  </a:lnTo>
                  <a:lnTo>
                    <a:pt x="322045" y="461108"/>
                  </a:lnTo>
                  <a:lnTo>
                    <a:pt x="276931" y="473195"/>
                  </a:lnTo>
                  <a:lnTo>
                    <a:pt x="253703" y="475867"/>
                  </a:lnTo>
                  <a:lnTo>
                    <a:pt x="245923" y="476249"/>
                  </a:lnTo>
                  <a:close/>
                </a:path>
              </a:pathLst>
            </a:custGeom>
            <a:solidFill>
              <a:srgbClr val="0046AB">
                <a:alpha val="101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3" name="object 23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647591" y="5279230"/>
              <a:ext cx="190983" cy="166724"/>
            </a:xfrm>
            <a:prstGeom prst="rect">
              <a:avLst/>
            </a:prstGeom>
          </p:spPr>
        </p:pic>
      </p:grpSp>
      <p:sp>
        <p:nvSpPr>
          <p:cNvPr id="24" name="object 24" descr=""/>
          <p:cNvSpPr txBox="1"/>
          <p:nvPr/>
        </p:nvSpPr>
        <p:spPr>
          <a:xfrm>
            <a:off x="4121150" y="5014594"/>
            <a:ext cx="787400" cy="633730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dirty="0" sz="2600" spc="-25" b="1">
                <a:solidFill>
                  <a:srgbClr val="0046AB"/>
                </a:solidFill>
                <a:latin typeface="Segoe UI"/>
                <a:cs typeface="Segoe UI"/>
              </a:rPr>
              <a:t>56%</a:t>
            </a:r>
            <a:endParaRPr sz="26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350" spc="-170">
                <a:solidFill>
                  <a:srgbClr val="4A5462"/>
                </a:solidFill>
                <a:latin typeface="Meiryo"/>
                <a:cs typeface="Meiryo"/>
              </a:rPr>
              <a:t>⼝</a:t>
            </a:r>
            <a:r>
              <a:rPr dirty="0" sz="1350" spc="-145">
                <a:solidFill>
                  <a:srgbClr val="4A5462"/>
                </a:solidFill>
                <a:latin typeface="SimSun"/>
                <a:cs typeface="SimSun"/>
              </a:rPr>
              <a:t>碑转化率</a:t>
            </a:r>
            <a:endParaRPr sz="1350">
              <a:latin typeface="SimSun"/>
              <a:cs typeface="SimSun"/>
            </a:endParaRPr>
          </a:p>
        </p:txBody>
      </p:sp>
      <p:pic>
        <p:nvPicPr>
          <p:cNvPr id="25" name="object 25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305550" y="1857375"/>
            <a:ext cx="4610099" cy="3514724"/>
          </a:xfrm>
          <a:prstGeom prst="rect">
            <a:avLst/>
          </a:prstGeom>
        </p:spPr>
      </p:pic>
      <p:sp>
        <p:nvSpPr>
          <p:cNvPr id="26" name="object 26" descr=""/>
          <p:cNvSpPr txBox="1"/>
          <p:nvPr/>
        </p:nvSpPr>
        <p:spPr>
          <a:xfrm>
            <a:off x="6765081" y="5499351"/>
            <a:ext cx="3691254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 spc="-165" i="1">
                <a:solidFill>
                  <a:srgbClr val="6A7280"/>
                </a:solidFill>
                <a:latin typeface="Meiryo"/>
                <a:cs typeface="Meiryo"/>
              </a:rPr>
              <a:t>⼩⽶⾸</a:t>
            </a:r>
            <a:r>
              <a:rPr dirty="0" sz="1200" spc="-165">
                <a:solidFill>
                  <a:srgbClr val="6A7280"/>
                </a:solidFill>
                <a:latin typeface="SimSun"/>
                <a:cs typeface="SimSun"/>
              </a:rPr>
              <a:t>创</a:t>
            </a:r>
            <a:r>
              <a:rPr dirty="0" sz="1050" i="1">
                <a:solidFill>
                  <a:srgbClr val="6A7280"/>
                </a:solidFill>
                <a:latin typeface="Segoe UI"/>
                <a:cs typeface="Segoe UI"/>
              </a:rPr>
              <a:t>F</a:t>
            </a:r>
            <a:r>
              <a:rPr dirty="0" sz="1200" spc="-165">
                <a:solidFill>
                  <a:srgbClr val="6A7280"/>
                </a:solidFill>
                <a:latin typeface="SimSun"/>
                <a:cs typeface="SimSun"/>
              </a:rPr>
              <a:t>码</a:t>
            </a:r>
            <a:r>
              <a:rPr dirty="0" sz="1200" spc="-165" i="1">
                <a:solidFill>
                  <a:srgbClr val="6A7280"/>
                </a:solidFill>
                <a:latin typeface="Meiryo"/>
                <a:cs typeface="Meiryo"/>
              </a:rPr>
              <a:t>系</a:t>
            </a:r>
            <a:r>
              <a:rPr dirty="0" sz="1200" spc="-165">
                <a:solidFill>
                  <a:srgbClr val="6A7280"/>
                </a:solidFill>
                <a:latin typeface="SimSun"/>
                <a:cs typeface="SimSun"/>
              </a:rPr>
              <a:t>统</a:t>
            </a:r>
            <a:r>
              <a:rPr dirty="0" sz="1200" spc="-165" i="1">
                <a:solidFill>
                  <a:srgbClr val="6A7280"/>
                </a:solidFill>
                <a:latin typeface="Meiryo"/>
                <a:cs typeface="Meiryo"/>
              </a:rPr>
              <a:t>与</a:t>
            </a:r>
            <a:r>
              <a:rPr dirty="0" sz="1200" spc="-165">
                <a:solidFill>
                  <a:srgbClr val="6A7280"/>
                </a:solidFill>
                <a:latin typeface="SimSun"/>
                <a:cs typeface="SimSun"/>
              </a:rPr>
              <a:t>线</a:t>
            </a:r>
            <a:r>
              <a:rPr dirty="0" sz="1200" spc="-165" i="1">
                <a:solidFill>
                  <a:srgbClr val="6A7280"/>
                </a:solidFill>
                <a:latin typeface="Meiryo"/>
                <a:cs typeface="Meiryo"/>
              </a:rPr>
              <a:t>上</a:t>
            </a:r>
            <a:r>
              <a:rPr dirty="0" sz="1200" spc="-165">
                <a:solidFill>
                  <a:srgbClr val="6A7280"/>
                </a:solidFill>
                <a:latin typeface="SimSun"/>
                <a:cs typeface="SimSun"/>
              </a:rPr>
              <a:t>抢购</a:t>
            </a:r>
            <a:r>
              <a:rPr dirty="0" sz="1200" spc="-165" i="1">
                <a:solidFill>
                  <a:srgbClr val="6A7280"/>
                </a:solidFill>
                <a:latin typeface="Meiryo"/>
                <a:cs typeface="Meiryo"/>
              </a:rPr>
              <a:t>模式，</a:t>
            </a:r>
            <a:r>
              <a:rPr dirty="0" sz="1200" spc="-165">
                <a:solidFill>
                  <a:srgbClr val="6A7280"/>
                </a:solidFill>
                <a:latin typeface="SimSun"/>
                <a:cs typeface="SimSun"/>
              </a:rPr>
              <a:t>通过</a:t>
            </a:r>
            <a:r>
              <a:rPr dirty="0" sz="1200" spc="-165" i="1">
                <a:solidFill>
                  <a:srgbClr val="6A7280"/>
                </a:solidFill>
                <a:latin typeface="Meiryo"/>
                <a:cs typeface="Meiryo"/>
              </a:rPr>
              <a:t>供需失衡造就品牌</a:t>
            </a:r>
            <a:r>
              <a:rPr dirty="0" sz="1200" spc="-165">
                <a:solidFill>
                  <a:srgbClr val="6A7280"/>
                </a:solidFill>
                <a:latin typeface="SimSun"/>
                <a:cs typeface="SimSun"/>
              </a:rPr>
              <a:t>热</a:t>
            </a:r>
            <a:r>
              <a:rPr dirty="0" sz="1200" spc="-50" i="1">
                <a:solidFill>
                  <a:srgbClr val="6A7280"/>
                </a:solidFill>
                <a:latin typeface="Meiryo"/>
                <a:cs typeface="Meiryo"/>
              </a:rPr>
              <a:t>度</a:t>
            </a:r>
            <a:endParaRPr sz="1200">
              <a:latin typeface="Meiryo"/>
              <a:cs typeface="Meiryo"/>
            </a:endParaRPr>
          </a:p>
        </p:txBody>
      </p:sp>
      <p:sp>
        <p:nvSpPr>
          <p:cNvPr id="27" name="object 27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0960" rIns="0" bIns="0" rtlCol="0" vert="horz">
            <a:spAutoFit/>
          </a:bodyPr>
          <a:lstStyle/>
          <a:p>
            <a:pPr marL="75565">
              <a:lnSpc>
                <a:spcPct val="100000"/>
              </a:lnSpc>
              <a:spcBef>
                <a:spcPts val="480"/>
              </a:spcBef>
            </a:pPr>
            <a:fld id="{81D60167-4931-47E6-BA6A-407CBD079E47}" type="slidenum">
              <a:rPr dirty="0" spc="-10"/>
              <a:t>12</a:t>
            </a:fld>
            <a:r>
              <a:rPr dirty="0" spc="-10"/>
              <a:t>/15</a:t>
            </a:r>
          </a:p>
        </p:txBody>
      </p:sp>
      <p:sp>
        <p:nvSpPr>
          <p:cNvPr id="28" name="object 28" descr="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60960" rIns="0" bIns="0" rtlCol="0" vert="horz">
            <a:spAutoFit/>
          </a:bodyPr>
          <a:lstStyle/>
          <a:p>
            <a:pPr marL="50800">
              <a:lnSpc>
                <a:spcPct val="100000"/>
              </a:lnSpc>
              <a:spcBef>
                <a:spcPts val="180"/>
              </a:spcBef>
            </a:pPr>
            <a:r>
              <a:rPr dirty="0" spc="-10"/>
              <a:t>2025.07</a:t>
            </a:r>
          </a:p>
        </p:txBody>
      </p:sp>
      <p:sp>
        <p:nvSpPr>
          <p:cNvPr id="29" name="object 29" descr=""/>
          <p:cNvSpPr txBox="1"/>
          <p:nvPr/>
        </p:nvSpPr>
        <p:spPr>
          <a:xfrm>
            <a:off x="101599" y="6566026"/>
            <a:ext cx="1625600" cy="1587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50"/>
              </a:lnSpc>
            </a:pPr>
            <a:r>
              <a:rPr dirty="0" sz="1150" spc="-105">
                <a:solidFill>
                  <a:srgbClr val="6A7280"/>
                </a:solidFill>
                <a:latin typeface="SimSun"/>
                <a:cs typeface="SimSun"/>
              </a:rPr>
              <a:t>系统化营销全链路知识培训</a:t>
            </a:r>
            <a:endParaRPr sz="1150">
              <a:latin typeface="SimSun"/>
              <a:cs typeface="SimSu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54100" y="441269"/>
            <a:ext cx="4281805" cy="487045"/>
          </a:xfrm>
          <a:prstGeom prst="rect"/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2600"/>
              <a:t>B2B</a:t>
            </a:r>
            <a:r>
              <a:rPr dirty="0" spc="-365" b="0">
                <a:latin typeface="SimSun"/>
                <a:cs typeface="SimSun"/>
              </a:rPr>
              <a:t>与</a:t>
            </a:r>
            <a:r>
              <a:rPr dirty="0" sz="2600"/>
              <a:t>B2C</a:t>
            </a:r>
            <a:r>
              <a:rPr dirty="0" spc="-365" b="0">
                <a:latin typeface="SimSun"/>
                <a:cs typeface="SimSun"/>
              </a:rPr>
              <a:t>公司营销策略对</a:t>
            </a:r>
            <a:r>
              <a:rPr dirty="0" spc="-409" b="0">
                <a:latin typeface="Meiryo"/>
                <a:cs typeface="Meiryo"/>
              </a:rPr>
              <a:t>⽐</a:t>
            </a:r>
            <a:endParaRPr sz="2600">
              <a:latin typeface="Meiryo"/>
              <a:cs typeface="Meiryo"/>
            </a:endParaRPr>
          </a:p>
        </p:txBody>
      </p:sp>
      <p:sp>
        <p:nvSpPr>
          <p:cNvPr id="3" name="object 3" descr=""/>
          <p:cNvSpPr/>
          <p:nvPr/>
        </p:nvSpPr>
        <p:spPr>
          <a:xfrm>
            <a:off x="1066799" y="1076324"/>
            <a:ext cx="609600" cy="38100"/>
          </a:xfrm>
          <a:custGeom>
            <a:avLst/>
            <a:gdLst/>
            <a:ahLst/>
            <a:cxnLst/>
            <a:rect l="l" t="t" r="r" b="b"/>
            <a:pathLst>
              <a:path w="609600" h="38100">
                <a:moveTo>
                  <a:pt x="609599" y="38099"/>
                </a:moveTo>
                <a:lnTo>
                  <a:pt x="0" y="38099"/>
                </a:lnTo>
                <a:lnTo>
                  <a:pt x="0" y="0"/>
                </a:lnTo>
                <a:lnTo>
                  <a:pt x="609599" y="0"/>
                </a:lnTo>
                <a:lnTo>
                  <a:pt x="609599" y="38099"/>
                </a:lnTo>
                <a:close/>
              </a:path>
            </a:pathLst>
          </a:custGeom>
          <a:solidFill>
            <a:srgbClr val="0046AB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" name="object 4" descr=""/>
          <p:cNvGrpSpPr/>
          <p:nvPr/>
        </p:nvGrpSpPr>
        <p:grpSpPr>
          <a:xfrm>
            <a:off x="3200399" y="1266824"/>
            <a:ext cx="762000" cy="762000"/>
            <a:chOff x="3200399" y="1266824"/>
            <a:chExt cx="762000" cy="762000"/>
          </a:xfrm>
        </p:grpSpPr>
        <p:sp>
          <p:nvSpPr>
            <p:cNvPr id="5" name="object 5" descr=""/>
            <p:cNvSpPr/>
            <p:nvPr/>
          </p:nvSpPr>
          <p:spPr>
            <a:xfrm>
              <a:off x="3200399" y="1266824"/>
              <a:ext cx="762000" cy="762000"/>
            </a:xfrm>
            <a:custGeom>
              <a:avLst/>
              <a:gdLst/>
              <a:ahLst/>
              <a:cxnLst/>
              <a:rect l="l" t="t" r="r" b="b"/>
              <a:pathLst>
                <a:path w="762000" h="762000">
                  <a:moveTo>
                    <a:pt x="380999" y="761999"/>
                  </a:moveTo>
                  <a:lnTo>
                    <a:pt x="334358" y="759134"/>
                  </a:lnTo>
                  <a:lnTo>
                    <a:pt x="288424" y="750581"/>
                  </a:lnTo>
                  <a:lnTo>
                    <a:pt x="243882" y="736471"/>
                  </a:lnTo>
                  <a:lnTo>
                    <a:pt x="201397" y="717011"/>
                  </a:lnTo>
                  <a:lnTo>
                    <a:pt x="161614" y="692497"/>
                  </a:lnTo>
                  <a:lnTo>
                    <a:pt x="125135" y="663302"/>
                  </a:lnTo>
                  <a:lnTo>
                    <a:pt x="92505" y="629860"/>
                  </a:lnTo>
                  <a:lnTo>
                    <a:pt x="64209" y="592671"/>
                  </a:lnTo>
                  <a:lnTo>
                    <a:pt x="40679" y="552299"/>
                  </a:lnTo>
                  <a:lnTo>
                    <a:pt x="22271" y="509355"/>
                  </a:lnTo>
                  <a:lnTo>
                    <a:pt x="9257" y="464480"/>
                  </a:lnTo>
                  <a:lnTo>
                    <a:pt x="1834" y="418344"/>
                  </a:lnTo>
                  <a:lnTo>
                    <a:pt x="0" y="380999"/>
                  </a:lnTo>
                  <a:lnTo>
                    <a:pt x="114" y="371646"/>
                  </a:lnTo>
                  <a:lnTo>
                    <a:pt x="4123" y="325095"/>
                  </a:lnTo>
                  <a:lnTo>
                    <a:pt x="13800" y="279385"/>
                  </a:lnTo>
                  <a:lnTo>
                    <a:pt x="29001" y="235197"/>
                  </a:lnTo>
                  <a:lnTo>
                    <a:pt x="49498" y="193203"/>
                  </a:lnTo>
                  <a:lnTo>
                    <a:pt x="74977" y="154038"/>
                  </a:lnTo>
                  <a:lnTo>
                    <a:pt x="105059" y="118286"/>
                  </a:lnTo>
                  <a:lnTo>
                    <a:pt x="139296" y="86483"/>
                  </a:lnTo>
                  <a:lnTo>
                    <a:pt x="177167" y="59109"/>
                  </a:lnTo>
                  <a:lnTo>
                    <a:pt x="218101" y="36579"/>
                  </a:lnTo>
                  <a:lnTo>
                    <a:pt x="261484" y="19230"/>
                  </a:lnTo>
                  <a:lnTo>
                    <a:pt x="306670" y="7320"/>
                  </a:lnTo>
                  <a:lnTo>
                    <a:pt x="352974" y="1032"/>
                  </a:lnTo>
                  <a:lnTo>
                    <a:pt x="380999" y="0"/>
                  </a:lnTo>
                  <a:lnTo>
                    <a:pt x="390353" y="114"/>
                  </a:lnTo>
                  <a:lnTo>
                    <a:pt x="436904" y="4123"/>
                  </a:lnTo>
                  <a:lnTo>
                    <a:pt x="482614" y="13800"/>
                  </a:lnTo>
                  <a:lnTo>
                    <a:pt x="526801" y="29001"/>
                  </a:lnTo>
                  <a:lnTo>
                    <a:pt x="568796" y="49497"/>
                  </a:lnTo>
                  <a:lnTo>
                    <a:pt x="607961" y="74977"/>
                  </a:lnTo>
                  <a:lnTo>
                    <a:pt x="643712" y="105059"/>
                  </a:lnTo>
                  <a:lnTo>
                    <a:pt x="675516" y="139296"/>
                  </a:lnTo>
                  <a:lnTo>
                    <a:pt x="702890" y="177168"/>
                  </a:lnTo>
                  <a:lnTo>
                    <a:pt x="725419" y="218101"/>
                  </a:lnTo>
                  <a:lnTo>
                    <a:pt x="742768" y="261484"/>
                  </a:lnTo>
                  <a:lnTo>
                    <a:pt x="754678" y="306670"/>
                  </a:lnTo>
                  <a:lnTo>
                    <a:pt x="760968" y="352974"/>
                  </a:lnTo>
                  <a:lnTo>
                    <a:pt x="761999" y="380999"/>
                  </a:lnTo>
                  <a:lnTo>
                    <a:pt x="761885" y="390353"/>
                  </a:lnTo>
                  <a:lnTo>
                    <a:pt x="757876" y="436904"/>
                  </a:lnTo>
                  <a:lnTo>
                    <a:pt x="748198" y="482614"/>
                  </a:lnTo>
                  <a:lnTo>
                    <a:pt x="732997" y="526802"/>
                  </a:lnTo>
                  <a:lnTo>
                    <a:pt x="712501" y="568796"/>
                  </a:lnTo>
                  <a:lnTo>
                    <a:pt x="687021" y="607961"/>
                  </a:lnTo>
                  <a:lnTo>
                    <a:pt x="656939" y="643712"/>
                  </a:lnTo>
                  <a:lnTo>
                    <a:pt x="622703" y="675517"/>
                  </a:lnTo>
                  <a:lnTo>
                    <a:pt x="584830" y="702890"/>
                  </a:lnTo>
                  <a:lnTo>
                    <a:pt x="543898" y="725419"/>
                  </a:lnTo>
                  <a:lnTo>
                    <a:pt x="500515" y="742769"/>
                  </a:lnTo>
                  <a:lnTo>
                    <a:pt x="455328" y="754679"/>
                  </a:lnTo>
                  <a:lnTo>
                    <a:pt x="409025" y="760967"/>
                  </a:lnTo>
                  <a:lnTo>
                    <a:pt x="380999" y="761999"/>
                  </a:lnTo>
                  <a:close/>
                </a:path>
              </a:pathLst>
            </a:custGeom>
            <a:solidFill>
              <a:srgbClr val="0046AB">
                <a:alpha val="101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3467099" y="1495424"/>
              <a:ext cx="228600" cy="304800"/>
            </a:xfrm>
            <a:custGeom>
              <a:avLst/>
              <a:gdLst/>
              <a:ahLst/>
              <a:cxnLst/>
              <a:rect l="l" t="t" r="r" b="b"/>
              <a:pathLst>
                <a:path w="228600" h="304800">
                  <a:moveTo>
                    <a:pt x="85724" y="304799"/>
                  </a:moveTo>
                  <a:lnTo>
                    <a:pt x="28574" y="304799"/>
                  </a:lnTo>
                  <a:lnTo>
                    <a:pt x="17454" y="302553"/>
                  </a:lnTo>
                  <a:lnTo>
                    <a:pt x="8371" y="296428"/>
                  </a:lnTo>
                  <a:lnTo>
                    <a:pt x="2246" y="287345"/>
                  </a:lnTo>
                  <a:lnTo>
                    <a:pt x="0" y="276224"/>
                  </a:lnTo>
                  <a:lnTo>
                    <a:pt x="0" y="28574"/>
                  </a:lnTo>
                  <a:lnTo>
                    <a:pt x="2246" y="17454"/>
                  </a:lnTo>
                  <a:lnTo>
                    <a:pt x="8371" y="8371"/>
                  </a:lnTo>
                  <a:lnTo>
                    <a:pt x="17454" y="2246"/>
                  </a:lnTo>
                  <a:lnTo>
                    <a:pt x="28574" y="0"/>
                  </a:lnTo>
                  <a:lnTo>
                    <a:pt x="200024" y="0"/>
                  </a:lnTo>
                  <a:lnTo>
                    <a:pt x="211145" y="2246"/>
                  </a:lnTo>
                  <a:lnTo>
                    <a:pt x="220228" y="8371"/>
                  </a:lnTo>
                  <a:lnTo>
                    <a:pt x="226353" y="17454"/>
                  </a:lnTo>
                  <a:lnTo>
                    <a:pt x="228599" y="28574"/>
                  </a:lnTo>
                  <a:lnTo>
                    <a:pt x="228599" y="57149"/>
                  </a:lnTo>
                  <a:lnTo>
                    <a:pt x="42386" y="57149"/>
                  </a:lnTo>
                  <a:lnTo>
                    <a:pt x="38099" y="61436"/>
                  </a:lnTo>
                  <a:lnTo>
                    <a:pt x="38099" y="90963"/>
                  </a:lnTo>
                  <a:lnTo>
                    <a:pt x="42386" y="95249"/>
                  </a:lnTo>
                  <a:lnTo>
                    <a:pt x="228599" y="95249"/>
                  </a:lnTo>
                  <a:lnTo>
                    <a:pt x="228599" y="133349"/>
                  </a:lnTo>
                  <a:lnTo>
                    <a:pt x="42386" y="133349"/>
                  </a:lnTo>
                  <a:lnTo>
                    <a:pt x="38099" y="137636"/>
                  </a:lnTo>
                  <a:lnTo>
                    <a:pt x="38099" y="167163"/>
                  </a:lnTo>
                  <a:lnTo>
                    <a:pt x="42386" y="171449"/>
                  </a:lnTo>
                  <a:lnTo>
                    <a:pt x="228599" y="171449"/>
                  </a:lnTo>
                  <a:lnTo>
                    <a:pt x="228599" y="228599"/>
                  </a:lnTo>
                  <a:lnTo>
                    <a:pt x="114299" y="228599"/>
                  </a:lnTo>
                  <a:lnTo>
                    <a:pt x="103179" y="230846"/>
                  </a:lnTo>
                  <a:lnTo>
                    <a:pt x="94096" y="236971"/>
                  </a:lnTo>
                  <a:lnTo>
                    <a:pt x="87971" y="246054"/>
                  </a:lnTo>
                  <a:lnTo>
                    <a:pt x="85724" y="257174"/>
                  </a:lnTo>
                  <a:lnTo>
                    <a:pt x="85724" y="304799"/>
                  </a:lnTo>
                  <a:close/>
                </a:path>
                <a:path w="228600" h="304800">
                  <a:moveTo>
                    <a:pt x="99536" y="95249"/>
                  </a:moveTo>
                  <a:lnTo>
                    <a:pt x="71913" y="95249"/>
                  </a:lnTo>
                  <a:lnTo>
                    <a:pt x="76199" y="90963"/>
                  </a:lnTo>
                  <a:lnTo>
                    <a:pt x="76199" y="61436"/>
                  </a:lnTo>
                  <a:lnTo>
                    <a:pt x="71913" y="57149"/>
                  </a:lnTo>
                  <a:lnTo>
                    <a:pt x="99536" y="57149"/>
                  </a:lnTo>
                  <a:lnTo>
                    <a:pt x="95249" y="61436"/>
                  </a:lnTo>
                  <a:lnTo>
                    <a:pt x="95249" y="90963"/>
                  </a:lnTo>
                  <a:lnTo>
                    <a:pt x="99536" y="95249"/>
                  </a:lnTo>
                  <a:close/>
                </a:path>
                <a:path w="228600" h="304800">
                  <a:moveTo>
                    <a:pt x="156686" y="95249"/>
                  </a:moveTo>
                  <a:lnTo>
                    <a:pt x="129063" y="95249"/>
                  </a:lnTo>
                  <a:lnTo>
                    <a:pt x="133349" y="90963"/>
                  </a:lnTo>
                  <a:lnTo>
                    <a:pt x="133349" y="61436"/>
                  </a:lnTo>
                  <a:lnTo>
                    <a:pt x="129063" y="57149"/>
                  </a:lnTo>
                  <a:lnTo>
                    <a:pt x="156686" y="57149"/>
                  </a:lnTo>
                  <a:lnTo>
                    <a:pt x="152399" y="61436"/>
                  </a:lnTo>
                  <a:lnTo>
                    <a:pt x="152399" y="90963"/>
                  </a:lnTo>
                  <a:lnTo>
                    <a:pt x="156686" y="95249"/>
                  </a:lnTo>
                  <a:close/>
                </a:path>
                <a:path w="228600" h="304800">
                  <a:moveTo>
                    <a:pt x="228599" y="95249"/>
                  </a:moveTo>
                  <a:lnTo>
                    <a:pt x="186213" y="95249"/>
                  </a:lnTo>
                  <a:lnTo>
                    <a:pt x="190499" y="90963"/>
                  </a:lnTo>
                  <a:lnTo>
                    <a:pt x="190499" y="61436"/>
                  </a:lnTo>
                  <a:lnTo>
                    <a:pt x="186213" y="57149"/>
                  </a:lnTo>
                  <a:lnTo>
                    <a:pt x="228599" y="57149"/>
                  </a:lnTo>
                  <a:lnTo>
                    <a:pt x="228599" y="95249"/>
                  </a:lnTo>
                  <a:close/>
                </a:path>
                <a:path w="228600" h="304800">
                  <a:moveTo>
                    <a:pt x="99536" y="171449"/>
                  </a:moveTo>
                  <a:lnTo>
                    <a:pt x="71913" y="171449"/>
                  </a:lnTo>
                  <a:lnTo>
                    <a:pt x="76199" y="167163"/>
                  </a:lnTo>
                  <a:lnTo>
                    <a:pt x="76199" y="137636"/>
                  </a:lnTo>
                  <a:lnTo>
                    <a:pt x="71913" y="133349"/>
                  </a:lnTo>
                  <a:lnTo>
                    <a:pt x="99536" y="133349"/>
                  </a:lnTo>
                  <a:lnTo>
                    <a:pt x="95249" y="137636"/>
                  </a:lnTo>
                  <a:lnTo>
                    <a:pt x="95249" y="167163"/>
                  </a:lnTo>
                  <a:lnTo>
                    <a:pt x="99536" y="171449"/>
                  </a:lnTo>
                  <a:close/>
                </a:path>
                <a:path w="228600" h="304800">
                  <a:moveTo>
                    <a:pt x="156686" y="171449"/>
                  </a:moveTo>
                  <a:lnTo>
                    <a:pt x="129063" y="171449"/>
                  </a:lnTo>
                  <a:lnTo>
                    <a:pt x="133349" y="167163"/>
                  </a:lnTo>
                  <a:lnTo>
                    <a:pt x="133349" y="137636"/>
                  </a:lnTo>
                  <a:lnTo>
                    <a:pt x="129063" y="133349"/>
                  </a:lnTo>
                  <a:lnTo>
                    <a:pt x="156686" y="133349"/>
                  </a:lnTo>
                  <a:lnTo>
                    <a:pt x="152399" y="137636"/>
                  </a:lnTo>
                  <a:lnTo>
                    <a:pt x="152399" y="167163"/>
                  </a:lnTo>
                  <a:lnTo>
                    <a:pt x="156686" y="171449"/>
                  </a:lnTo>
                  <a:close/>
                </a:path>
                <a:path w="228600" h="304800">
                  <a:moveTo>
                    <a:pt x="228599" y="171449"/>
                  </a:moveTo>
                  <a:lnTo>
                    <a:pt x="186213" y="171449"/>
                  </a:lnTo>
                  <a:lnTo>
                    <a:pt x="190499" y="167163"/>
                  </a:lnTo>
                  <a:lnTo>
                    <a:pt x="190499" y="137636"/>
                  </a:lnTo>
                  <a:lnTo>
                    <a:pt x="186213" y="133349"/>
                  </a:lnTo>
                  <a:lnTo>
                    <a:pt x="228599" y="133349"/>
                  </a:lnTo>
                  <a:lnTo>
                    <a:pt x="228599" y="171449"/>
                  </a:lnTo>
                  <a:close/>
                </a:path>
                <a:path w="228600" h="304800">
                  <a:moveTo>
                    <a:pt x="200024" y="304799"/>
                  </a:moveTo>
                  <a:lnTo>
                    <a:pt x="142874" y="304799"/>
                  </a:lnTo>
                  <a:lnTo>
                    <a:pt x="142874" y="257174"/>
                  </a:lnTo>
                  <a:lnTo>
                    <a:pt x="140628" y="246054"/>
                  </a:lnTo>
                  <a:lnTo>
                    <a:pt x="134503" y="236971"/>
                  </a:lnTo>
                  <a:lnTo>
                    <a:pt x="125420" y="230846"/>
                  </a:lnTo>
                  <a:lnTo>
                    <a:pt x="114299" y="228599"/>
                  </a:lnTo>
                  <a:lnTo>
                    <a:pt x="228599" y="228599"/>
                  </a:lnTo>
                  <a:lnTo>
                    <a:pt x="228599" y="276224"/>
                  </a:lnTo>
                  <a:lnTo>
                    <a:pt x="226353" y="287345"/>
                  </a:lnTo>
                  <a:lnTo>
                    <a:pt x="220228" y="296428"/>
                  </a:lnTo>
                  <a:lnTo>
                    <a:pt x="211145" y="302553"/>
                  </a:lnTo>
                  <a:lnTo>
                    <a:pt x="200024" y="304799"/>
                  </a:lnTo>
                  <a:close/>
                </a:path>
              </a:pathLst>
            </a:custGeom>
            <a:solidFill>
              <a:srgbClr val="0046A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 descr=""/>
          <p:cNvSpPr txBox="1"/>
          <p:nvPr/>
        </p:nvSpPr>
        <p:spPr>
          <a:xfrm>
            <a:off x="3235324" y="2092939"/>
            <a:ext cx="692150" cy="464820"/>
          </a:xfrm>
          <a:prstGeom prst="rect">
            <a:avLst/>
          </a:prstGeom>
        </p:spPr>
        <p:txBody>
          <a:bodyPr wrap="square" lIns="0" tIns="4064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320"/>
              </a:spcBef>
            </a:pPr>
            <a:r>
              <a:rPr dirty="0" sz="1350" spc="-25" b="1">
                <a:solidFill>
                  <a:srgbClr val="0046AB"/>
                </a:solidFill>
                <a:latin typeface="Segoe UI Semibold"/>
                <a:cs typeface="Segoe UI Semibold"/>
              </a:rPr>
              <a:t>B2B</a:t>
            </a:r>
            <a:endParaRPr sz="1350">
              <a:latin typeface="Segoe UI Semibold"/>
              <a:cs typeface="Segoe UI Semibold"/>
            </a:endParaRPr>
          </a:p>
          <a:p>
            <a:pPr algn="ctr">
              <a:lnSpc>
                <a:spcPct val="100000"/>
              </a:lnSpc>
              <a:spcBef>
                <a:spcPts val="229"/>
              </a:spcBef>
            </a:pPr>
            <a:r>
              <a:rPr dirty="0" sz="1150" spc="-100">
                <a:solidFill>
                  <a:srgbClr val="4A5462"/>
                </a:solidFill>
                <a:latin typeface="SimSun"/>
                <a:cs typeface="SimSun"/>
              </a:rPr>
              <a:t>企业对企业</a:t>
            </a:r>
            <a:endParaRPr sz="1150">
              <a:latin typeface="SimSun"/>
              <a:cs typeface="SimSun"/>
            </a:endParaRPr>
          </a:p>
        </p:txBody>
      </p:sp>
      <p:grpSp>
        <p:nvGrpSpPr>
          <p:cNvPr id="8" name="object 8" descr=""/>
          <p:cNvGrpSpPr/>
          <p:nvPr/>
        </p:nvGrpSpPr>
        <p:grpSpPr>
          <a:xfrm>
            <a:off x="8229599" y="1266824"/>
            <a:ext cx="762000" cy="762000"/>
            <a:chOff x="8229599" y="1266824"/>
            <a:chExt cx="762000" cy="762000"/>
          </a:xfrm>
        </p:grpSpPr>
        <p:sp>
          <p:nvSpPr>
            <p:cNvPr id="9" name="object 9" descr=""/>
            <p:cNvSpPr/>
            <p:nvPr/>
          </p:nvSpPr>
          <p:spPr>
            <a:xfrm>
              <a:off x="8229599" y="1266824"/>
              <a:ext cx="762000" cy="762000"/>
            </a:xfrm>
            <a:custGeom>
              <a:avLst/>
              <a:gdLst/>
              <a:ahLst/>
              <a:cxnLst/>
              <a:rect l="l" t="t" r="r" b="b"/>
              <a:pathLst>
                <a:path w="762000" h="762000">
                  <a:moveTo>
                    <a:pt x="380999" y="761999"/>
                  </a:moveTo>
                  <a:lnTo>
                    <a:pt x="334358" y="759134"/>
                  </a:lnTo>
                  <a:lnTo>
                    <a:pt x="288423" y="750581"/>
                  </a:lnTo>
                  <a:lnTo>
                    <a:pt x="243881" y="736471"/>
                  </a:lnTo>
                  <a:lnTo>
                    <a:pt x="201396" y="717011"/>
                  </a:lnTo>
                  <a:lnTo>
                    <a:pt x="161613" y="692497"/>
                  </a:lnTo>
                  <a:lnTo>
                    <a:pt x="125135" y="663302"/>
                  </a:lnTo>
                  <a:lnTo>
                    <a:pt x="92504" y="629860"/>
                  </a:lnTo>
                  <a:lnTo>
                    <a:pt x="64208" y="592671"/>
                  </a:lnTo>
                  <a:lnTo>
                    <a:pt x="40679" y="552299"/>
                  </a:lnTo>
                  <a:lnTo>
                    <a:pt x="22270" y="509355"/>
                  </a:lnTo>
                  <a:lnTo>
                    <a:pt x="9256" y="464480"/>
                  </a:lnTo>
                  <a:lnTo>
                    <a:pt x="1834" y="418344"/>
                  </a:lnTo>
                  <a:lnTo>
                    <a:pt x="0" y="380999"/>
                  </a:lnTo>
                  <a:lnTo>
                    <a:pt x="114" y="371646"/>
                  </a:lnTo>
                  <a:lnTo>
                    <a:pt x="4122" y="325095"/>
                  </a:lnTo>
                  <a:lnTo>
                    <a:pt x="13799" y="279385"/>
                  </a:lnTo>
                  <a:lnTo>
                    <a:pt x="29000" y="235197"/>
                  </a:lnTo>
                  <a:lnTo>
                    <a:pt x="49497" y="193203"/>
                  </a:lnTo>
                  <a:lnTo>
                    <a:pt x="74976" y="154038"/>
                  </a:lnTo>
                  <a:lnTo>
                    <a:pt x="105059" y="118286"/>
                  </a:lnTo>
                  <a:lnTo>
                    <a:pt x="139295" y="86483"/>
                  </a:lnTo>
                  <a:lnTo>
                    <a:pt x="177167" y="59109"/>
                  </a:lnTo>
                  <a:lnTo>
                    <a:pt x="218100" y="36579"/>
                  </a:lnTo>
                  <a:lnTo>
                    <a:pt x="261484" y="19230"/>
                  </a:lnTo>
                  <a:lnTo>
                    <a:pt x="306669" y="7320"/>
                  </a:lnTo>
                  <a:lnTo>
                    <a:pt x="352974" y="1032"/>
                  </a:lnTo>
                  <a:lnTo>
                    <a:pt x="380999" y="0"/>
                  </a:lnTo>
                  <a:lnTo>
                    <a:pt x="390353" y="114"/>
                  </a:lnTo>
                  <a:lnTo>
                    <a:pt x="436903" y="4123"/>
                  </a:lnTo>
                  <a:lnTo>
                    <a:pt x="482613" y="13800"/>
                  </a:lnTo>
                  <a:lnTo>
                    <a:pt x="526800" y="29001"/>
                  </a:lnTo>
                  <a:lnTo>
                    <a:pt x="568795" y="49497"/>
                  </a:lnTo>
                  <a:lnTo>
                    <a:pt x="607961" y="74977"/>
                  </a:lnTo>
                  <a:lnTo>
                    <a:pt x="643712" y="105059"/>
                  </a:lnTo>
                  <a:lnTo>
                    <a:pt x="675517" y="139296"/>
                  </a:lnTo>
                  <a:lnTo>
                    <a:pt x="702890" y="177168"/>
                  </a:lnTo>
                  <a:lnTo>
                    <a:pt x="725419" y="218101"/>
                  </a:lnTo>
                  <a:lnTo>
                    <a:pt x="742769" y="261484"/>
                  </a:lnTo>
                  <a:lnTo>
                    <a:pt x="754678" y="306670"/>
                  </a:lnTo>
                  <a:lnTo>
                    <a:pt x="760968" y="352974"/>
                  </a:lnTo>
                  <a:lnTo>
                    <a:pt x="761999" y="380999"/>
                  </a:lnTo>
                  <a:lnTo>
                    <a:pt x="761885" y="390353"/>
                  </a:lnTo>
                  <a:lnTo>
                    <a:pt x="757876" y="436904"/>
                  </a:lnTo>
                  <a:lnTo>
                    <a:pt x="748199" y="482614"/>
                  </a:lnTo>
                  <a:lnTo>
                    <a:pt x="732997" y="526802"/>
                  </a:lnTo>
                  <a:lnTo>
                    <a:pt x="712501" y="568796"/>
                  </a:lnTo>
                  <a:lnTo>
                    <a:pt x="687022" y="607961"/>
                  </a:lnTo>
                  <a:lnTo>
                    <a:pt x="656939" y="643712"/>
                  </a:lnTo>
                  <a:lnTo>
                    <a:pt x="622703" y="675517"/>
                  </a:lnTo>
                  <a:lnTo>
                    <a:pt x="584830" y="702890"/>
                  </a:lnTo>
                  <a:lnTo>
                    <a:pt x="543897" y="725419"/>
                  </a:lnTo>
                  <a:lnTo>
                    <a:pt x="500514" y="742769"/>
                  </a:lnTo>
                  <a:lnTo>
                    <a:pt x="455328" y="754679"/>
                  </a:lnTo>
                  <a:lnTo>
                    <a:pt x="409025" y="760967"/>
                  </a:lnTo>
                  <a:lnTo>
                    <a:pt x="380999" y="761999"/>
                  </a:lnTo>
                  <a:close/>
                </a:path>
              </a:pathLst>
            </a:custGeom>
            <a:solidFill>
              <a:srgbClr val="0046AB">
                <a:alpha val="19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8477249" y="1495424"/>
              <a:ext cx="266700" cy="304800"/>
            </a:xfrm>
            <a:custGeom>
              <a:avLst/>
              <a:gdLst/>
              <a:ahLst/>
              <a:cxnLst/>
              <a:rect l="l" t="t" r="r" b="b"/>
              <a:pathLst>
                <a:path w="266700" h="304800">
                  <a:moveTo>
                    <a:pt x="138353" y="152399"/>
                  </a:moveTo>
                  <a:lnTo>
                    <a:pt x="128346" y="152399"/>
                  </a:lnTo>
                  <a:lnTo>
                    <a:pt x="123391" y="151911"/>
                  </a:lnTo>
                  <a:lnTo>
                    <a:pt x="86855" y="136778"/>
                  </a:lnTo>
                  <a:lnTo>
                    <a:pt x="61035" y="100737"/>
                  </a:lnTo>
                  <a:lnTo>
                    <a:pt x="57149" y="81203"/>
                  </a:lnTo>
                  <a:lnTo>
                    <a:pt x="57149" y="71196"/>
                  </a:lnTo>
                  <a:lnTo>
                    <a:pt x="72771" y="29705"/>
                  </a:lnTo>
                  <a:lnTo>
                    <a:pt x="108812" y="3885"/>
                  </a:lnTo>
                  <a:lnTo>
                    <a:pt x="128346" y="0"/>
                  </a:lnTo>
                  <a:lnTo>
                    <a:pt x="138353" y="0"/>
                  </a:lnTo>
                  <a:lnTo>
                    <a:pt x="179844" y="15621"/>
                  </a:lnTo>
                  <a:lnTo>
                    <a:pt x="205664" y="51662"/>
                  </a:lnTo>
                  <a:lnTo>
                    <a:pt x="209549" y="71196"/>
                  </a:lnTo>
                  <a:lnTo>
                    <a:pt x="209549" y="81203"/>
                  </a:lnTo>
                  <a:lnTo>
                    <a:pt x="193928" y="122694"/>
                  </a:lnTo>
                  <a:lnTo>
                    <a:pt x="157887" y="148514"/>
                  </a:lnTo>
                  <a:lnTo>
                    <a:pt x="138353" y="152399"/>
                  </a:lnTo>
                  <a:close/>
                </a:path>
                <a:path w="266700" h="304800">
                  <a:moveTo>
                    <a:pt x="258782" y="304799"/>
                  </a:moveTo>
                  <a:lnTo>
                    <a:pt x="7917" y="304799"/>
                  </a:lnTo>
                  <a:lnTo>
                    <a:pt x="0" y="296882"/>
                  </a:lnTo>
                  <a:lnTo>
                    <a:pt x="0" y="287119"/>
                  </a:lnTo>
                  <a:lnTo>
                    <a:pt x="8339" y="245796"/>
                  </a:lnTo>
                  <a:lnTo>
                    <a:pt x="31082" y="212057"/>
                  </a:lnTo>
                  <a:lnTo>
                    <a:pt x="64821" y="189314"/>
                  </a:lnTo>
                  <a:lnTo>
                    <a:pt x="106144" y="180974"/>
                  </a:lnTo>
                  <a:lnTo>
                    <a:pt x="160555" y="180974"/>
                  </a:lnTo>
                  <a:lnTo>
                    <a:pt x="201878" y="189314"/>
                  </a:lnTo>
                  <a:lnTo>
                    <a:pt x="235617" y="212057"/>
                  </a:lnTo>
                  <a:lnTo>
                    <a:pt x="258360" y="245796"/>
                  </a:lnTo>
                  <a:lnTo>
                    <a:pt x="266699" y="287119"/>
                  </a:lnTo>
                  <a:lnTo>
                    <a:pt x="266699" y="296882"/>
                  </a:lnTo>
                  <a:lnTo>
                    <a:pt x="258782" y="304799"/>
                  </a:lnTo>
                  <a:close/>
                </a:path>
              </a:pathLst>
            </a:custGeom>
            <a:solidFill>
              <a:srgbClr val="0046A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 descr=""/>
          <p:cNvSpPr txBox="1"/>
          <p:nvPr/>
        </p:nvSpPr>
        <p:spPr>
          <a:xfrm>
            <a:off x="8197850" y="2092939"/>
            <a:ext cx="825500" cy="464820"/>
          </a:xfrm>
          <a:prstGeom prst="rect">
            <a:avLst/>
          </a:prstGeom>
        </p:spPr>
        <p:txBody>
          <a:bodyPr wrap="square" lIns="0" tIns="4064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320"/>
              </a:spcBef>
            </a:pPr>
            <a:r>
              <a:rPr dirty="0" sz="1350" spc="-25" b="1">
                <a:solidFill>
                  <a:srgbClr val="0046AB"/>
                </a:solidFill>
                <a:latin typeface="Segoe UI Semibold"/>
                <a:cs typeface="Segoe UI Semibold"/>
              </a:rPr>
              <a:t>B2C</a:t>
            </a:r>
            <a:endParaRPr sz="1350">
              <a:latin typeface="Segoe UI Semibold"/>
              <a:cs typeface="Segoe UI Semibold"/>
            </a:endParaRPr>
          </a:p>
          <a:p>
            <a:pPr algn="ctr">
              <a:lnSpc>
                <a:spcPct val="100000"/>
              </a:lnSpc>
              <a:spcBef>
                <a:spcPts val="229"/>
              </a:spcBef>
            </a:pPr>
            <a:r>
              <a:rPr dirty="0" sz="1150" spc="-100">
                <a:solidFill>
                  <a:srgbClr val="4A5462"/>
                </a:solidFill>
                <a:latin typeface="SimSun"/>
                <a:cs typeface="SimSun"/>
              </a:rPr>
              <a:t>企业对消费者</a:t>
            </a:r>
            <a:endParaRPr sz="1150">
              <a:latin typeface="SimSun"/>
              <a:cs typeface="SimSun"/>
            </a:endParaRPr>
          </a:p>
        </p:txBody>
      </p:sp>
      <p:grpSp>
        <p:nvGrpSpPr>
          <p:cNvPr id="12" name="object 12" descr=""/>
          <p:cNvGrpSpPr/>
          <p:nvPr/>
        </p:nvGrpSpPr>
        <p:grpSpPr>
          <a:xfrm>
            <a:off x="1066799" y="2752724"/>
            <a:ext cx="10058400" cy="1466850"/>
            <a:chOff x="1066799" y="2752724"/>
            <a:chExt cx="10058400" cy="1466850"/>
          </a:xfrm>
        </p:grpSpPr>
        <p:sp>
          <p:nvSpPr>
            <p:cNvPr id="13" name="object 13" descr=""/>
            <p:cNvSpPr/>
            <p:nvPr/>
          </p:nvSpPr>
          <p:spPr>
            <a:xfrm>
              <a:off x="1071562" y="2757487"/>
              <a:ext cx="10048875" cy="1457325"/>
            </a:xfrm>
            <a:custGeom>
              <a:avLst/>
              <a:gdLst/>
              <a:ahLst/>
              <a:cxnLst/>
              <a:rect l="l" t="t" r="r" b="b"/>
              <a:pathLst>
                <a:path w="10048875" h="1457325">
                  <a:moveTo>
                    <a:pt x="0" y="1385887"/>
                  </a:moveTo>
                  <a:lnTo>
                    <a:pt x="0" y="71437"/>
                  </a:lnTo>
                  <a:lnTo>
                    <a:pt x="0" y="66746"/>
                  </a:lnTo>
                  <a:lnTo>
                    <a:pt x="457" y="62101"/>
                  </a:lnTo>
                  <a:lnTo>
                    <a:pt x="1372" y="57500"/>
                  </a:lnTo>
                  <a:lnTo>
                    <a:pt x="2287" y="52899"/>
                  </a:lnTo>
                  <a:lnTo>
                    <a:pt x="3642" y="48432"/>
                  </a:lnTo>
                  <a:lnTo>
                    <a:pt x="5437" y="44099"/>
                  </a:lnTo>
                  <a:lnTo>
                    <a:pt x="7232" y="39765"/>
                  </a:lnTo>
                  <a:lnTo>
                    <a:pt x="20923" y="20923"/>
                  </a:lnTo>
                  <a:lnTo>
                    <a:pt x="24240" y="17606"/>
                  </a:lnTo>
                  <a:lnTo>
                    <a:pt x="57500" y="1372"/>
                  </a:lnTo>
                  <a:lnTo>
                    <a:pt x="62101" y="457"/>
                  </a:lnTo>
                  <a:lnTo>
                    <a:pt x="66746" y="0"/>
                  </a:lnTo>
                  <a:lnTo>
                    <a:pt x="71437" y="0"/>
                  </a:lnTo>
                  <a:lnTo>
                    <a:pt x="9977436" y="0"/>
                  </a:lnTo>
                  <a:lnTo>
                    <a:pt x="9982125" y="0"/>
                  </a:lnTo>
                  <a:lnTo>
                    <a:pt x="9986771" y="457"/>
                  </a:lnTo>
                  <a:lnTo>
                    <a:pt x="9991371" y="1372"/>
                  </a:lnTo>
                  <a:lnTo>
                    <a:pt x="9995972" y="2287"/>
                  </a:lnTo>
                  <a:lnTo>
                    <a:pt x="10031266" y="24240"/>
                  </a:lnTo>
                  <a:lnTo>
                    <a:pt x="10036833" y="31748"/>
                  </a:lnTo>
                  <a:lnTo>
                    <a:pt x="10039438" y="35649"/>
                  </a:lnTo>
                  <a:lnTo>
                    <a:pt x="10041638" y="39765"/>
                  </a:lnTo>
                  <a:lnTo>
                    <a:pt x="10043433" y="44099"/>
                  </a:lnTo>
                  <a:lnTo>
                    <a:pt x="10045229" y="48432"/>
                  </a:lnTo>
                  <a:lnTo>
                    <a:pt x="10046584" y="52899"/>
                  </a:lnTo>
                  <a:lnTo>
                    <a:pt x="10047500" y="57500"/>
                  </a:lnTo>
                  <a:lnTo>
                    <a:pt x="10048416" y="62101"/>
                  </a:lnTo>
                  <a:lnTo>
                    <a:pt x="10048874" y="66746"/>
                  </a:lnTo>
                  <a:lnTo>
                    <a:pt x="10048874" y="71437"/>
                  </a:lnTo>
                  <a:lnTo>
                    <a:pt x="10048874" y="1385887"/>
                  </a:lnTo>
                  <a:lnTo>
                    <a:pt x="10048874" y="1390577"/>
                  </a:lnTo>
                  <a:lnTo>
                    <a:pt x="10048416" y="1395223"/>
                  </a:lnTo>
                  <a:lnTo>
                    <a:pt x="10047500" y="1399823"/>
                  </a:lnTo>
                  <a:lnTo>
                    <a:pt x="10046584" y="1404424"/>
                  </a:lnTo>
                  <a:lnTo>
                    <a:pt x="10045229" y="1408890"/>
                  </a:lnTo>
                  <a:lnTo>
                    <a:pt x="10043433" y="1413224"/>
                  </a:lnTo>
                  <a:lnTo>
                    <a:pt x="10041638" y="1417558"/>
                  </a:lnTo>
                  <a:lnTo>
                    <a:pt x="10013222" y="1447891"/>
                  </a:lnTo>
                  <a:lnTo>
                    <a:pt x="9977436" y="1457324"/>
                  </a:lnTo>
                  <a:lnTo>
                    <a:pt x="71437" y="1457324"/>
                  </a:lnTo>
                  <a:lnTo>
                    <a:pt x="31748" y="1445285"/>
                  </a:lnTo>
                  <a:lnTo>
                    <a:pt x="20923" y="1436401"/>
                  </a:lnTo>
                  <a:lnTo>
                    <a:pt x="17606" y="1433084"/>
                  </a:lnTo>
                  <a:lnTo>
                    <a:pt x="457" y="1395223"/>
                  </a:lnTo>
                  <a:lnTo>
                    <a:pt x="0" y="1390577"/>
                  </a:lnTo>
                  <a:lnTo>
                    <a:pt x="0" y="1385887"/>
                  </a:lnTo>
                  <a:close/>
                </a:path>
              </a:pathLst>
            </a:custGeom>
            <a:ln w="9524">
              <a:solidFill>
                <a:srgbClr val="E4E7EB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1076312" y="2762249"/>
              <a:ext cx="10039350" cy="314325"/>
            </a:xfrm>
            <a:custGeom>
              <a:avLst/>
              <a:gdLst/>
              <a:ahLst/>
              <a:cxnLst/>
              <a:rect l="l" t="t" r="r" b="b"/>
              <a:pathLst>
                <a:path w="10039350" h="314325">
                  <a:moveTo>
                    <a:pt x="2514600" y="0"/>
                  </a:moveTo>
                  <a:lnTo>
                    <a:pt x="66675" y="0"/>
                  </a:lnTo>
                  <a:lnTo>
                    <a:pt x="60109" y="317"/>
                  </a:lnTo>
                  <a:lnTo>
                    <a:pt x="24409" y="15113"/>
                  </a:lnTo>
                  <a:lnTo>
                    <a:pt x="2857" y="47358"/>
                  </a:lnTo>
                  <a:lnTo>
                    <a:pt x="0" y="66675"/>
                  </a:lnTo>
                  <a:lnTo>
                    <a:pt x="0" y="314325"/>
                  </a:lnTo>
                  <a:lnTo>
                    <a:pt x="2514600" y="314325"/>
                  </a:lnTo>
                  <a:lnTo>
                    <a:pt x="2514600" y="0"/>
                  </a:lnTo>
                  <a:close/>
                </a:path>
                <a:path w="10039350" h="314325">
                  <a:moveTo>
                    <a:pt x="10039350" y="66675"/>
                  </a:moveTo>
                  <a:lnTo>
                    <a:pt x="10028123" y="29629"/>
                  </a:lnTo>
                  <a:lnTo>
                    <a:pt x="9998189" y="5080"/>
                  </a:lnTo>
                  <a:lnTo>
                    <a:pt x="9972675" y="0"/>
                  </a:lnTo>
                  <a:lnTo>
                    <a:pt x="6486525" y="0"/>
                  </a:lnTo>
                  <a:lnTo>
                    <a:pt x="6486525" y="314325"/>
                  </a:lnTo>
                  <a:lnTo>
                    <a:pt x="10039350" y="314325"/>
                  </a:lnTo>
                  <a:lnTo>
                    <a:pt x="10039350" y="66675"/>
                  </a:lnTo>
                  <a:close/>
                </a:path>
              </a:pathLst>
            </a:custGeom>
            <a:solidFill>
              <a:srgbClr val="0046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1076312" y="3924299"/>
              <a:ext cx="10039350" cy="285750"/>
            </a:xfrm>
            <a:custGeom>
              <a:avLst/>
              <a:gdLst/>
              <a:ahLst/>
              <a:cxnLst/>
              <a:rect l="l" t="t" r="r" b="b"/>
              <a:pathLst>
                <a:path w="10039350" h="285750">
                  <a:moveTo>
                    <a:pt x="2514600" y="0"/>
                  </a:moveTo>
                  <a:lnTo>
                    <a:pt x="0" y="0"/>
                  </a:lnTo>
                  <a:lnTo>
                    <a:pt x="0" y="219075"/>
                  </a:lnTo>
                  <a:lnTo>
                    <a:pt x="11226" y="256133"/>
                  </a:lnTo>
                  <a:lnTo>
                    <a:pt x="41160" y="280682"/>
                  </a:lnTo>
                  <a:lnTo>
                    <a:pt x="66675" y="285750"/>
                  </a:lnTo>
                  <a:lnTo>
                    <a:pt x="2514600" y="285750"/>
                  </a:lnTo>
                  <a:lnTo>
                    <a:pt x="2514600" y="0"/>
                  </a:lnTo>
                  <a:close/>
                </a:path>
                <a:path w="10039350" h="285750">
                  <a:moveTo>
                    <a:pt x="10039350" y="0"/>
                  </a:moveTo>
                  <a:lnTo>
                    <a:pt x="6486525" y="0"/>
                  </a:lnTo>
                  <a:lnTo>
                    <a:pt x="6486525" y="285750"/>
                  </a:lnTo>
                  <a:lnTo>
                    <a:pt x="9972675" y="285750"/>
                  </a:lnTo>
                  <a:lnTo>
                    <a:pt x="9979254" y="285432"/>
                  </a:lnTo>
                  <a:lnTo>
                    <a:pt x="10014953" y="270649"/>
                  </a:lnTo>
                  <a:lnTo>
                    <a:pt x="10036505" y="238404"/>
                  </a:lnTo>
                  <a:lnTo>
                    <a:pt x="10039350" y="219075"/>
                  </a:lnTo>
                  <a:lnTo>
                    <a:pt x="10039350" y="0"/>
                  </a:lnTo>
                  <a:close/>
                </a:path>
              </a:pathLst>
            </a:custGeom>
            <a:solidFill>
              <a:srgbClr val="0046AB">
                <a:alpha val="5099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 descr=""/>
          <p:cNvSpPr txBox="1"/>
          <p:nvPr/>
        </p:nvSpPr>
        <p:spPr>
          <a:xfrm>
            <a:off x="1177924" y="2801914"/>
            <a:ext cx="574040" cy="214629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200" spc="-110">
                <a:solidFill>
                  <a:srgbClr val="FFFFFF"/>
                </a:solidFill>
                <a:latin typeface="SimSun"/>
                <a:cs typeface="SimSun"/>
              </a:rPr>
              <a:t>策略维度</a:t>
            </a:r>
            <a:endParaRPr sz="1200">
              <a:latin typeface="SimSun"/>
              <a:cs typeface="SimSun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3590924" y="2762249"/>
            <a:ext cx="3971925" cy="314325"/>
          </a:xfrm>
          <a:prstGeom prst="rect">
            <a:avLst/>
          </a:prstGeom>
          <a:solidFill>
            <a:srgbClr val="0046AB"/>
          </a:solidFill>
        </p:spPr>
        <p:txBody>
          <a:bodyPr wrap="square" lIns="0" tIns="76200" rIns="0" bIns="0" rtlCol="0" vert="horz">
            <a:spAutoFit/>
          </a:bodyPr>
          <a:lstStyle/>
          <a:p>
            <a:pPr marL="109220">
              <a:lnSpc>
                <a:spcPct val="100000"/>
              </a:lnSpc>
              <a:spcBef>
                <a:spcPts val="600"/>
              </a:spcBef>
            </a:pPr>
            <a:r>
              <a:rPr dirty="0" sz="1050" spc="-25" b="1">
                <a:solidFill>
                  <a:srgbClr val="FFFFFF"/>
                </a:solidFill>
                <a:latin typeface="Segoe UI Semibold"/>
                <a:cs typeface="Segoe UI Semibold"/>
              </a:rPr>
              <a:t>B2B</a:t>
            </a:r>
            <a:endParaRPr sz="1050">
              <a:latin typeface="Segoe UI Semibold"/>
              <a:cs typeface="Segoe UI Semibold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1177924" y="3105922"/>
            <a:ext cx="4297680" cy="20383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2522220" algn="l"/>
              </a:tabLst>
            </a:pPr>
            <a:r>
              <a:rPr dirty="0" sz="1150" spc="-150">
                <a:latin typeface="SimSun"/>
                <a:cs typeface="SimSun"/>
              </a:rPr>
              <a:t>决策特</a:t>
            </a:r>
            <a:r>
              <a:rPr dirty="0" sz="1150" spc="-50">
                <a:latin typeface="SimSun"/>
                <a:cs typeface="SimSun"/>
              </a:rPr>
              <a:t>征</a:t>
            </a:r>
            <a:r>
              <a:rPr dirty="0" sz="1150">
                <a:latin typeface="SimSun"/>
                <a:cs typeface="SimSun"/>
              </a:rPr>
              <a:t>	</a:t>
            </a:r>
            <a:r>
              <a:rPr dirty="0" sz="1150" spc="-150">
                <a:latin typeface="SimSun"/>
                <a:cs typeface="SimSun"/>
              </a:rPr>
              <a:t>理性决策，基于数据和</a:t>
            </a:r>
            <a:r>
              <a:rPr dirty="0" sz="1000">
                <a:latin typeface="Segoe UI"/>
                <a:cs typeface="Segoe UI"/>
              </a:rPr>
              <a:t>ROI</a:t>
            </a:r>
            <a:r>
              <a:rPr dirty="0" sz="1150" spc="-150">
                <a:latin typeface="SimSun"/>
                <a:cs typeface="SimSun"/>
              </a:rPr>
              <a:t>分</a:t>
            </a:r>
            <a:r>
              <a:rPr dirty="0" sz="1150" spc="-50">
                <a:latin typeface="SimSun"/>
                <a:cs typeface="SimSun"/>
              </a:rPr>
              <a:t>析</a:t>
            </a:r>
            <a:endParaRPr sz="1150">
              <a:latin typeface="SimSun"/>
              <a:cs typeface="SimSun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7660282" y="2821939"/>
            <a:ext cx="1579245" cy="48768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1050" spc="-25" b="1">
                <a:solidFill>
                  <a:srgbClr val="FFFFFF"/>
                </a:solidFill>
                <a:latin typeface="Segoe UI Semibold"/>
                <a:cs typeface="Segoe UI Semibold"/>
              </a:rPr>
              <a:t>B2C</a:t>
            </a:r>
            <a:endParaRPr sz="1050">
              <a:latin typeface="Segoe UI Semibold"/>
              <a:cs typeface="Segoe UI Semibold"/>
            </a:endParaRPr>
          </a:p>
          <a:p>
            <a:pPr marL="12700">
              <a:lnSpc>
                <a:spcPct val="100000"/>
              </a:lnSpc>
              <a:spcBef>
                <a:spcPts val="965"/>
              </a:spcBef>
            </a:pPr>
            <a:r>
              <a:rPr dirty="0" sz="1150" spc="-145">
                <a:latin typeface="SimSun"/>
                <a:cs typeface="SimSun"/>
              </a:rPr>
              <a:t>情感决策，受品牌印象驱动</a:t>
            </a:r>
            <a:endParaRPr sz="1150">
              <a:latin typeface="SimSun"/>
              <a:cs typeface="SimSun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1076324" y="3362324"/>
            <a:ext cx="10039350" cy="285750"/>
          </a:xfrm>
          <a:prstGeom prst="rect">
            <a:avLst/>
          </a:prstGeom>
          <a:solidFill>
            <a:srgbClr val="0046AB">
              <a:alpha val="5099"/>
            </a:srgbClr>
          </a:solidFill>
        </p:spPr>
        <p:txBody>
          <a:bodyPr wrap="square" lIns="0" tIns="44450" rIns="0" bIns="0" rtlCol="0" vert="horz">
            <a:spAutoFit/>
          </a:bodyPr>
          <a:lstStyle/>
          <a:p>
            <a:pPr marL="114300">
              <a:lnSpc>
                <a:spcPct val="100000"/>
              </a:lnSpc>
              <a:spcBef>
                <a:spcPts val="350"/>
              </a:spcBef>
              <a:tabLst>
                <a:tab pos="2623820" algn="l"/>
                <a:tab pos="6596380" algn="l"/>
              </a:tabLst>
            </a:pPr>
            <a:r>
              <a:rPr dirty="0" sz="1150" spc="-150">
                <a:latin typeface="SimSun"/>
                <a:cs typeface="SimSun"/>
              </a:rPr>
              <a:t>营销重</a:t>
            </a:r>
            <a:r>
              <a:rPr dirty="0" sz="1150" spc="-50">
                <a:latin typeface="SimSun"/>
                <a:cs typeface="SimSun"/>
              </a:rPr>
              <a:t>点</a:t>
            </a:r>
            <a:r>
              <a:rPr dirty="0" sz="1150">
                <a:latin typeface="SimSun"/>
                <a:cs typeface="SimSun"/>
              </a:rPr>
              <a:t>	</a:t>
            </a:r>
            <a:r>
              <a:rPr dirty="0" sz="1150" spc="-150">
                <a:latin typeface="SimSun"/>
                <a:cs typeface="SimSun"/>
              </a:rPr>
              <a:t>关系建</a:t>
            </a:r>
            <a:r>
              <a:rPr dirty="0" sz="1150" spc="-150">
                <a:latin typeface="Meiryo"/>
                <a:cs typeface="Meiryo"/>
              </a:rPr>
              <a:t>⽴</a:t>
            </a:r>
            <a:r>
              <a:rPr dirty="0" sz="1150" spc="-150">
                <a:latin typeface="SimSun"/>
                <a:cs typeface="SimSun"/>
              </a:rPr>
              <a:t>和维护，</a:t>
            </a:r>
            <a:r>
              <a:rPr dirty="0" sz="1150" spc="-150">
                <a:latin typeface="Meiryo"/>
                <a:cs typeface="Meiryo"/>
              </a:rPr>
              <a:t>⻓</a:t>
            </a:r>
            <a:r>
              <a:rPr dirty="0" sz="1150" spc="-150">
                <a:latin typeface="SimSun"/>
                <a:cs typeface="SimSun"/>
              </a:rPr>
              <a:t>期合</a:t>
            </a:r>
            <a:r>
              <a:rPr dirty="0" sz="1150" spc="-50">
                <a:latin typeface="SimSun"/>
                <a:cs typeface="SimSun"/>
              </a:rPr>
              <a:t>作</a:t>
            </a:r>
            <a:r>
              <a:rPr dirty="0" sz="1150">
                <a:latin typeface="SimSun"/>
                <a:cs typeface="SimSun"/>
              </a:rPr>
              <a:t>	</a:t>
            </a:r>
            <a:r>
              <a:rPr dirty="0" sz="1150" spc="-150">
                <a:latin typeface="SimSun"/>
                <a:cs typeface="SimSun"/>
              </a:rPr>
              <a:t>品牌认知和情感连</a:t>
            </a:r>
            <a:r>
              <a:rPr dirty="0" sz="1150" spc="-50">
                <a:latin typeface="SimSun"/>
                <a:cs typeface="SimSun"/>
              </a:rPr>
              <a:t>接</a:t>
            </a:r>
            <a:endParaRPr sz="1150">
              <a:latin typeface="SimSun"/>
              <a:cs typeface="SimSun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1177924" y="3677422"/>
            <a:ext cx="8061959" cy="20383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2522220" algn="l"/>
                <a:tab pos="6494780" algn="l"/>
              </a:tabLst>
            </a:pPr>
            <a:r>
              <a:rPr dirty="0" sz="1150" spc="-150">
                <a:latin typeface="SimSun"/>
                <a:cs typeface="SimSun"/>
              </a:rPr>
              <a:t>内容策</a:t>
            </a:r>
            <a:r>
              <a:rPr dirty="0" sz="1150" spc="-50">
                <a:latin typeface="SimSun"/>
                <a:cs typeface="SimSun"/>
              </a:rPr>
              <a:t>略</a:t>
            </a:r>
            <a:r>
              <a:rPr dirty="0" sz="1150">
                <a:latin typeface="SimSun"/>
                <a:cs typeface="SimSun"/>
              </a:rPr>
              <a:t>	</a:t>
            </a:r>
            <a:r>
              <a:rPr dirty="0" sz="1150" spc="-150">
                <a:latin typeface="SimSun"/>
                <a:cs typeface="SimSun"/>
              </a:rPr>
              <a:t>专业内容，</a:t>
            </a:r>
            <a:r>
              <a:rPr dirty="0" sz="1150" spc="-150">
                <a:latin typeface="Meiryo"/>
                <a:cs typeface="Meiryo"/>
              </a:rPr>
              <a:t>⽩⽪</a:t>
            </a:r>
            <a:r>
              <a:rPr dirty="0" sz="1150" spc="-150">
                <a:latin typeface="SimSun"/>
                <a:cs typeface="SimSun"/>
              </a:rPr>
              <a:t>书、案例研</a:t>
            </a:r>
            <a:r>
              <a:rPr dirty="0" sz="1150" spc="-50">
                <a:latin typeface="SimSun"/>
                <a:cs typeface="SimSun"/>
              </a:rPr>
              <a:t>究</a:t>
            </a:r>
            <a:r>
              <a:rPr dirty="0" sz="1150">
                <a:latin typeface="SimSun"/>
                <a:cs typeface="SimSun"/>
              </a:rPr>
              <a:t>	</a:t>
            </a:r>
            <a:r>
              <a:rPr dirty="0" sz="1150" spc="-150">
                <a:latin typeface="SimSun"/>
                <a:cs typeface="SimSun"/>
              </a:rPr>
              <a:t>情感营销，视觉化内容传</a:t>
            </a:r>
            <a:r>
              <a:rPr dirty="0" sz="1150" spc="-50">
                <a:latin typeface="SimSun"/>
                <a:cs typeface="SimSun"/>
              </a:rPr>
              <a:t>播</a:t>
            </a:r>
            <a:endParaRPr sz="1150">
              <a:latin typeface="SimSun"/>
              <a:cs typeface="SimSun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1177924" y="3953647"/>
            <a:ext cx="543560" cy="20383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150" spc="-125">
                <a:latin typeface="SimSun"/>
                <a:cs typeface="SimSun"/>
              </a:rPr>
              <a:t>转化周期</a:t>
            </a:r>
            <a:endParaRPr sz="1150">
              <a:latin typeface="SimSun"/>
              <a:cs typeface="SimSun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3590924" y="3924299"/>
            <a:ext cx="3971925" cy="285750"/>
          </a:xfrm>
          <a:prstGeom prst="rect">
            <a:avLst/>
          </a:prstGeom>
          <a:solidFill>
            <a:srgbClr val="0046AB">
              <a:alpha val="5099"/>
            </a:srgbClr>
          </a:solidFill>
        </p:spPr>
        <p:txBody>
          <a:bodyPr wrap="square" lIns="0" tIns="44450" rIns="0" bIns="0" rtlCol="0" vert="horz">
            <a:spAutoFit/>
          </a:bodyPr>
          <a:lstStyle/>
          <a:p>
            <a:pPr marL="109220">
              <a:lnSpc>
                <a:spcPct val="100000"/>
              </a:lnSpc>
              <a:spcBef>
                <a:spcPts val="350"/>
              </a:spcBef>
            </a:pPr>
            <a:r>
              <a:rPr dirty="0" sz="1150" spc="-150">
                <a:latin typeface="Meiryo"/>
                <a:cs typeface="Meiryo"/>
              </a:rPr>
              <a:t>⻓</a:t>
            </a:r>
            <a:r>
              <a:rPr dirty="0" sz="1150" spc="-140">
                <a:latin typeface="SimSun"/>
                <a:cs typeface="SimSun"/>
              </a:rPr>
              <a:t>周期，复杂决策流程</a:t>
            </a:r>
            <a:endParaRPr sz="1150">
              <a:latin typeface="SimSun"/>
              <a:cs typeface="SimSun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7660282" y="3955719"/>
            <a:ext cx="1320800" cy="2012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50" spc="-150">
                <a:latin typeface="SimSun"/>
                <a:cs typeface="SimSun"/>
              </a:rPr>
              <a:t>短周期，快速转化满</a:t>
            </a:r>
            <a:r>
              <a:rPr dirty="0" sz="1150" spc="-50">
                <a:latin typeface="Meiryo"/>
                <a:cs typeface="Meiryo"/>
              </a:rPr>
              <a:t>⾜</a:t>
            </a:r>
            <a:endParaRPr sz="1150">
              <a:latin typeface="Meiryo"/>
              <a:cs typeface="Meiryo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1816100" y="5344540"/>
            <a:ext cx="1657985" cy="1809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900" b="1">
                <a:solidFill>
                  <a:srgbClr val="0046AB"/>
                </a:solidFill>
                <a:latin typeface="Segoe UI Semibold"/>
                <a:cs typeface="Segoe UI Semibold"/>
              </a:rPr>
              <a:t>B2B: </a:t>
            </a:r>
            <a:r>
              <a:rPr dirty="0" sz="1000" spc="-100">
                <a:solidFill>
                  <a:srgbClr val="4A5462"/>
                </a:solidFill>
                <a:latin typeface="SimSun"/>
                <a:cs typeface="SimSun"/>
              </a:rPr>
              <a:t>复杂决策流程，多步骤评估</a:t>
            </a:r>
            <a:endParaRPr sz="1000">
              <a:latin typeface="SimSun"/>
              <a:cs typeface="SimSun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8601918" y="5344540"/>
            <a:ext cx="1774189" cy="1809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900" b="1">
                <a:solidFill>
                  <a:srgbClr val="0046AB"/>
                </a:solidFill>
                <a:latin typeface="Segoe UI Semibold"/>
                <a:cs typeface="Segoe UI Semibold"/>
              </a:rPr>
              <a:t>B2C: </a:t>
            </a:r>
            <a:r>
              <a:rPr dirty="0" sz="1000" spc="-100">
                <a:solidFill>
                  <a:srgbClr val="4A5462"/>
                </a:solidFill>
                <a:latin typeface="SimSun"/>
                <a:cs typeface="SimSun"/>
              </a:rPr>
              <a:t>简化决策路径，快速情感转化</a:t>
            </a:r>
            <a:endParaRPr sz="1000">
              <a:latin typeface="SimSun"/>
              <a:cs typeface="SimSun"/>
            </a:endParaRPr>
          </a:p>
        </p:txBody>
      </p:sp>
      <p:grpSp>
        <p:nvGrpSpPr>
          <p:cNvPr id="27" name="object 27" descr=""/>
          <p:cNvGrpSpPr/>
          <p:nvPr/>
        </p:nvGrpSpPr>
        <p:grpSpPr>
          <a:xfrm>
            <a:off x="2676524" y="4743449"/>
            <a:ext cx="6734175" cy="209550"/>
            <a:chOff x="2676524" y="4743449"/>
            <a:chExt cx="6734175" cy="209550"/>
          </a:xfrm>
        </p:grpSpPr>
        <p:sp>
          <p:nvSpPr>
            <p:cNvPr id="28" name="object 28" descr=""/>
            <p:cNvSpPr/>
            <p:nvPr/>
          </p:nvSpPr>
          <p:spPr>
            <a:xfrm>
              <a:off x="2781299" y="4833937"/>
              <a:ext cx="6629400" cy="28575"/>
            </a:xfrm>
            <a:custGeom>
              <a:avLst/>
              <a:gdLst/>
              <a:ahLst/>
              <a:cxnLst/>
              <a:rect l="l" t="t" r="r" b="b"/>
              <a:pathLst>
                <a:path w="6629400" h="28575">
                  <a:moveTo>
                    <a:pt x="6629399" y="28574"/>
                  </a:moveTo>
                  <a:lnTo>
                    <a:pt x="0" y="28574"/>
                  </a:lnTo>
                  <a:lnTo>
                    <a:pt x="0" y="0"/>
                  </a:lnTo>
                  <a:lnTo>
                    <a:pt x="6629399" y="0"/>
                  </a:lnTo>
                  <a:lnTo>
                    <a:pt x="6629399" y="28574"/>
                  </a:lnTo>
                  <a:close/>
                </a:path>
              </a:pathLst>
            </a:custGeom>
            <a:solidFill>
              <a:srgbClr val="E4E7E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9" name="object 29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76524" y="4743449"/>
              <a:ext cx="209549" cy="209549"/>
            </a:xfrm>
            <a:prstGeom prst="rect">
              <a:avLst/>
            </a:prstGeom>
          </p:spPr>
        </p:pic>
      </p:grpSp>
      <p:sp>
        <p:nvSpPr>
          <p:cNvPr id="30" name="object 30" descr=""/>
          <p:cNvSpPr txBox="1"/>
          <p:nvPr/>
        </p:nvSpPr>
        <p:spPr>
          <a:xfrm>
            <a:off x="2735708" y="4768850"/>
            <a:ext cx="9144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0" b="1">
                <a:solidFill>
                  <a:srgbClr val="FFFFFF"/>
                </a:solidFill>
                <a:latin typeface="Segoe UI"/>
                <a:cs typeface="Segoe UI"/>
              </a:rPr>
              <a:t>1</a:t>
            </a:r>
            <a:endParaRPr sz="900">
              <a:latin typeface="Segoe UI"/>
              <a:cs typeface="Segoe UI"/>
            </a:endParaRPr>
          </a:p>
        </p:txBody>
      </p:sp>
      <p:sp>
        <p:nvSpPr>
          <p:cNvPr id="31" name="object 31" descr=""/>
          <p:cNvSpPr txBox="1"/>
          <p:nvPr/>
        </p:nvSpPr>
        <p:spPr>
          <a:xfrm>
            <a:off x="2768599" y="4524476"/>
            <a:ext cx="238760" cy="1701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50" spc="-95">
                <a:solidFill>
                  <a:srgbClr val="4A5462"/>
                </a:solidFill>
                <a:latin typeface="SimSun"/>
                <a:cs typeface="SimSun"/>
              </a:rPr>
              <a:t>需求</a:t>
            </a:r>
            <a:endParaRPr sz="950">
              <a:latin typeface="SimSun"/>
              <a:cs typeface="SimSun"/>
            </a:endParaRPr>
          </a:p>
        </p:txBody>
      </p:sp>
      <p:pic>
        <p:nvPicPr>
          <p:cNvPr id="32" name="object 32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95775" y="4743449"/>
            <a:ext cx="209549" cy="209549"/>
          </a:xfrm>
          <a:prstGeom prst="rect">
            <a:avLst/>
          </a:prstGeom>
        </p:spPr>
      </p:pic>
      <p:sp>
        <p:nvSpPr>
          <p:cNvPr id="33" name="object 33" descr=""/>
          <p:cNvSpPr txBox="1"/>
          <p:nvPr/>
        </p:nvSpPr>
        <p:spPr>
          <a:xfrm>
            <a:off x="4354958" y="4768850"/>
            <a:ext cx="9144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0" b="1">
                <a:solidFill>
                  <a:srgbClr val="FFFFFF"/>
                </a:solidFill>
                <a:latin typeface="Segoe UI"/>
                <a:cs typeface="Segoe UI"/>
              </a:rPr>
              <a:t>2</a:t>
            </a:r>
            <a:endParaRPr sz="900">
              <a:latin typeface="Segoe UI"/>
              <a:cs typeface="Segoe UI"/>
            </a:endParaRPr>
          </a:p>
        </p:txBody>
      </p:sp>
      <p:sp>
        <p:nvSpPr>
          <p:cNvPr id="34" name="object 34" descr=""/>
          <p:cNvSpPr txBox="1"/>
          <p:nvPr/>
        </p:nvSpPr>
        <p:spPr>
          <a:xfrm>
            <a:off x="4387850" y="4524476"/>
            <a:ext cx="238760" cy="1701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50" spc="-95">
                <a:solidFill>
                  <a:srgbClr val="4A5462"/>
                </a:solidFill>
                <a:latin typeface="SimSun"/>
                <a:cs typeface="SimSun"/>
              </a:rPr>
              <a:t>搜集</a:t>
            </a:r>
            <a:endParaRPr sz="950">
              <a:latin typeface="SimSun"/>
              <a:cs typeface="SimSun"/>
            </a:endParaRPr>
          </a:p>
        </p:txBody>
      </p:sp>
      <p:pic>
        <p:nvPicPr>
          <p:cNvPr id="35" name="object 35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915024" y="4743449"/>
            <a:ext cx="209549" cy="209549"/>
          </a:xfrm>
          <a:prstGeom prst="rect">
            <a:avLst/>
          </a:prstGeom>
        </p:spPr>
      </p:pic>
      <p:sp>
        <p:nvSpPr>
          <p:cNvPr id="36" name="object 36" descr=""/>
          <p:cNvSpPr txBox="1"/>
          <p:nvPr/>
        </p:nvSpPr>
        <p:spPr>
          <a:xfrm>
            <a:off x="5974208" y="4768850"/>
            <a:ext cx="9144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0" b="1">
                <a:solidFill>
                  <a:srgbClr val="FFFFFF"/>
                </a:solidFill>
                <a:latin typeface="Segoe UI"/>
                <a:cs typeface="Segoe UI"/>
              </a:rPr>
              <a:t>3</a:t>
            </a:r>
            <a:endParaRPr sz="900">
              <a:latin typeface="Segoe UI"/>
              <a:cs typeface="Segoe UI"/>
            </a:endParaRPr>
          </a:p>
        </p:txBody>
      </p:sp>
      <p:sp>
        <p:nvSpPr>
          <p:cNvPr id="37" name="object 37" descr=""/>
          <p:cNvSpPr txBox="1"/>
          <p:nvPr/>
        </p:nvSpPr>
        <p:spPr>
          <a:xfrm>
            <a:off x="6007099" y="4524476"/>
            <a:ext cx="238760" cy="1701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50" spc="-95">
                <a:solidFill>
                  <a:srgbClr val="4A5462"/>
                </a:solidFill>
                <a:latin typeface="SimSun"/>
                <a:cs typeface="SimSun"/>
              </a:rPr>
              <a:t>评估</a:t>
            </a:r>
            <a:endParaRPr sz="950">
              <a:latin typeface="SimSun"/>
              <a:cs typeface="SimSun"/>
            </a:endParaRPr>
          </a:p>
        </p:txBody>
      </p:sp>
      <p:pic>
        <p:nvPicPr>
          <p:cNvPr id="38" name="object 38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534275" y="4743449"/>
            <a:ext cx="209549" cy="209549"/>
          </a:xfrm>
          <a:prstGeom prst="rect">
            <a:avLst/>
          </a:prstGeom>
        </p:spPr>
      </p:pic>
      <p:sp>
        <p:nvSpPr>
          <p:cNvPr id="39" name="object 39" descr=""/>
          <p:cNvSpPr txBox="1"/>
          <p:nvPr/>
        </p:nvSpPr>
        <p:spPr>
          <a:xfrm>
            <a:off x="7593458" y="4768850"/>
            <a:ext cx="9144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0" b="1">
                <a:solidFill>
                  <a:srgbClr val="FFFFFF"/>
                </a:solidFill>
                <a:latin typeface="Segoe UI"/>
                <a:cs typeface="Segoe UI"/>
              </a:rPr>
              <a:t>4</a:t>
            </a:r>
            <a:endParaRPr sz="900">
              <a:latin typeface="Segoe UI"/>
              <a:cs typeface="Segoe UI"/>
            </a:endParaRPr>
          </a:p>
        </p:txBody>
      </p:sp>
      <p:sp>
        <p:nvSpPr>
          <p:cNvPr id="40" name="object 40" descr=""/>
          <p:cNvSpPr txBox="1"/>
          <p:nvPr/>
        </p:nvSpPr>
        <p:spPr>
          <a:xfrm>
            <a:off x="7626350" y="4524476"/>
            <a:ext cx="238760" cy="1701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50" spc="-95">
                <a:solidFill>
                  <a:srgbClr val="4A5462"/>
                </a:solidFill>
                <a:latin typeface="SimSun"/>
                <a:cs typeface="SimSun"/>
              </a:rPr>
              <a:t>决策</a:t>
            </a:r>
            <a:endParaRPr sz="950">
              <a:latin typeface="SimSun"/>
              <a:cs typeface="SimSun"/>
            </a:endParaRPr>
          </a:p>
        </p:txBody>
      </p:sp>
      <p:pic>
        <p:nvPicPr>
          <p:cNvPr id="41" name="object 41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153525" y="4743449"/>
            <a:ext cx="209549" cy="209549"/>
          </a:xfrm>
          <a:prstGeom prst="rect">
            <a:avLst/>
          </a:prstGeom>
        </p:spPr>
      </p:pic>
      <p:sp>
        <p:nvSpPr>
          <p:cNvPr id="42" name="object 42" descr=""/>
          <p:cNvSpPr txBox="1"/>
          <p:nvPr/>
        </p:nvSpPr>
        <p:spPr>
          <a:xfrm>
            <a:off x="9212708" y="4768850"/>
            <a:ext cx="9144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0" b="1">
                <a:solidFill>
                  <a:srgbClr val="FFFFFF"/>
                </a:solidFill>
                <a:latin typeface="Segoe UI"/>
                <a:cs typeface="Segoe UI"/>
              </a:rPr>
              <a:t>5</a:t>
            </a:r>
            <a:endParaRPr sz="900">
              <a:latin typeface="Segoe UI"/>
              <a:cs typeface="Segoe UI"/>
            </a:endParaRPr>
          </a:p>
        </p:txBody>
      </p:sp>
      <p:sp>
        <p:nvSpPr>
          <p:cNvPr id="43" name="object 43" descr=""/>
          <p:cNvSpPr txBox="1"/>
          <p:nvPr/>
        </p:nvSpPr>
        <p:spPr>
          <a:xfrm>
            <a:off x="9245600" y="4524476"/>
            <a:ext cx="238760" cy="1701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50" spc="-95">
                <a:solidFill>
                  <a:srgbClr val="4A5462"/>
                </a:solidFill>
                <a:latin typeface="SimSun"/>
                <a:cs typeface="SimSun"/>
              </a:rPr>
              <a:t>谈判</a:t>
            </a:r>
            <a:endParaRPr sz="950">
              <a:latin typeface="SimSun"/>
              <a:cs typeface="SimSun"/>
            </a:endParaRPr>
          </a:p>
        </p:txBody>
      </p:sp>
      <p:pic>
        <p:nvPicPr>
          <p:cNvPr id="44" name="object 44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772774" y="4743449"/>
            <a:ext cx="209549" cy="209549"/>
          </a:xfrm>
          <a:prstGeom prst="rect">
            <a:avLst/>
          </a:prstGeom>
        </p:spPr>
      </p:pic>
      <p:sp>
        <p:nvSpPr>
          <p:cNvPr id="45" name="object 45" descr=""/>
          <p:cNvSpPr txBox="1"/>
          <p:nvPr/>
        </p:nvSpPr>
        <p:spPr>
          <a:xfrm>
            <a:off x="10831958" y="4768850"/>
            <a:ext cx="9144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0" b="1">
                <a:solidFill>
                  <a:srgbClr val="FFFFFF"/>
                </a:solidFill>
                <a:latin typeface="Segoe UI"/>
                <a:cs typeface="Segoe UI"/>
              </a:rPr>
              <a:t>6</a:t>
            </a:r>
            <a:endParaRPr sz="900">
              <a:latin typeface="Segoe UI"/>
              <a:cs typeface="Segoe UI"/>
            </a:endParaRPr>
          </a:p>
        </p:txBody>
      </p:sp>
      <p:sp>
        <p:nvSpPr>
          <p:cNvPr id="46" name="object 46" descr=""/>
          <p:cNvSpPr txBox="1"/>
          <p:nvPr/>
        </p:nvSpPr>
        <p:spPr>
          <a:xfrm>
            <a:off x="10864849" y="4524476"/>
            <a:ext cx="238760" cy="1701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50" spc="-95">
                <a:solidFill>
                  <a:srgbClr val="4A5462"/>
                </a:solidFill>
                <a:latin typeface="SimSun"/>
                <a:cs typeface="SimSun"/>
              </a:rPr>
              <a:t>维护</a:t>
            </a:r>
            <a:endParaRPr sz="950">
              <a:latin typeface="SimSun"/>
              <a:cs typeface="SimSun"/>
            </a:endParaRPr>
          </a:p>
        </p:txBody>
      </p:sp>
      <p:pic>
        <p:nvPicPr>
          <p:cNvPr id="47" name="object 47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819525" y="4981574"/>
            <a:ext cx="209549" cy="209549"/>
          </a:xfrm>
          <a:prstGeom prst="rect">
            <a:avLst/>
          </a:prstGeom>
        </p:spPr>
      </p:pic>
      <p:sp>
        <p:nvSpPr>
          <p:cNvPr id="48" name="object 48" descr=""/>
          <p:cNvSpPr txBox="1"/>
          <p:nvPr/>
        </p:nvSpPr>
        <p:spPr>
          <a:xfrm>
            <a:off x="3878708" y="5006975"/>
            <a:ext cx="485140" cy="2971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040"/>
              </a:lnSpc>
              <a:spcBef>
                <a:spcPts val="100"/>
              </a:spcBef>
            </a:pPr>
            <a:r>
              <a:rPr dirty="0" sz="900" spc="-50" b="1">
                <a:solidFill>
                  <a:srgbClr val="FFFFFF"/>
                </a:solidFill>
                <a:latin typeface="Segoe UI"/>
                <a:cs typeface="Segoe UI"/>
              </a:rPr>
              <a:t>1</a:t>
            </a:r>
            <a:endParaRPr sz="900">
              <a:latin typeface="Segoe UI"/>
              <a:cs typeface="Segoe UI"/>
            </a:endParaRPr>
          </a:p>
          <a:p>
            <a:pPr marL="45085">
              <a:lnSpc>
                <a:spcPts val="1100"/>
              </a:lnSpc>
            </a:pPr>
            <a:r>
              <a:rPr dirty="0" sz="950" spc="-110">
                <a:solidFill>
                  <a:srgbClr val="4A5462"/>
                </a:solidFill>
                <a:latin typeface="SimSun"/>
                <a:cs typeface="SimSun"/>
              </a:rPr>
              <a:t>需求触发</a:t>
            </a:r>
            <a:endParaRPr sz="950">
              <a:latin typeface="SimSun"/>
              <a:cs typeface="SimSun"/>
            </a:endParaRPr>
          </a:p>
        </p:txBody>
      </p:sp>
      <p:pic>
        <p:nvPicPr>
          <p:cNvPr id="49" name="object 49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058025" y="4981574"/>
            <a:ext cx="209549" cy="209549"/>
          </a:xfrm>
          <a:prstGeom prst="rect">
            <a:avLst/>
          </a:prstGeom>
        </p:spPr>
      </p:pic>
      <p:sp>
        <p:nvSpPr>
          <p:cNvPr id="50" name="object 50" descr=""/>
          <p:cNvSpPr txBox="1"/>
          <p:nvPr/>
        </p:nvSpPr>
        <p:spPr>
          <a:xfrm>
            <a:off x="7117208" y="5006975"/>
            <a:ext cx="485140" cy="2971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040"/>
              </a:lnSpc>
              <a:spcBef>
                <a:spcPts val="100"/>
              </a:spcBef>
            </a:pPr>
            <a:r>
              <a:rPr dirty="0" sz="900" spc="-50" b="1">
                <a:solidFill>
                  <a:srgbClr val="FFFFFF"/>
                </a:solidFill>
                <a:latin typeface="Segoe UI"/>
                <a:cs typeface="Segoe UI"/>
              </a:rPr>
              <a:t>2</a:t>
            </a:r>
            <a:endParaRPr sz="900">
              <a:latin typeface="Segoe UI"/>
              <a:cs typeface="Segoe UI"/>
            </a:endParaRPr>
          </a:p>
          <a:p>
            <a:pPr marL="45085">
              <a:lnSpc>
                <a:spcPts val="1100"/>
              </a:lnSpc>
            </a:pPr>
            <a:r>
              <a:rPr dirty="0" sz="950" spc="-110">
                <a:solidFill>
                  <a:srgbClr val="4A5462"/>
                </a:solidFill>
                <a:latin typeface="SimSun"/>
                <a:cs typeface="SimSun"/>
              </a:rPr>
              <a:t>品牌决策</a:t>
            </a:r>
            <a:endParaRPr sz="950">
              <a:latin typeface="SimSun"/>
              <a:cs typeface="SimSun"/>
            </a:endParaRPr>
          </a:p>
        </p:txBody>
      </p:sp>
      <p:pic>
        <p:nvPicPr>
          <p:cNvPr id="51" name="object 51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296524" y="4981574"/>
            <a:ext cx="209549" cy="209549"/>
          </a:xfrm>
          <a:prstGeom prst="rect">
            <a:avLst/>
          </a:prstGeom>
        </p:spPr>
      </p:pic>
      <p:sp>
        <p:nvSpPr>
          <p:cNvPr id="52" name="object 52" descr=""/>
          <p:cNvSpPr txBox="1"/>
          <p:nvPr/>
        </p:nvSpPr>
        <p:spPr>
          <a:xfrm>
            <a:off x="10355708" y="5006975"/>
            <a:ext cx="485140" cy="2971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040"/>
              </a:lnSpc>
              <a:spcBef>
                <a:spcPts val="100"/>
              </a:spcBef>
            </a:pPr>
            <a:r>
              <a:rPr dirty="0" sz="900" spc="-50" b="1">
                <a:solidFill>
                  <a:srgbClr val="FFFFFF"/>
                </a:solidFill>
                <a:latin typeface="Segoe UI"/>
                <a:cs typeface="Segoe UI"/>
              </a:rPr>
              <a:t>3</a:t>
            </a:r>
            <a:endParaRPr sz="900">
              <a:latin typeface="Segoe UI"/>
              <a:cs typeface="Segoe UI"/>
            </a:endParaRPr>
          </a:p>
          <a:p>
            <a:pPr marL="45085">
              <a:lnSpc>
                <a:spcPts val="1100"/>
              </a:lnSpc>
            </a:pPr>
            <a:r>
              <a:rPr dirty="0" sz="950" spc="-110">
                <a:solidFill>
                  <a:srgbClr val="4A5462"/>
                </a:solidFill>
                <a:latin typeface="SimSun"/>
                <a:cs typeface="SimSun"/>
              </a:rPr>
              <a:t>购买转化</a:t>
            </a:r>
            <a:endParaRPr sz="950">
              <a:latin typeface="SimSun"/>
              <a:cs typeface="SimSun"/>
            </a:endParaRPr>
          </a:p>
        </p:txBody>
      </p:sp>
      <p:sp>
        <p:nvSpPr>
          <p:cNvPr id="53" name="object 5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0960" rIns="0" bIns="0" rtlCol="0" vert="horz">
            <a:spAutoFit/>
          </a:bodyPr>
          <a:lstStyle/>
          <a:p>
            <a:pPr marL="75565">
              <a:lnSpc>
                <a:spcPct val="100000"/>
              </a:lnSpc>
              <a:spcBef>
                <a:spcPts val="480"/>
              </a:spcBef>
            </a:pPr>
            <a:fld id="{81D60167-4931-47E6-BA6A-407CBD079E47}" type="slidenum">
              <a:rPr dirty="0" spc="-10"/>
              <a:t>12</a:t>
            </a:fld>
            <a:r>
              <a:rPr dirty="0" spc="-10"/>
              <a:t>/15</a:t>
            </a:r>
          </a:p>
        </p:txBody>
      </p:sp>
      <p:sp>
        <p:nvSpPr>
          <p:cNvPr id="54" name="object 54" descr="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60960" rIns="0" bIns="0" rtlCol="0" vert="horz">
            <a:spAutoFit/>
          </a:bodyPr>
          <a:lstStyle/>
          <a:p>
            <a:pPr marL="50800">
              <a:lnSpc>
                <a:spcPct val="100000"/>
              </a:lnSpc>
              <a:spcBef>
                <a:spcPts val="180"/>
              </a:spcBef>
            </a:pPr>
            <a:r>
              <a:rPr dirty="0" spc="-10"/>
              <a:t>2025.07</a:t>
            </a:r>
          </a:p>
        </p:txBody>
      </p:sp>
      <p:sp>
        <p:nvSpPr>
          <p:cNvPr id="55" name="object 55" descr=""/>
          <p:cNvSpPr txBox="1"/>
          <p:nvPr/>
        </p:nvSpPr>
        <p:spPr>
          <a:xfrm>
            <a:off x="101599" y="6566026"/>
            <a:ext cx="1625600" cy="1587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50"/>
              </a:lnSpc>
            </a:pPr>
            <a:r>
              <a:rPr dirty="0" sz="1150" spc="-105">
                <a:solidFill>
                  <a:srgbClr val="6A7280"/>
                </a:solidFill>
                <a:latin typeface="SimSun"/>
                <a:cs typeface="SimSun"/>
              </a:rPr>
              <a:t>系统化营销全链路知识培训</a:t>
            </a:r>
            <a:endParaRPr sz="1150">
              <a:latin typeface="SimSun"/>
              <a:cs typeface="SimSu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1700" y="441269"/>
            <a:ext cx="3377565" cy="487045"/>
          </a:xfrm>
          <a:prstGeom prst="rect"/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pc="-370" b="0">
                <a:latin typeface="SimSun"/>
                <a:cs typeface="SimSun"/>
              </a:rPr>
              <a:t>典型公司营销链路解析</a:t>
            </a:r>
          </a:p>
        </p:txBody>
      </p:sp>
      <p:sp>
        <p:nvSpPr>
          <p:cNvPr id="3" name="object 3" descr=""/>
          <p:cNvSpPr/>
          <p:nvPr/>
        </p:nvSpPr>
        <p:spPr>
          <a:xfrm>
            <a:off x="914399" y="1076324"/>
            <a:ext cx="609600" cy="38100"/>
          </a:xfrm>
          <a:custGeom>
            <a:avLst/>
            <a:gdLst/>
            <a:ahLst/>
            <a:cxnLst/>
            <a:rect l="l" t="t" r="r" b="b"/>
            <a:pathLst>
              <a:path w="609600" h="38100">
                <a:moveTo>
                  <a:pt x="609599" y="38099"/>
                </a:moveTo>
                <a:lnTo>
                  <a:pt x="0" y="38099"/>
                </a:lnTo>
                <a:lnTo>
                  <a:pt x="0" y="0"/>
                </a:lnTo>
                <a:lnTo>
                  <a:pt x="609599" y="0"/>
                </a:lnTo>
                <a:lnTo>
                  <a:pt x="609599" y="38099"/>
                </a:lnTo>
                <a:close/>
              </a:path>
            </a:pathLst>
          </a:custGeom>
          <a:solidFill>
            <a:srgbClr val="0046AB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" name="object 4" descr=""/>
          <p:cNvGrpSpPr/>
          <p:nvPr/>
        </p:nvGrpSpPr>
        <p:grpSpPr>
          <a:xfrm>
            <a:off x="914399" y="1266824"/>
            <a:ext cx="3381375" cy="704850"/>
            <a:chOff x="914399" y="1266824"/>
            <a:chExt cx="3381375" cy="704850"/>
          </a:xfrm>
        </p:grpSpPr>
        <p:sp>
          <p:nvSpPr>
            <p:cNvPr id="5" name="object 5" descr=""/>
            <p:cNvSpPr/>
            <p:nvPr/>
          </p:nvSpPr>
          <p:spPr>
            <a:xfrm>
              <a:off x="914399" y="1266824"/>
              <a:ext cx="3381375" cy="704850"/>
            </a:xfrm>
            <a:custGeom>
              <a:avLst/>
              <a:gdLst/>
              <a:ahLst/>
              <a:cxnLst/>
              <a:rect l="l" t="t" r="r" b="b"/>
              <a:pathLst>
                <a:path w="3381375" h="704850">
                  <a:moveTo>
                    <a:pt x="3310178" y="704849"/>
                  </a:moveTo>
                  <a:lnTo>
                    <a:pt x="71196" y="704849"/>
                  </a:lnTo>
                  <a:lnTo>
                    <a:pt x="66241" y="704361"/>
                  </a:lnTo>
                  <a:lnTo>
                    <a:pt x="29705" y="689227"/>
                  </a:lnTo>
                  <a:lnTo>
                    <a:pt x="3885" y="653187"/>
                  </a:lnTo>
                  <a:lnTo>
                    <a:pt x="0" y="633653"/>
                  </a:lnTo>
                  <a:lnTo>
                    <a:pt x="0" y="628649"/>
                  </a:lnTo>
                  <a:lnTo>
                    <a:pt x="0" y="71196"/>
                  </a:lnTo>
                  <a:lnTo>
                    <a:pt x="15621" y="29705"/>
                  </a:lnTo>
                  <a:lnTo>
                    <a:pt x="51661" y="3885"/>
                  </a:lnTo>
                  <a:lnTo>
                    <a:pt x="71196" y="0"/>
                  </a:lnTo>
                  <a:lnTo>
                    <a:pt x="3310178" y="0"/>
                  </a:lnTo>
                  <a:lnTo>
                    <a:pt x="3351669" y="15621"/>
                  </a:lnTo>
                  <a:lnTo>
                    <a:pt x="3377488" y="51661"/>
                  </a:lnTo>
                  <a:lnTo>
                    <a:pt x="3381374" y="71196"/>
                  </a:lnTo>
                  <a:lnTo>
                    <a:pt x="3381374" y="633653"/>
                  </a:lnTo>
                  <a:lnTo>
                    <a:pt x="3365752" y="675144"/>
                  </a:lnTo>
                  <a:lnTo>
                    <a:pt x="3329712" y="700963"/>
                  </a:lnTo>
                  <a:lnTo>
                    <a:pt x="3315133" y="704361"/>
                  </a:lnTo>
                  <a:lnTo>
                    <a:pt x="3310178" y="704849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1981200" y="1343025"/>
              <a:ext cx="476250" cy="476250"/>
            </a:xfrm>
            <a:custGeom>
              <a:avLst/>
              <a:gdLst/>
              <a:ahLst/>
              <a:cxnLst/>
              <a:rect l="l" t="t" r="r" b="b"/>
              <a:pathLst>
                <a:path w="476250" h="476250">
                  <a:moveTo>
                    <a:pt x="245923" y="476249"/>
                  </a:moveTo>
                  <a:lnTo>
                    <a:pt x="230326" y="476249"/>
                  </a:lnTo>
                  <a:lnTo>
                    <a:pt x="222545" y="475867"/>
                  </a:lnTo>
                  <a:lnTo>
                    <a:pt x="184019" y="470152"/>
                  </a:lnTo>
                  <a:lnTo>
                    <a:pt x="139792" y="455138"/>
                  </a:lnTo>
                  <a:lnTo>
                    <a:pt x="99345" y="431785"/>
                  </a:lnTo>
                  <a:lnTo>
                    <a:pt x="64230" y="400989"/>
                  </a:lnTo>
                  <a:lnTo>
                    <a:pt x="35797" y="363935"/>
                  </a:lnTo>
                  <a:lnTo>
                    <a:pt x="15141" y="322045"/>
                  </a:lnTo>
                  <a:lnTo>
                    <a:pt x="3053" y="276931"/>
                  </a:lnTo>
                  <a:lnTo>
                    <a:pt x="0" y="245923"/>
                  </a:lnTo>
                  <a:lnTo>
                    <a:pt x="0" y="230326"/>
                  </a:lnTo>
                  <a:lnTo>
                    <a:pt x="6096" y="184020"/>
                  </a:lnTo>
                  <a:lnTo>
                    <a:pt x="21110" y="139793"/>
                  </a:lnTo>
                  <a:lnTo>
                    <a:pt x="44463" y="99345"/>
                  </a:lnTo>
                  <a:lnTo>
                    <a:pt x="75259" y="64230"/>
                  </a:lnTo>
                  <a:lnTo>
                    <a:pt x="112313" y="35798"/>
                  </a:lnTo>
                  <a:lnTo>
                    <a:pt x="154203" y="15141"/>
                  </a:lnTo>
                  <a:lnTo>
                    <a:pt x="199317" y="3053"/>
                  </a:lnTo>
                  <a:lnTo>
                    <a:pt x="230326" y="0"/>
                  </a:lnTo>
                  <a:lnTo>
                    <a:pt x="245923" y="0"/>
                  </a:lnTo>
                  <a:lnTo>
                    <a:pt x="292229" y="6096"/>
                  </a:lnTo>
                  <a:lnTo>
                    <a:pt x="336456" y="21110"/>
                  </a:lnTo>
                  <a:lnTo>
                    <a:pt x="376904" y="44463"/>
                  </a:lnTo>
                  <a:lnTo>
                    <a:pt x="412019" y="75259"/>
                  </a:lnTo>
                  <a:lnTo>
                    <a:pt x="440450" y="112314"/>
                  </a:lnTo>
                  <a:lnTo>
                    <a:pt x="461107" y="154203"/>
                  </a:lnTo>
                  <a:lnTo>
                    <a:pt x="473195" y="199318"/>
                  </a:lnTo>
                  <a:lnTo>
                    <a:pt x="476250" y="230326"/>
                  </a:lnTo>
                  <a:lnTo>
                    <a:pt x="476249" y="238124"/>
                  </a:lnTo>
                  <a:lnTo>
                    <a:pt x="476250" y="245923"/>
                  </a:lnTo>
                  <a:lnTo>
                    <a:pt x="470152" y="292229"/>
                  </a:lnTo>
                  <a:lnTo>
                    <a:pt x="455138" y="336456"/>
                  </a:lnTo>
                  <a:lnTo>
                    <a:pt x="431785" y="376904"/>
                  </a:lnTo>
                  <a:lnTo>
                    <a:pt x="400989" y="412019"/>
                  </a:lnTo>
                  <a:lnTo>
                    <a:pt x="363935" y="440451"/>
                  </a:lnTo>
                  <a:lnTo>
                    <a:pt x="322045" y="461108"/>
                  </a:lnTo>
                  <a:lnTo>
                    <a:pt x="276931" y="473195"/>
                  </a:lnTo>
                  <a:lnTo>
                    <a:pt x="253703" y="475867"/>
                  </a:lnTo>
                  <a:lnTo>
                    <a:pt x="245923" y="476249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43124" y="1504949"/>
              <a:ext cx="152399" cy="152399"/>
            </a:xfrm>
            <a:prstGeom prst="rect">
              <a:avLst/>
            </a:prstGeom>
          </p:spPr>
        </p:pic>
      </p:grpSp>
      <p:sp>
        <p:nvSpPr>
          <p:cNvPr id="8" name="object 8" descr=""/>
          <p:cNvSpPr txBox="1"/>
          <p:nvPr/>
        </p:nvSpPr>
        <p:spPr>
          <a:xfrm>
            <a:off x="3441303" y="1390016"/>
            <a:ext cx="787400" cy="429895"/>
          </a:xfrm>
          <a:prstGeom prst="rect">
            <a:avLst/>
          </a:prstGeom>
        </p:spPr>
        <p:txBody>
          <a:bodyPr wrap="square" lIns="0" tIns="387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dirty="0" sz="1350" spc="-170">
                <a:solidFill>
                  <a:srgbClr val="0046AB"/>
                </a:solidFill>
                <a:latin typeface="SimSun"/>
                <a:cs typeface="SimSun"/>
              </a:rPr>
              <a:t>互联</a:t>
            </a:r>
            <a:r>
              <a:rPr dirty="0" sz="1350" spc="-170">
                <a:solidFill>
                  <a:srgbClr val="0046AB"/>
                </a:solidFill>
                <a:latin typeface="Meiryo"/>
                <a:cs typeface="Meiryo"/>
              </a:rPr>
              <a:t>⽹</a:t>
            </a:r>
            <a:r>
              <a:rPr dirty="0" sz="1350" spc="-114">
                <a:solidFill>
                  <a:srgbClr val="0046AB"/>
                </a:solidFill>
                <a:latin typeface="SimSun"/>
                <a:cs typeface="SimSun"/>
              </a:rPr>
              <a:t>公司</a:t>
            </a:r>
            <a:endParaRPr sz="1350">
              <a:latin typeface="SimSun"/>
              <a:cs typeface="SimSun"/>
            </a:endParaRPr>
          </a:p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dirty="0" sz="1000" spc="-100">
                <a:solidFill>
                  <a:srgbClr val="6A7280"/>
                </a:solidFill>
                <a:latin typeface="Meiryo"/>
                <a:cs typeface="Meiryo"/>
              </a:rPr>
              <a:t>⼩⽶</a:t>
            </a:r>
            <a:r>
              <a:rPr dirty="0" sz="900">
                <a:solidFill>
                  <a:srgbClr val="6A7280"/>
                </a:solidFill>
                <a:latin typeface="Segoe UI"/>
                <a:cs typeface="Segoe UI"/>
              </a:rPr>
              <a:t>/</a:t>
            </a:r>
            <a:r>
              <a:rPr dirty="0" sz="1000" spc="-85">
                <a:solidFill>
                  <a:srgbClr val="6A7280"/>
                </a:solidFill>
                <a:latin typeface="SimSun"/>
                <a:cs typeface="SimSun"/>
              </a:rPr>
              <a:t>拼多多</a:t>
            </a:r>
            <a:endParaRPr sz="1000">
              <a:latin typeface="SimSun"/>
              <a:cs typeface="SimSun"/>
            </a:endParaRPr>
          </a:p>
        </p:txBody>
      </p:sp>
      <p:grpSp>
        <p:nvGrpSpPr>
          <p:cNvPr id="9" name="object 9" descr=""/>
          <p:cNvGrpSpPr/>
          <p:nvPr/>
        </p:nvGrpSpPr>
        <p:grpSpPr>
          <a:xfrm>
            <a:off x="4410074" y="1266824"/>
            <a:ext cx="3371850" cy="704850"/>
            <a:chOff x="4410074" y="1266824"/>
            <a:chExt cx="3371850" cy="704850"/>
          </a:xfrm>
        </p:grpSpPr>
        <p:sp>
          <p:nvSpPr>
            <p:cNvPr id="10" name="object 10" descr=""/>
            <p:cNvSpPr/>
            <p:nvPr/>
          </p:nvSpPr>
          <p:spPr>
            <a:xfrm>
              <a:off x="4410074" y="1266824"/>
              <a:ext cx="3371850" cy="704850"/>
            </a:xfrm>
            <a:custGeom>
              <a:avLst/>
              <a:gdLst/>
              <a:ahLst/>
              <a:cxnLst/>
              <a:rect l="l" t="t" r="r" b="b"/>
              <a:pathLst>
                <a:path w="3371850" h="704850">
                  <a:moveTo>
                    <a:pt x="3300652" y="704849"/>
                  </a:moveTo>
                  <a:lnTo>
                    <a:pt x="71196" y="704849"/>
                  </a:lnTo>
                  <a:lnTo>
                    <a:pt x="66241" y="704361"/>
                  </a:lnTo>
                  <a:lnTo>
                    <a:pt x="29705" y="689227"/>
                  </a:lnTo>
                  <a:lnTo>
                    <a:pt x="3884" y="653187"/>
                  </a:lnTo>
                  <a:lnTo>
                    <a:pt x="0" y="633653"/>
                  </a:lnTo>
                  <a:lnTo>
                    <a:pt x="0" y="628649"/>
                  </a:lnTo>
                  <a:lnTo>
                    <a:pt x="0" y="71196"/>
                  </a:lnTo>
                  <a:lnTo>
                    <a:pt x="15621" y="29705"/>
                  </a:lnTo>
                  <a:lnTo>
                    <a:pt x="51661" y="3885"/>
                  </a:lnTo>
                  <a:lnTo>
                    <a:pt x="71196" y="0"/>
                  </a:lnTo>
                  <a:lnTo>
                    <a:pt x="3300652" y="0"/>
                  </a:lnTo>
                  <a:lnTo>
                    <a:pt x="3342144" y="15621"/>
                  </a:lnTo>
                  <a:lnTo>
                    <a:pt x="3367963" y="51661"/>
                  </a:lnTo>
                  <a:lnTo>
                    <a:pt x="3371849" y="71196"/>
                  </a:lnTo>
                  <a:lnTo>
                    <a:pt x="3371849" y="633653"/>
                  </a:lnTo>
                  <a:lnTo>
                    <a:pt x="3356227" y="675144"/>
                  </a:lnTo>
                  <a:lnTo>
                    <a:pt x="3320187" y="700963"/>
                  </a:lnTo>
                  <a:lnTo>
                    <a:pt x="3305607" y="704361"/>
                  </a:lnTo>
                  <a:lnTo>
                    <a:pt x="3300652" y="704849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5476874" y="1343025"/>
              <a:ext cx="476250" cy="476250"/>
            </a:xfrm>
            <a:custGeom>
              <a:avLst/>
              <a:gdLst/>
              <a:ahLst/>
              <a:cxnLst/>
              <a:rect l="l" t="t" r="r" b="b"/>
              <a:pathLst>
                <a:path w="476250" h="476250">
                  <a:moveTo>
                    <a:pt x="245923" y="476249"/>
                  </a:moveTo>
                  <a:lnTo>
                    <a:pt x="230326" y="476249"/>
                  </a:lnTo>
                  <a:lnTo>
                    <a:pt x="222546" y="475867"/>
                  </a:lnTo>
                  <a:lnTo>
                    <a:pt x="184019" y="470152"/>
                  </a:lnTo>
                  <a:lnTo>
                    <a:pt x="139793" y="455138"/>
                  </a:lnTo>
                  <a:lnTo>
                    <a:pt x="99345" y="431785"/>
                  </a:lnTo>
                  <a:lnTo>
                    <a:pt x="64230" y="400989"/>
                  </a:lnTo>
                  <a:lnTo>
                    <a:pt x="35798" y="363935"/>
                  </a:lnTo>
                  <a:lnTo>
                    <a:pt x="15142" y="322045"/>
                  </a:lnTo>
                  <a:lnTo>
                    <a:pt x="3053" y="276931"/>
                  </a:lnTo>
                  <a:lnTo>
                    <a:pt x="0" y="245923"/>
                  </a:lnTo>
                  <a:lnTo>
                    <a:pt x="0" y="230326"/>
                  </a:lnTo>
                  <a:lnTo>
                    <a:pt x="6096" y="184020"/>
                  </a:lnTo>
                  <a:lnTo>
                    <a:pt x="21110" y="139793"/>
                  </a:lnTo>
                  <a:lnTo>
                    <a:pt x="44464" y="99345"/>
                  </a:lnTo>
                  <a:lnTo>
                    <a:pt x="75259" y="64230"/>
                  </a:lnTo>
                  <a:lnTo>
                    <a:pt x="112314" y="35798"/>
                  </a:lnTo>
                  <a:lnTo>
                    <a:pt x="154203" y="15141"/>
                  </a:lnTo>
                  <a:lnTo>
                    <a:pt x="199317" y="3053"/>
                  </a:lnTo>
                  <a:lnTo>
                    <a:pt x="230326" y="0"/>
                  </a:lnTo>
                  <a:lnTo>
                    <a:pt x="245923" y="0"/>
                  </a:lnTo>
                  <a:lnTo>
                    <a:pt x="292229" y="6096"/>
                  </a:lnTo>
                  <a:lnTo>
                    <a:pt x="336456" y="21110"/>
                  </a:lnTo>
                  <a:lnTo>
                    <a:pt x="376904" y="44463"/>
                  </a:lnTo>
                  <a:lnTo>
                    <a:pt x="412019" y="75259"/>
                  </a:lnTo>
                  <a:lnTo>
                    <a:pt x="440451" y="112314"/>
                  </a:lnTo>
                  <a:lnTo>
                    <a:pt x="461107" y="154203"/>
                  </a:lnTo>
                  <a:lnTo>
                    <a:pt x="473196" y="199318"/>
                  </a:lnTo>
                  <a:lnTo>
                    <a:pt x="476250" y="230326"/>
                  </a:lnTo>
                  <a:lnTo>
                    <a:pt x="476249" y="238124"/>
                  </a:lnTo>
                  <a:lnTo>
                    <a:pt x="476250" y="245923"/>
                  </a:lnTo>
                  <a:lnTo>
                    <a:pt x="470153" y="292229"/>
                  </a:lnTo>
                  <a:lnTo>
                    <a:pt x="455139" y="336456"/>
                  </a:lnTo>
                  <a:lnTo>
                    <a:pt x="431786" y="376904"/>
                  </a:lnTo>
                  <a:lnTo>
                    <a:pt x="400990" y="412019"/>
                  </a:lnTo>
                  <a:lnTo>
                    <a:pt x="363935" y="440451"/>
                  </a:lnTo>
                  <a:lnTo>
                    <a:pt x="322045" y="461108"/>
                  </a:lnTo>
                  <a:lnTo>
                    <a:pt x="276931" y="473195"/>
                  </a:lnTo>
                  <a:lnTo>
                    <a:pt x="253704" y="475867"/>
                  </a:lnTo>
                  <a:lnTo>
                    <a:pt x="245923" y="476249"/>
                  </a:lnTo>
                  <a:close/>
                </a:path>
              </a:pathLst>
            </a:custGeom>
            <a:solidFill>
              <a:srgbClr val="FEE2E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29274" y="1504949"/>
              <a:ext cx="171628" cy="152399"/>
            </a:xfrm>
            <a:prstGeom prst="rect">
              <a:avLst/>
            </a:prstGeom>
          </p:spPr>
        </p:pic>
      </p:grpSp>
      <p:sp>
        <p:nvSpPr>
          <p:cNvPr id="13" name="object 13" descr=""/>
          <p:cNvSpPr txBox="1"/>
          <p:nvPr/>
        </p:nvSpPr>
        <p:spPr>
          <a:xfrm>
            <a:off x="6934001" y="1390016"/>
            <a:ext cx="787400" cy="429895"/>
          </a:xfrm>
          <a:prstGeom prst="rect">
            <a:avLst/>
          </a:prstGeom>
        </p:spPr>
        <p:txBody>
          <a:bodyPr wrap="square" lIns="0" tIns="387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dirty="0" sz="1350" spc="-150">
                <a:solidFill>
                  <a:srgbClr val="0046AB"/>
                </a:solidFill>
                <a:latin typeface="SimSun"/>
                <a:cs typeface="SimSun"/>
              </a:rPr>
              <a:t>快消品公司</a:t>
            </a:r>
            <a:endParaRPr sz="1350">
              <a:latin typeface="SimSun"/>
              <a:cs typeface="SimSun"/>
            </a:endParaRPr>
          </a:p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dirty="0" sz="1000" spc="-100">
                <a:solidFill>
                  <a:srgbClr val="6A7280"/>
                </a:solidFill>
                <a:latin typeface="Meiryo"/>
                <a:cs typeface="Meiryo"/>
              </a:rPr>
              <a:t>可⼝可</a:t>
            </a:r>
            <a:r>
              <a:rPr dirty="0" sz="1000" spc="-50">
                <a:solidFill>
                  <a:srgbClr val="6A7280"/>
                </a:solidFill>
                <a:latin typeface="SimSun"/>
                <a:cs typeface="SimSun"/>
              </a:rPr>
              <a:t>乐</a:t>
            </a:r>
            <a:endParaRPr sz="1000">
              <a:latin typeface="SimSun"/>
              <a:cs typeface="SimSun"/>
            </a:endParaRPr>
          </a:p>
        </p:txBody>
      </p:sp>
      <p:grpSp>
        <p:nvGrpSpPr>
          <p:cNvPr id="14" name="object 14" descr=""/>
          <p:cNvGrpSpPr/>
          <p:nvPr/>
        </p:nvGrpSpPr>
        <p:grpSpPr>
          <a:xfrm>
            <a:off x="7896224" y="1266824"/>
            <a:ext cx="3381375" cy="704850"/>
            <a:chOff x="7896224" y="1266824"/>
            <a:chExt cx="3381375" cy="704850"/>
          </a:xfrm>
        </p:grpSpPr>
        <p:sp>
          <p:nvSpPr>
            <p:cNvPr id="15" name="object 15" descr=""/>
            <p:cNvSpPr/>
            <p:nvPr/>
          </p:nvSpPr>
          <p:spPr>
            <a:xfrm>
              <a:off x="7896224" y="1266824"/>
              <a:ext cx="3381375" cy="704850"/>
            </a:xfrm>
            <a:custGeom>
              <a:avLst/>
              <a:gdLst/>
              <a:ahLst/>
              <a:cxnLst/>
              <a:rect l="l" t="t" r="r" b="b"/>
              <a:pathLst>
                <a:path w="3381375" h="704850">
                  <a:moveTo>
                    <a:pt x="3310177" y="704849"/>
                  </a:moveTo>
                  <a:lnTo>
                    <a:pt x="71196" y="704849"/>
                  </a:lnTo>
                  <a:lnTo>
                    <a:pt x="66240" y="704361"/>
                  </a:lnTo>
                  <a:lnTo>
                    <a:pt x="29704" y="689227"/>
                  </a:lnTo>
                  <a:lnTo>
                    <a:pt x="3884" y="653187"/>
                  </a:lnTo>
                  <a:lnTo>
                    <a:pt x="0" y="633653"/>
                  </a:lnTo>
                  <a:lnTo>
                    <a:pt x="0" y="628649"/>
                  </a:lnTo>
                  <a:lnTo>
                    <a:pt x="0" y="71196"/>
                  </a:lnTo>
                  <a:lnTo>
                    <a:pt x="15620" y="29705"/>
                  </a:lnTo>
                  <a:lnTo>
                    <a:pt x="51660" y="3885"/>
                  </a:lnTo>
                  <a:lnTo>
                    <a:pt x="71196" y="0"/>
                  </a:lnTo>
                  <a:lnTo>
                    <a:pt x="3310177" y="0"/>
                  </a:lnTo>
                  <a:lnTo>
                    <a:pt x="3351666" y="15621"/>
                  </a:lnTo>
                  <a:lnTo>
                    <a:pt x="3377487" y="51661"/>
                  </a:lnTo>
                  <a:lnTo>
                    <a:pt x="3381373" y="71196"/>
                  </a:lnTo>
                  <a:lnTo>
                    <a:pt x="3381373" y="633653"/>
                  </a:lnTo>
                  <a:lnTo>
                    <a:pt x="3365751" y="675144"/>
                  </a:lnTo>
                  <a:lnTo>
                    <a:pt x="3329711" y="700963"/>
                  </a:lnTo>
                  <a:lnTo>
                    <a:pt x="3315132" y="704361"/>
                  </a:lnTo>
                  <a:lnTo>
                    <a:pt x="3310177" y="704849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8896349" y="1343025"/>
              <a:ext cx="476250" cy="476250"/>
            </a:xfrm>
            <a:custGeom>
              <a:avLst/>
              <a:gdLst/>
              <a:ahLst/>
              <a:cxnLst/>
              <a:rect l="l" t="t" r="r" b="b"/>
              <a:pathLst>
                <a:path w="476250" h="476250">
                  <a:moveTo>
                    <a:pt x="245923" y="476249"/>
                  </a:moveTo>
                  <a:lnTo>
                    <a:pt x="230326" y="476249"/>
                  </a:lnTo>
                  <a:lnTo>
                    <a:pt x="222546" y="475867"/>
                  </a:lnTo>
                  <a:lnTo>
                    <a:pt x="184019" y="470152"/>
                  </a:lnTo>
                  <a:lnTo>
                    <a:pt x="139792" y="455138"/>
                  </a:lnTo>
                  <a:lnTo>
                    <a:pt x="99344" y="431785"/>
                  </a:lnTo>
                  <a:lnTo>
                    <a:pt x="64230" y="400989"/>
                  </a:lnTo>
                  <a:lnTo>
                    <a:pt x="35797" y="363935"/>
                  </a:lnTo>
                  <a:lnTo>
                    <a:pt x="15140" y="322045"/>
                  </a:lnTo>
                  <a:lnTo>
                    <a:pt x="3053" y="276931"/>
                  </a:lnTo>
                  <a:lnTo>
                    <a:pt x="0" y="245923"/>
                  </a:lnTo>
                  <a:lnTo>
                    <a:pt x="0" y="230326"/>
                  </a:lnTo>
                  <a:lnTo>
                    <a:pt x="6096" y="184020"/>
                  </a:lnTo>
                  <a:lnTo>
                    <a:pt x="21110" y="139793"/>
                  </a:lnTo>
                  <a:lnTo>
                    <a:pt x="44462" y="99345"/>
                  </a:lnTo>
                  <a:lnTo>
                    <a:pt x="75259" y="64230"/>
                  </a:lnTo>
                  <a:lnTo>
                    <a:pt x="112314" y="35798"/>
                  </a:lnTo>
                  <a:lnTo>
                    <a:pt x="154202" y="15141"/>
                  </a:lnTo>
                  <a:lnTo>
                    <a:pt x="199317" y="3053"/>
                  </a:lnTo>
                  <a:lnTo>
                    <a:pt x="230326" y="0"/>
                  </a:lnTo>
                  <a:lnTo>
                    <a:pt x="245923" y="0"/>
                  </a:lnTo>
                  <a:lnTo>
                    <a:pt x="292229" y="6096"/>
                  </a:lnTo>
                  <a:lnTo>
                    <a:pt x="336457" y="21110"/>
                  </a:lnTo>
                  <a:lnTo>
                    <a:pt x="376904" y="44463"/>
                  </a:lnTo>
                  <a:lnTo>
                    <a:pt x="412019" y="75259"/>
                  </a:lnTo>
                  <a:lnTo>
                    <a:pt x="440450" y="112314"/>
                  </a:lnTo>
                  <a:lnTo>
                    <a:pt x="461108" y="154203"/>
                  </a:lnTo>
                  <a:lnTo>
                    <a:pt x="473195" y="199318"/>
                  </a:lnTo>
                  <a:lnTo>
                    <a:pt x="476250" y="230326"/>
                  </a:lnTo>
                  <a:lnTo>
                    <a:pt x="476249" y="238124"/>
                  </a:lnTo>
                  <a:lnTo>
                    <a:pt x="476250" y="245923"/>
                  </a:lnTo>
                  <a:lnTo>
                    <a:pt x="470152" y="292229"/>
                  </a:lnTo>
                  <a:lnTo>
                    <a:pt x="455139" y="336456"/>
                  </a:lnTo>
                  <a:lnTo>
                    <a:pt x="431785" y="376904"/>
                  </a:lnTo>
                  <a:lnTo>
                    <a:pt x="400989" y="412019"/>
                  </a:lnTo>
                  <a:lnTo>
                    <a:pt x="363934" y="440451"/>
                  </a:lnTo>
                  <a:lnTo>
                    <a:pt x="322046" y="461108"/>
                  </a:lnTo>
                  <a:lnTo>
                    <a:pt x="276931" y="473195"/>
                  </a:lnTo>
                  <a:lnTo>
                    <a:pt x="253704" y="475867"/>
                  </a:lnTo>
                  <a:lnTo>
                    <a:pt x="245923" y="476249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39224" y="1514474"/>
              <a:ext cx="190499" cy="133349"/>
            </a:xfrm>
            <a:prstGeom prst="rect">
              <a:avLst/>
            </a:prstGeom>
          </p:spPr>
        </p:pic>
      </p:grpSp>
      <p:sp>
        <p:nvSpPr>
          <p:cNvPr id="18" name="object 18" descr=""/>
          <p:cNvSpPr txBox="1"/>
          <p:nvPr/>
        </p:nvSpPr>
        <p:spPr>
          <a:xfrm>
            <a:off x="10273853" y="1390016"/>
            <a:ext cx="939800" cy="429895"/>
          </a:xfrm>
          <a:prstGeom prst="rect">
            <a:avLst/>
          </a:prstGeom>
        </p:spPr>
        <p:txBody>
          <a:bodyPr wrap="square" lIns="0" tIns="387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dirty="0" sz="1350" spc="-150">
                <a:solidFill>
                  <a:srgbClr val="0046AB"/>
                </a:solidFill>
                <a:latin typeface="SimSun"/>
                <a:cs typeface="SimSun"/>
              </a:rPr>
              <a:t>科技消费公司</a:t>
            </a:r>
            <a:endParaRPr sz="1350">
              <a:latin typeface="SimSun"/>
              <a:cs typeface="SimSun"/>
            </a:endParaRPr>
          </a:p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dirty="0" sz="1000" spc="-75">
                <a:solidFill>
                  <a:srgbClr val="6A7280"/>
                </a:solidFill>
                <a:latin typeface="SimSun"/>
                <a:cs typeface="SimSun"/>
              </a:rPr>
              <a:t>苹果</a:t>
            </a:r>
            <a:endParaRPr sz="1000">
              <a:latin typeface="SimSun"/>
              <a:cs typeface="SimSun"/>
            </a:endParaRPr>
          </a:p>
        </p:txBody>
      </p:sp>
      <p:grpSp>
        <p:nvGrpSpPr>
          <p:cNvPr id="19" name="object 19" descr=""/>
          <p:cNvGrpSpPr/>
          <p:nvPr/>
        </p:nvGrpSpPr>
        <p:grpSpPr>
          <a:xfrm>
            <a:off x="914399" y="3305174"/>
            <a:ext cx="10363200" cy="1028700"/>
            <a:chOff x="914399" y="3305174"/>
            <a:chExt cx="10363200" cy="1028700"/>
          </a:xfrm>
        </p:grpSpPr>
        <p:sp>
          <p:nvSpPr>
            <p:cNvPr id="20" name="object 20" descr=""/>
            <p:cNvSpPr/>
            <p:nvPr/>
          </p:nvSpPr>
          <p:spPr>
            <a:xfrm>
              <a:off x="914399" y="3305174"/>
              <a:ext cx="10363200" cy="1028700"/>
            </a:xfrm>
            <a:custGeom>
              <a:avLst/>
              <a:gdLst/>
              <a:ahLst/>
              <a:cxnLst/>
              <a:rect l="l" t="t" r="r" b="b"/>
              <a:pathLst>
                <a:path w="10363200" h="1028700">
                  <a:moveTo>
                    <a:pt x="10292002" y="1028699"/>
                  </a:moveTo>
                  <a:lnTo>
                    <a:pt x="71196" y="1028699"/>
                  </a:lnTo>
                  <a:lnTo>
                    <a:pt x="66241" y="1028211"/>
                  </a:lnTo>
                  <a:lnTo>
                    <a:pt x="29705" y="1013077"/>
                  </a:lnTo>
                  <a:lnTo>
                    <a:pt x="3885" y="977037"/>
                  </a:lnTo>
                  <a:lnTo>
                    <a:pt x="0" y="957503"/>
                  </a:lnTo>
                  <a:lnTo>
                    <a:pt x="0" y="952499"/>
                  </a:lnTo>
                  <a:lnTo>
                    <a:pt x="0" y="71196"/>
                  </a:lnTo>
                  <a:lnTo>
                    <a:pt x="15621" y="29704"/>
                  </a:lnTo>
                  <a:lnTo>
                    <a:pt x="51661" y="3885"/>
                  </a:lnTo>
                  <a:lnTo>
                    <a:pt x="71196" y="0"/>
                  </a:lnTo>
                  <a:lnTo>
                    <a:pt x="10292002" y="0"/>
                  </a:lnTo>
                  <a:lnTo>
                    <a:pt x="10333490" y="15621"/>
                  </a:lnTo>
                  <a:lnTo>
                    <a:pt x="10359312" y="51661"/>
                  </a:lnTo>
                  <a:lnTo>
                    <a:pt x="10363198" y="71196"/>
                  </a:lnTo>
                  <a:lnTo>
                    <a:pt x="10363198" y="957503"/>
                  </a:lnTo>
                  <a:lnTo>
                    <a:pt x="10347575" y="998994"/>
                  </a:lnTo>
                  <a:lnTo>
                    <a:pt x="10311536" y="1024813"/>
                  </a:lnTo>
                  <a:lnTo>
                    <a:pt x="10296956" y="1028211"/>
                  </a:lnTo>
                  <a:lnTo>
                    <a:pt x="10292002" y="1028699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28699" y="3448049"/>
              <a:ext cx="150175" cy="133349"/>
            </a:xfrm>
            <a:prstGeom prst="rect">
              <a:avLst/>
            </a:prstGeom>
          </p:spPr>
        </p:pic>
        <p:sp>
          <p:nvSpPr>
            <p:cNvPr id="22" name="object 22" descr=""/>
            <p:cNvSpPr/>
            <p:nvPr/>
          </p:nvSpPr>
          <p:spPr>
            <a:xfrm>
              <a:off x="1052512" y="3729037"/>
              <a:ext cx="657225" cy="257175"/>
            </a:xfrm>
            <a:custGeom>
              <a:avLst/>
              <a:gdLst/>
              <a:ahLst/>
              <a:cxnLst/>
              <a:rect l="l" t="t" r="r" b="b"/>
              <a:pathLst>
                <a:path w="657225" h="257175">
                  <a:moveTo>
                    <a:pt x="628308" y="257174"/>
                  </a:moveTo>
                  <a:lnTo>
                    <a:pt x="28916" y="257174"/>
                  </a:lnTo>
                  <a:lnTo>
                    <a:pt x="24664" y="256328"/>
                  </a:lnTo>
                  <a:lnTo>
                    <a:pt x="0" y="228258"/>
                  </a:lnTo>
                  <a:lnTo>
                    <a:pt x="0" y="223837"/>
                  </a:lnTo>
                  <a:lnTo>
                    <a:pt x="0" y="28916"/>
                  </a:lnTo>
                  <a:lnTo>
                    <a:pt x="28916" y="0"/>
                  </a:lnTo>
                  <a:lnTo>
                    <a:pt x="628308" y="0"/>
                  </a:lnTo>
                  <a:lnTo>
                    <a:pt x="657224" y="28916"/>
                  </a:lnTo>
                  <a:lnTo>
                    <a:pt x="657224" y="228258"/>
                  </a:lnTo>
                  <a:lnTo>
                    <a:pt x="632560" y="256328"/>
                  </a:lnTo>
                  <a:lnTo>
                    <a:pt x="628308" y="257174"/>
                  </a:lnTo>
                  <a:close/>
                </a:path>
              </a:pathLst>
            </a:custGeom>
            <a:solidFill>
              <a:srgbClr val="FE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1052512" y="3729037"/>
              <a:ext cx="657225" cy="257175"/>
            </a:xfrm>
            <a:custGeom>
              <a:avLst/>
              <a:gdLst/>
              <a:ahLst/>
              <a:cxnLst/>
              <a:rect l="l" t="t" r="r" b="b"/>
              <a:pathLst>
                <a:path w="657225" h="257175">
                  <a:moveTo>
                    <a:pt x="0" y="223837"/>
                  </a:moveTo>
                  <a:lnTo>
                    <a:pt x="0" y="33337"/>
                  </a:lnTo>
                  <a:lnTo>
                    <a:pt x="0" y="28916"/>
                  </a:lnTo>
                  <a:lnTo>
                    <a:pt x="845" y="24663"/>
                  </a:lnTo>
                  <a:lnTo>
                    <a:pt x="2537" y="20579"/>
                  </a:lnTo>
                  <a:lnTo>
                    <a:pt x="4229" y="16494"/>
                  </a:lnTo>
                  <a:lnTo>
                    <a:pt x="6638" y="12889"/>
                  </a:lnTo>
                  <a:lnTo>
                    <a:pt x="9764" y="9763"/>
                  </a:lnTo>
                  <a:lnTo>
                    <a:pt x="12890" y="6637"/>
                  </a:lnTo>
                  <a:lnTo>
                    <a:pt x="16495" y="4229"/>
                  </a:lnTo>
                  <a:lnTo>
                    <a:pt x="20579" y="2537"/>
                  </a:lnTo>
                  <a:lnTo>
                    <a:pt x="24664" y="845"/>
                  </a:lnTo>
                  <a:lnTo>
                    <a:pt x="28916" y="0"/>
                  </a:lnTo>
                  <a:lnTo>
                    <a:pt x="33337" y="0"/>
                  </a:lnTo>
                  <a:lnTo>
                    <a:pt x="623887" y="0"/>
                  </a:lnTo>
                  <a:lnTo>
                    <a:pt x="628308" y="0"/>
                  </a:lnTo>
                  <a:lnTo>
                    <a:pt x="632560" y="845"/>
                  </a:lnTo>
                  <a:lnTo>
                    <a:pt x="636645" y="2537"/>
                  </a:lnTo>
                  <a:lnTo>
                    <a:pt x="640729" y="4229"/>
                  </a:lnTo>
                  <a:lnTo>
                    <a:pt x="644334" y="6637"/>
                  </a:lnTo>
                  <a:lnTo>
                    <a:pt x="647460" y="9763"/>
                  </a:lnTo>
                  <a:lnTo>
                    <a:pt x="650586" y="12889"/>
                  </a:lnTo>
                  <a:lnTo>
                    <a:pt x="657225" y="33337"/>
                  </a:lnTo>
                  <a:lnTo>
                    <a:pt x="657225" y="223837"/>
                  </a:lnTo>
                  <a:lnTo>
                    <a:pt x="636645" y="254636"/>
                  </a:lnTo>
                  <a:lnTo>
                    <a:pt x="632560" y="256328"/>
                  </a:lnTo>
                  <a:lnTo>
                    <a:pt x="628308" y="257174"/>
                  </a:lnTo>
                  <a:lnTo>
                    <a:pt x="623887" y="257174"/>
                  </a:lnTo>
                  <a:lnTo>
                    <a:pt x="33337" y="257174"/>
                  </a:lnTo>
                  <a:lnTo>
                    <a:pt x="28916" y="257174"/>
                  </a:lnTo>
                  <a:lnTo>
                    <a:pt x="24664" y="256328"/>
                  </a:lnTo>
                  <a:lnTo>
                    <a:pt x="20579" y="254636"/>
                  </a:lnTo>
                  <a:lnTo>
                    <a:pt x="16495" y="252945"/>
                  </a:lnTo>
                  <a:lnTo>
                    <a:pt x="2537" y="236594"/>
                  </a:lnTo>
                  <a:lnTo>
                    <a:pt x="845" y="232510"/>
                  </a:lnTo>
                  <a:lnTo>
                    <a:pt x="0" y="228258"/>
                  </a:lnTo>
                  <a:lnTo>
                    <a:pt x="0" y="223837"/>
                  </a:lnTo>
                  <a:close/>
                </a:path>
              </a:pathLst>
            </a:custGeom>
            <a:ln w="9524">
              <a:solidFill>
                <a:srgbClr val="FECAC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294572" y="3789997"/>
              <a:ext cx="78075" cy="135254"/>
            </a:xfrm>
            <a:prstGeom prst="rect">
              <a:avLst/>
            </a:prstGeom>
          </p:spPr>
        </p:pic>
        <p:sp>
          <p:nvSpPr>
            <p:cNvPr id="25" name="object 25" descr=""/>
            <p:cNvSpPr/>
            <p:nvPr/>
          </p:nvSpPr>
          <p:spPr>
            <a:xfrm>
              <a:off x="2938461" y="3729037"/>
              <a:ext cx="657225" cy="257175"/>
            </a:xfrm>
            <a:custGeom>
              <a:avLst/>
              <a:gdLst/>
              <a:ahLst/>
              <a:cxnLst/>
              <a:rect l="l" t="t" r="r" b="b"/>
              <a:pathLst>
                <a:path w="657225" h="257175">
                  <a:moveTo>
                    <a:pt x="628308" y="257174"/>
                  </a:moveTo>
                  <a:lnTo>
                    <a:pt x="28916" y="257174"/>
                  </a:lnTo>
                  <a:lnTo>
                    <a:pt x="24664" y="256328"/>
                  </a:lnTo>
                  <a:lnTo>
                    <a:pt x="0" y="228258"/>
                  </a:lnTo>
                  <a:lnTo>
                    <a:pt x="0" y="223837"/>
                  </a:lnTo>
                  <a:lnTo>
                    <a:pt x="0" y="28916"/>
                  </a:lnTo>
                  <a:lnTo>
                    <a:pt x="28916" y="0"/>
                  </a:lnTo>
                  <a:lnTo>
                    <a:pt x="628308" y="0"/>
                  </a:lnTo>
                  <a:lnTo>
                    <a:pt x="657224" y="28916"/>
                  </a:lnTo>
                  <a:lnTo>
                    <a:pt x="657224" y="228258"/>
                  </a:lnTo>
                  <a:lnTo>
                    <a:pt x="632560" y="256328"/>
                  </a:lnTo>
                  <a:lnTo>
                    <a:pt x="628308" y="257174"/>
                  </a:lnTo>
                  <a:close/>
                </a:path>
              </a:pathLst>
            </a:custGeom>
            <a:solidFill>
              <a:srgbClr val="FE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2938461" y="3729037"/>
              <a:ext cx="657225" cy="257175"/>
            </a:xfrm>
            <a:custGeom>
              <a:avLst/>
              <a:gdLst/>
              <a:ahLst/>
              <a:cxnLst/>
              <a:rect l="l" t="t" r="r" b="b"/>
              <a:pathLst>
                <a:path w="657225" h="257175">
                  <a:moveTo>
                    <a:pt x="0" y="223837"/>
                  </a:moveTo>
                  <a:lnTo>
                    <a:pt x="0" y="33337"/>
                  </a:lnTo>
                  <a:lnTo>
                    <a:pt x="0" y="28916"/>
                  </a:lnTo>
                  <a:lnTo>
                    <a:pt x="845" y="24663"/>
                  </a:lnTo>
                  <a:lnTo>
                    <a:pt x="2537" y="20579"/>
                  </a:lnTo>
                  <a:lnTo>
                    <a:pt x="4229" y="16494"/>
                  </a:lnTo>
                  <a:lnTo>
                    <a:pt x="6638" y="12889"/>
                  </a:lnTo>
                  <a:lnTo>
                    <a:pt x="9764" y="9763"/>
                  </a:lnTo>
                  <a:lnTo>
                    <a:pt x="12890" y="6637"/>
                  </a:lnTo>
                  <a:lnTo>
                    <a:pt x="16495" y="4229"/>
                  </a:lnTo>
                  <a:lnTo>
                    <a:pt x="20579" y="2537"/>
                  </a:lnTo>
                  <a:lnTo>
                    <a:pt x="24664" y="845"/>
                  </a:lnTo>
                  <a:lnTo>
                    <a:pt x="28916" y="0"/>
                  </a:lnTo>
                  <a:lnTo>
                    <a:pt x="33337" y="0"/>
                  </a:lnTo>
                  <a:lnTo>
                    <a:pt x="623887" y="0"/>
                  </a:lnTo>
                  <a:lnTo>
                    <a:pt x="628308" y="0"/>
                  </a:lnTo>
                  <a:lnTo>
                    <a:pt x="632560" y="845"/>
                  </a:lnTo>
                  <a:lnTo>
                    <a:pt x="657225" y="33337"/>
                  </a:lnTo>
                  <a:lnTo>
                    <a:pt x="657225" y="223837"/>
                  </a:lnTo>
                  <a:lnTo>
                    <a:pt x="636644" y="254636"/>
                  </a:lnTo>
                  <a:lnTo>
                    <a:pt x="632560" y="256328"/>
                  </a:lnTo>
                  <a:lnTo>
                    <a:pt x="628308" y="257174"/>
                  </a:lnTo>
                  <a:lnTo>
                    <a:pt x="623887" y="257174"/>
                  </a:lnTo>
                  <a:lnTo>
                    <a:pt x="33337" y="257174"/>
                  </a:lnTo>
                  <a:lnTo>
                    <a:pt x="2537" y="236594"/>
                  </a:lnTo>
                  <a:lnTo>
                    <a:pt x="845" y="232510"/>
                  </a:lnTo>
                  <a:lnTo>
                    <a:pt x="0" y="228258"/>
                  </a:lnTo>
                  <a:lnTo>
                    <a:pt x="0" y="223837"/>
                  </a:lnTo>
                  <a:close/>
                </a:path>
              </a:pathLst>
            </a:custGeom>
            <a:ln w="9524">
              <a:solidFill>
                <a:srgbClr val="FECAC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7" name="object 2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180522" y="3789997"/>
              <a:ext cx="78075" cy="135254"/>
            </a:xfrm>
            <a:prstGeom prst="rect">
              <a:avLst/>
            </a:prstGeom>
          </p:spPr>
        </p:pic>
        <p:sp>
          <p:nvSpPr>
            <p:cNvPr id="28" name="object 28" descr=""/>
            <p:cNvSpPr/>
            <p:nvPr/>
          </p:nvSpPr>
          <p:spPr>
            <a:xfrm>
              <a:off x="4824411" y="3729037"/>
              <a:ext cx="657225" cy="257175"/>
            </a:xfrm>
            <a:custGeom>
              <a:avLst/>
              <a:gdLst/>
              <a:ahLst/>
              <a:cxnLst/>
              <a:rect l="l" t="t" r="r" b="b"/>
              <a:pathLst>
                <a:path w="657225" h="257175">
                  <a:moveTo>
                    <a:pt x="628307" y="257174"/>
                  </a:moveTo>
                  <a:lnTo>
                    <a:pt x="28916" y="257174"/>
                  </a:lnTo>
                  <a:lnTo>
                    <a:pt x="24663" y="256328"/>
                  </a:lnTo>
                  <a:lnTo>
                    <a:pt x="0" y="228258"/>
                  </a:lnTo>
                  <a:lnTo>
                    <a:pt x="0" y="223837"/>
                  </a:lnTo>
                  <a:lnTo>
                    <a:pt x="0" y="28916"/>
                  </a:lnTo>
                  <a:lnTo>
                    <a:pt x="28916" y="0"/>
                  </a:lnTo>
                  <a:lnTo>
                    <a:pt x="628307" y="0"/>
                  </a:lnTo>
                  <a:lnTo>
                    <a:pt x="657224" y="28916"/>
                  </a:lnTo>
                  <a:lnTo>
                    <a:pt x="657224" y="228258"/>
                  </a:lnTo>
                  <a:lnTo>
                    <a:pt x="632560" y="256328"/>
                  </a:lnTo>
                  <a:lnTo>
                    <a:pt x="628307" y="257174"/>
                  </a:lnTo>
                  <a:close/>
                </a:path>
              </a:pathLst>
            </a:custGeom>
            <a:solidFill>
              <a:srgbClr val="FE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4824411" y="3729037"/>
              <a:ext cx="657225" cy="257175"/>
            </a:xfrm>
            <a:custGeom>
              <a:avLst/>
              <a:gdLst/>
              <a:ahLst/>
              <a:cxnLst/>
              <a:rect l="l" t="t" r="r" b="b"/>
              <a:pathLst>
                <a:path w="657225" h="257175">
                  <a:moveTo>
                    <a:pt x="0" y="223837"/>
                  </a:moveTo>
                  <a:lnTo>
                    <a:pt x="0" y="33337"/>
                  </a:lnTo>
                  <a:lnTo>
                    <a:pt x="0" y="28916"/>
                  </a:lnTo>
                  <a:lnTo>
                    <a:pt x="845" y="24663"/>
                  </a:lnTo>
                  <a:lnTo>
                    <a:pt x="2537" y="20579"/>
                  </a:lnTo>
                  <a:lnTo>
                    <a:pt x="4228" y="16494"/>
                  </a:lnTo>
                  <a:lnTo>
                    <a:pt x="6637" y="12889"/>
                  </a:lnTo>
                  <a:lnTo>
                    <a:pt x="9763" y="9763"/>
                  </a:lnTo>
                  <a:lnTo>
                    <a:pt x="12889" y="6637"/>
                  </a:lnTo>
                  <a:lnTo>
                    <a:pt x="16494" y="4229"/>
                  </a:lnTo>
                  <a:lnTo>
                    <a:pt x="20579" y="2537"/>
                  </a:lnTo>
                  <a:lnTo>
                    <a:pt x="24663" y="845"/>
                  </a:lnTo>
                  <a:lnTo>
                    <a:pt x="28916" y="0"/>
                  </a:lnTo>
                  <a:lnTo>
                    <a:pt x="33337" y="0"/>
                  </a:lnTo>
                  <a:lnTo>
                    <a:pt x="623887" y="0"/>
                  </a:lnTo>
                  <a:lnTo>
                    <a:pt x="628307" y="0"/>
                  </a:lnTo>
                  <a:lnTo>
                    <a:pt x="632560" y="845"/>
                  </a:lnTo>
                  <a:lnTo>
                    <a:pt x="636645" y="2537"/>
                  </a:lnTo>
                  <a:lnTo>
                    <a:pt x="640729" y="4229"/>
                  </a:lnTo>
                  <a:lnTo>
                    <a:pt x="644334" y="6637"/>
                  </a:lnTo>
                  <a:lnTo>
                    <a:pt x="647460" y="9763"/>
                  </a:lnTo>
                  <a:lnTo>
                    <a:pt x="650586" y="12889"/>
                  </a:lnTo>
                  <a:lnTo>
                    <a:pt x="657225" y="33337"/>
                  </a:lnTo>
                  <a:lnTo>
                    <a:pt x="657225" y="223837"/>
                  </a:lnTo>
                  <a:lnTo>
                    <a:pt x="632560" y="256328"/>
                  </a:lnTo>
                  <a:lnTo>
                    <a:pt x="623887" y="257174"/>
                  </a:lnTo>
                  <a:lnTo>
                    <a:pt x="33337" y="257174"/>
                  </a:lnTo>
                  <a:lnTo>
                    <a:pt x="9763" y="247410"/>
                  </a:lnTo>
                  <a:lnTo>
                    <a:pt x="6637" y="244284"/>
                  </a:lnTo>
                  <a:lnTo>
                    <a:pt x="4228" y="240679"/>
                  </a:lnTo>
                  <a:lnTo>
                    <a:pt x="2537" y="236594"/>
                  </a:lnTo>
                  <a:lnTo>
                    <a:pt x="845" y="232510"/>
                  </a:lnTo>
                  <a:lnTo>
                    <a:pt x="0" y="228258"/>
                  </a:lnTo>
                  <a:lnTo>
                    <a:pt x="0" y="223837"/>
                  </a:lnTo>
                  <a:close/>
                </a:path>
              </a:pathLst>
            </a:custGeom>
            <a:ln w="9524">
              <a:solidFill>
                <a:srgbClr val="FECAC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0" name="object 30" descr=""/>
          <p:cNvGrpSpPr/>
          <p:nvPr/>
        </p:nvGrpSpPr>
        <p:grpSpPr>
          <a:xfrm>
            <a:off x="914399" y="4486274"/>
            <a:ext cx="10363200" cy="1028700"/>
            <a:chOff x="914399" y="4486274"/>
            <a:chExt cx="10363200" cy="1028700"/>
          </a:xfrm>
        </p:grpSpPr>
        <p:sp>
          <p:nvSpPr>
            <p:cNvPr id="31" name="object 31" descr=""/>
            <p:cNvSpPr/>
            <p:nvPr/>
          </p:nvSpPr>
          <p:spPr>
            <a:xfrm>
              <a:off x="914399" y="4486274"/>
              <a:ext cx="10363200" cy="1028700"/>
            </a:xfrm>
            <a:custGeom>
              <a:avLst/>
              <a:gdLst/>
              <a:ahLst/>
              <a:cxnLst/>
              <a:rect l="l" t="t" r="r" b="b"/>
              <a:pathLst>
                <a:path w="10363200" h="1028700">
                  <a:moveTo>
                    <a:pt x="10292002" y="1028699"/>
                  </a:moveTo>
                  <a:lnTo>
                    <a:pt x="71196" y="1028699"/>
                  </a:lnTo>
                  <a:lnTo>
                    <a:pt x="66241" y="1028211"/>
                  </a:lnTo>
                  <a:lnTo>
                    <a:pt x="29705" y="1013077"/>
                  </a:lnTo>
                  <a:lnTo>
                    <a:pt x="3885" y="977037"/>
                  </a:lnTo>
                  <a:lnTo>
                    <a:pt x="0" y="957503"/>
                  </a:lnTo>
                  <a:lnTo>
                    <a:pt x="0" y="952499"/>
                  </a:lnTo>
                  <a:lnTo>
                    <a:pt x="0" y="71196"/>
                  </a:lnTo>
                  <a:lnTo>
                    <a:pt x="15621" y="29705"/>
                  </a:lnTo>
                  <a:lnTo>
                    <a:pt x="51661" y="3885"/>
                  </a:lnTo>
                  <a:lnTo>
                    <a:pt x="71196" y="0"/>
                  </a:lnTo>
                  <a:lnTo>
                    <a:pt x="10292002" y="0"/>
                  </a:lnTo>
                  <a:lnTo>
                    <a:pt x="10333490" y="15621"/>
                  </a:lnTo>
                  <a:lnTo>
                    <a:pt x="10359312" y="51661"/>
                  </a:lnTo>
                  <a:lnTo>
                    <a:pt x="10363198" y="71196"/>
                  </a:lnTo>
                  <a:lnTo>
                    <a:pt x="10363198" y="957503"/>
                  </a:lnTo>
                  <a:lnTo>
                    <a:pt x="10347575" y="998993"/>
                  </a:lnTo>
                  <a:lnTo>
                    <a:pt x="10311536" y="1024813"/>
                  </a:lnTo>
                  <a:lnTo>
                    <a:pt x="10296956" y="1028211"/>
                  </a:lnTo>
                  <a:lnTo>
                    <a:pt x="10292002" y="1028699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2" name="object 32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28699" y="4637484"/>
              <a:ext cx="166687" cy="116681"/>
            </a:xfrm>
            <a:prstGeom prst="rect">
              <a:avLst/>
            </a:prstGeom>
          </p:spPr>
        </p:pic>
        <p:sp>
          <p:nvSpPr>
            <p:cNvPr id="33" name="object 33" descr=""/>
            <p:cNvSpPr/>
            <p:nvPr/>
          </p:nvSpPr>
          <p:spPr>
            <a:xfrm>
              <a:off x="1052512" y="4910137"/>
              <a:ext cx="657225" cy="257175"/>
            </a:xfrm>
            <a:custGeom>
              <a:avLst/>
              <a:gdLst/>
              <a:ahLst/>
              <a:cxnLst/>
              <a:rect l="l" t="t" r="r" b="b"/>
              <a:pathLst>
                <a:path w="657225" h="257175">
                  <a:moveTo>
                    <a:pt x="628308" y="257174"/>
                  </a:moveTo>
                  <a:lnTo>
                    <a:pt x="28916" y="257174"/>
                  </a:lnTo>
                  <a:lnTo>
                    <a:pt x="24664" y="256328"/>
                  </a:lnTo>
                  <a:lnTo>
                    <a:pt x="0" y="228257"/>
                  </a:lnTo>
                  <a:lnTo>
                    <a:pt x="0" y="223837"/>
                  </a:lnTo>
                  <a:lnTo>
                    <a:pt x="0" y="28916"/>
                  </a:lnTo>
                  <a:lnTo>
                    <a:pt x="28916" y="0"/>
                  </a:lnTo>
                  <a:lnTo>
                    <a:pt x="628308" y="0"/>
                  </a:lnTo>
                  <a:lnTo>
                    <a:pt x="657224" y="28916"/>
                  </a:lnTo>
                  <a:lnTo>
                    <a:pt x="657224" y="228257"/>
                  </a:lnTo>
                  <a:lnTo>
                    <a:pt x="632560" y="256328"/>
                  </a:lnTo>
                  <a:lnTo>
                    <a:pt x="628308" y="257174"/>
                  </a:lnTo>
                  <a:close/>
                </a:path>
              </a:pathLst>
            </a:custGeom>
            <a:solidFill>
              <a:srgbClr val="E4E7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1052512" y="4910137"/>
              <a:ext cx="657225" cy="257175"/>
            </a:xfrm>
            <a:custGeom>
              <a:avLst/>
              <a:gdLst/>
              <a:ahLst/>
              <a:cxnLst/>
              <a:rect l="l" t="t" r="r" b="b"/>
              <a:pathLst>
                <a:path w="657225" h="257175">
                  <a:moveTo>
                    <a:pt x="0" y="223837"/>
                  </a:moveTo>
                  <a:lnTo>
                    <a:pt x="0" y="33337"/>
                  </a:lnTo>
                  <a:lnTo>
                    <a:pt x="0" y="28916"/>
                  </a:lnTo>
                  <a:lnTo>
                    <a:pt x="845" y="24663"/>
                  </a:lnTo>
                  <a:lnTo>
                    <a:pt x="2537" y="20578"/>
                  </a:lnTo>
                  <a:lnTo>
                    <a:pt x="4229" y="16494"/>
                  </a:lnTo>
                  <a:lnTo>
                    <a:pt x="6638" y="12889"/>
                  </a:lnTo>
                  <a:lnTo>
                    <a:pt x="9764" y="9763"/>
                  </a:lnTo>
                  <a:lnTo>
                    <a:pt x="12890" y="6637"/>
                  </a:lnTo>
                  <a:lnTo>
                    <a:pt x="16495" y="4228"/>
                  </a:lnTo>
                  <a:lnTo>
                    <a:pt x="20579" y="2537"/>
                  </a:lnTo>
                  <a:lnTo>
                    <a:pt x="24664" y="845"/>
                  </a:lnTo>
                  <a:lnTo>
                    <a:pt x="28916" y="0"/>
                  </a:lnTo>
                  <a:lnTo>
                    <a:pt x="33337" y="0"/>
                  </a:lnTo>
                  <a:lnTo>
                    <a:pt x="623887" y="0"/>
                  </a:lnTo>
                  <a:lnTo>
                    <a:pt x="628308" y="0"/>
                  </a:lnTo>
                  <a:lnTo>
                    <a:pt x="632560" y="845"/>
                  </a:lnTo>
                  <a:lnTo>
                    <a:pt x="657225" y="33337"/>
                  </a:lnTo>
                  <a:lnTo>
                    <a:pt x="657225" y="223837"/>
                  </a:lnTo>
                  <a:lnTo>
                    <a:pt x="657224" y="228257"/>
                  </a:lnTo>
                  <a:lnTo>
                    <a:pt x="656379" y="232510"/>
                  </a:lnTo>
                  <a:lnTo>
                    <a:pt x="654687" y="236594"/>
                  </a:lnTo>
                  <a:lnTo>
                    <a:pt x="652995" y="240678"/>
                  </a:lnTo>
                  <a:lnTo>
                    <a:pt x="623887" y="257174"/>
                  </a:lnTo>
                  <a:lnTo>
                    <a:pt x="33337" y="257174"/>
                  </a:lnTo>
                  <a:lnTo>
                    <a:pt x="2537" y="236594"/>
                  </a:lnTo>
                  <a:lnTo>
                    <a:pt x="845" y="232510"/>
                  </a:lnTo>
                  <a:lnTo>
                    <a:pt x="0" y="228257"/>
                  </a:lnTo>
                  <a:lnTo>
                    <a:pt x="0" y="223837"/>
                  </a:lnTo>
                  <a:close/>
                </a:path>
              </a:pathLst>
            </a:custGeom>
            <a:ln w="9524">
              <a:solidFill>
                <a:srgbClr val="D0D5D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5" name="object 35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294572" y="4971097"/>
              <a:ext cx="78075" cy="135254"/>
            </a:xfrm>
            <a:prstGeom prst="rect">
              <a:avLst/>
            </a:prstGeom>
          </p:spPr>
        </p:pic>
        <p:sp>
          <p:nvSpPr>
            <p:cNvPr id="36" name="object 36" descr=""/>
            <p:cNvSpPr/>
            <p:nvPr/>
          </p:nvSpPr>
          <p:spPr>
            <a:xfrm>
              <a:off x="2938461" y="4910137"/>
              <a:ext cx="657225" cy="257175"/>
            </a:xfrm>
            <a:custGeom>
              <a:avLst/>
              <a:gdLst/>
              <a:ahLst/>
              <a:cxnLst/>
              <a:rect l="l" t="t" r="r" b="b"/>
              <a:pathLst>
                <a:path w="657225" h="257175">
                  <a:moveTo>
                    <a:pt x="628308" y="257174"/>
                  </a:moveTo>
                  <a:lnTo>
                    <a:pt x="28916" y="257174"/>
                  </a:lnTo>
                  <a:lnTo>
                    <a:pt x="24664" y="256328"/>
                  </a:lnTo>
                  <a:lnTo>
                    <a:pt x="0" y="228257"/>
                  </a:lnTo>
                  <a:lnTo>
                    <a:pt x="0" y="223837"/>
                  </a:lnTo>
                  <a:lnTo>
                    <a:pt x="0" y="28916"/>
                  </a:lnTo>
                  <a:lnTo>
                    <a:pt x="28916" y="0"/>
                  </a:lnTo>
                  <a:lnTo>
                    <a:pt x="628308" y="0"/>
                  </a:lnTo>
                  <a:lnTo>
                    <a:pt x="657224" y="28916"/>
                  </a:lnTo>
                  <a:lnTo>
                    <a:pt x="657224" y="228257"/>
                  </a:lnTo>
                  <a:lnTo>
                    <a:pt x="632560" y="256328"/>
                  </a:lnTo>
                  <a:lnTo>
                    <a:pt x="628308" y="257174"/>
                  </a:lnTo>
                  <a:close/>
                </a:path>
              </a:pathLst>
            </a:custGeom>
            <a:solidFill>
              <a:srgbClr val="E4E7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 descr=""/>
            <p:cNvSpPr/>
            <p:nvPr/>
          </p:nvSpPr>
          <p:spPr>
            <a:xfrm>
              <a:off x="2938461" y="4910137"/>
              <a:ext cx="657225" cy="257175"/>
            </a:xfrm>
            <a:custGeom>
              <a:avLst/>
              <a:gdLst/>
              <a:ahLst/>
              <a:cxnLst/>
              <a:rect l="l" t="t" r="r" b="b"/>
              <a:pathLst>
                <a:path w="657225" h="257175">
                  <a:moveTo>
                    <a:pt x="0" y="223837"/>
                  </a:moveTo>
                  <a:lnTo>
                    <a:pt x="0" y="33337"/>
                  </a:lnTo>
                  <a:lnTo>
                    <a:pt x="0" y="28916"/>
                  </a:lnTo>
                  <a:lnTo>
                    <a:pt x="845" y="24663"/>
                  </a:lnTo>
                  <a:lnTo>
                    <a:pt x="2537" y="20578"/>
                  </a:lnTo>
                  <a:lnTo>
                    <a:pt x="4229" y="16494"/>
                  </a:lnTo>
                  <a:lnTo>
                    <a:pt x="6638" y="12889"/>
                  </a:lnTo>
                  <a:lnTo>
                    <a:pt x="9764" y="9763"/>
                  </a:lnTo>
                  <a:lnTo>
                    <a:pt x="12890" y="6637"/>
                  </a:lnTo>
                  <a:lnTo>
                    <a:pt x="16495" y="4228"/>
                  </a:lnTo>
                  <a:lnTo>
                    <a:pt x="20579" y="2537"/>
                  </a:lnTo>
                  <a:lnTo>
                    <a:pt x="24664" y="845"/>
                  </a:lnTo>
                  <a:lnTo>
                    <a:pt x="28916" y="0"/>
                  </a:lnTo>
                  <a:lnTo>
                    <a:pt x="33337" y="0"/>
                  </a:lnTo>
                  <a:lnTo>
                    <a:pt x="623887" y="0"/>
                  </a:lnTo>
                  <a:lnTo>
                    <a:pt x="628308" y="0"/>
                  </a:lnTo>
                  <a:lnTo>
                    <a:pt x="632560" y="845"/>
                  </a:lnTo>
                  <a:lnTo>
                    <a:pt x="657225" y="33337"/>
                  </a:lnTo>
                  <a:lnTo>
                    <a:pt x="657225" y="223837"/>
                  </a:lnTo>
                  <a:lnTo>
                    <a:pt x="632560" y="256328"/>
                  </a:lnTo>
                  <a:lnTo>
                    <a:pt x="623887" y="257174"/>
                  </a:lnTo>
                  <a:lnTo>
                    <a:pt x="33337" y="257174"/>
                  </a:lnTo>
                  <a:lnTo>
                    <a:pt x="2537" y="236594"/>
                  </a:lnTo>
                  <a:lnTo>
                    <a:pt x="845" y="232510"/>
                  </a:lnTo>
                  <a:lnTo>
                    <a:pt x="0" y="228257"/>
                  </a:lnTo>
                  <a:lnTo>
                    <a:pt x="0" y="223837"/>
                  </a:lnTo>
                  <a:close/>
                </a:path>
              </a:pathLst>
            </a:custGeom>
            <a:ln w="9524">
              <a:solidFill>
                <a:srgbClr val="D0D5D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8" name="object 38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180522" y="4971097"/>
              <a:ext cx="78075" cy="135254"/>
            </a:xfrm>
            <a:prstGeom prst="rect">
              <a:avLst/>
            </a:prstGeom>
          </p:spPr>
        </p:pic>
        <p:sp>
          <p:nvSpPr>
            <p:cNvPr id="39" name="object 39" descr=""/>
            <p:cNvSpPr/>
            <p:nvPr/>
          </p:nvSpPr>
          <p:spPr>
            <a:xfrm>
              <a:off x="4824411" y="4910137"/>
              <a:ext cx="657225" cy="257175"/>
            </a:xfrm>
            <a:custGeom>
              <a:avLst/>
              <a:gdLst/>
              <a:ahLst/>
              <a:cxnLst/>
              <a:rect l="l" t="t" r="r" b="b"/>
              <a:pathLst>
                <a:path w="657225" h="257175">
                  <a:moveTo>
                    <a:pt x="628307" y="257174"/>
                  </a:moveTo>
                  <a:lnTo>
                    <a:pt x="28916" y="257174"/>
                  </a:lnTo>
                  <a:lnTo>
                    <a:pt x="24663" y="256328"/>
                  </a:lnTo>
                  <a:lnTo>
                    <a:pt x="0" y="228257"/>
                  </a:lnTo>
                  <a:lnTo>
                    <a:pt x="0" y="223837"/>
                  </a:lnTo>
                  <a:lnTo>
                    <a:pt x="0" y="28916"/>
                  </a:lnTo>
                  <a:lnTo>
                    <a:pt x="28916" y="0"/>
                  </a:lnTo>
                  <a:lnTo>
                    <a:pt x="628307" y="0"/>
                  </a:lnTo>
                  <a:lnTo>
                    <a:pt x="657224" y="28916"/>
                  </a:lnTo>
                  <a:lnTo>
                    <a:pt x="657224" y="228257"/>
                  </a:lnTo>
                  <a:lnTo>
                    <a:pt x="632560" y="256328"/>
                  </a:lnTo>
                  <a:lnTo>
                    <a:pt x="628307" y="257174"/>
                  </a:lnTo>
                  <a:close/>
                </a:path>
              </a:pathLst>
            </a:custGeom>
            <a:solidFill>
              <a:srgbClr val="E4E7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4824411" y="4910137"/>
              <a:ext cx="657225" cy="257175"/>
            </a:xfrm>
            <a:custGeom>
              <a:avLst/>
              <a:gdLst/>
              <a:ahLst/>
              <a:cxnLst/>
              <a:rect l="l" t="t" r="r" b="b"/>
              <a:pathLst>
                <a:path w="657225" h="257175">
                  <a:moveTo>
                    <a:pt x="0" y="223837"/>
                  </a:moveTo>
                  <a:lnTo>
                    <a:pt x="0" y="33337"/>
                  </a:lnTo>
                  <a:lnTo>
                    <a:pt x="0" y="28916"/>
                  </a:lnTo>
                  <a:lnTo>
                    <a:pt x="845" y="24663"/>
                  </a:lnTo>
                  <a:lnTo>
                    <a:pt x="2537" y="20578"/>
                  </a:lnTo>
                  <a:lnTo>
                    <a:pt x="4228" y="16494"/>
                  </a:lnTo>
                  <a:lnTo>
                    <a:pt x="6637" y="12889"/>
                  </a:lnTo>
                  <a:lnTo>
                    <a:pt x="9763" y="9763"/>
                  </a:lnTo>
                  <a:lnTo>
                    <a:pt x="12889" y="6637"/>
                  </a:lnTo>
                  <a:lnTo>
                    <a:pt x="16494" y="4228"/>
                  </a:lnTo>
                  <a:lnTo>
                    <a:pt x="20579" y="2537"/>
                  </a:lnTo>
                  <a:lnTo>
                    <a:pt x="24663" y="845"/>
                  </a:lnTo>
                  <a:lnTo>
                    <a:pt x="28916" y="0"/>
                  </a:lnTo>
                  <a:lnTo>
                    <a:pt x="33337" y="0"/>
                  </a:lnTo>
                  <a:lnTo>
                    <a:pt x="623887" y="0"/>
                  </a:lnTo>
                  <a:lnTo>
                    <a:pt x="628307" y="0"/>
                  </a:lnTo>
                  <a:lnTo>
                    <a:pt x="632560" y="845"/>
                  </a:lnTo>
                  <a:lnTo>
                    <a:pt x="636645" y="2537"/>
                  </a:lnTo>
                  <a:lnTo>
                    <a:pt x="640729" y="4228"/>
                  </a:lnTo>
                  <a:lnTo>
                    <a:pt x="644334" y="6637"/>
                  </a:lnTo>
                  <a:lnTo>
                    <a:pt x="647460" y="9763"/>
                  </a:lnTo>
                  <a:lnTo>
                    <a:pt x="650586" y="12889"/>
                  </a:lnTo>
                  <a:lnTo>
                    <a:pt x="657225" y="33337"/>
                  </a:lnTo>
                  <a:lnTo>
                    <a:pt x="657225" y="223837"/>
                  </a:lnTo>
                  <a:lnTo>
                    <a:pt x="657224" y="228257"/>
                  </a:lnTo>
                  <a:lnTo>
                    <a:pt x="656378" y="232510"/>
                  </a:lnTo>
                  <a:lnTo>
                    <a:pt x="654687" y="236594"/>
                  </a:lnTo>
                  <a:lnTo>
                    <a:pt x="652995" y="240678"/>
                  </a:lnTo>
                  <a:lnTo>
                    <a:pt x="623887" y="257174"/>
                  </a:lnTo>
                  <a:lnTo>
                    <a:pt x="33337" y="257174"/>
                  </a:lnTo>
                  <a:lnTo>
                    <a:pt x="2537" y="236594"/>
                  </a:lnTo>
                  <a:lnTo>
                    <a:pt x="845" y="232510"/>
                  </a:lnTo>
                  <a:lnTo>
                    <a:pt x="0" y="228257"/>
                  </a:lnTo>
                  <a:lnTo>
                    <a:pt x="0" y="223837"/>
                  </a:lnTo>
                  <a:close/>
                </a:path>
              </a:pathLst>
            </a:custGeom>
            <a:ln w="9524">
              <a:solidFill>
                <a:srgbClr val="D0D5D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41" name="object 41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914399" y="2124074"/>
            <a:ext cx="10363198" cy="1028699"/>
          </a:xfrm>
          <a:prstGeom prst="rect">
            <a:avLst/>
          </a:prstGeom>
        </p:spPr>
      </p:pic>
      <p:sp>
        <p:nvSpPr>
          <p:cNvPr id="42" name="object 42" descr=""/>
          <p:cNvSpPr txBox="1"/>
          <p:nvPr/>
        </p:nvSpPr>
        <p:spPr>
          <a:xfrm>
            <a:off x="4926012" y="2582291"/>
            <a:ext cx="455295" cy="1809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900" spc="-25">
                <a:latin typeface="Segoe UI"/>
                <a:cs typeface="Segoe UI"/>
              </a:rPr>
              <a:t>KOL</a:t>
            </a:r>
            <a:r>
              <a:rPr dirty="0" sz="1000" spc="-75">
                <a:latin typeface="SimSun"/>
                <a:cs typeface="SimSun"/>
              </a:rPr>
              <a:t>种草</a:t>
            </a:r>
            <a:endParaRPr sz="1000">
              <a:latin typeface="SimSun"/>
              <a:cs typeface="SimSun"/>
            </a:endParaRPr>
          </a:p>
        </p:txBody>
      </p:sp>
      <p:sp>
        <p:nvSpPr>
          <p:cNvPr id="43" name="object 43" descr=""/>
          <p:cNvSpPr txBox="1"/>
          <p:nvPr/>
        </p:nvSpPr>
        <p:spPr>
          <a:xfrm>
            <a:off x="6796782" y="2582291"/>
            <a:ext cx="482600" cy="1809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000" spc="-90">
                <a:latin typeface="SimSun"/>
                <a:cs typeface="SimSun"/>
              </a:rPr>
              <a:t>平台转化</a:t>
            </a:r>
            <a:endParaRPr sz="1000">
              <a:latin typeface="SimSun"/>
              <a:cs typeface="SimSun"/>
            </a:endParaRPr>
          </a:p>
        </p:txBody>
      </p:sp>
      <p:sp>
        <p:nvSpPr>
          <p:cNvPr id="44" name="object 44" descr=""/>
          <p:cNvSpPr txBox="1"/>
          <p:nvPr/>
        </p:nvSpPr>
        <p:spPr>
          <a:xfrm>
            <a:off x="8681243" y="2582291"/>
            <a:ext cx="482600" cy="1809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000" spc="-100">
                <a:latin typeface="Meiryo"/>
                <a:cs typeface="Meiryo"/>
              </a:rPr>
              <a:t>⽤⼾</a:t>
            </a:r>
            <a:r>
              <a:rPr dirty="0" sz="1000" spc="-75">
                <a:latin typeface="SimSun"/>
                <a:cs typeface="SimSun"/>
              </a:rPr>
              <a:t>激励</a:t>
            </a:r>
            <a:endParaRPr sz="1000">
              <a:latin typeface="SimSun"/>
              <a:cs typeface="SimSun"/>
            </a:endParaRPr>
          </a:p>
        </p:txBody>
      </p:sp>
      <p:sp>
        <p:nvSpPr>
          <p:cNvPr id="45" name="object 45" descr=""/>
          <p:cNvSpPr txBox="1"/>
          <p:nvPr/>
        </p:nvSpPr>
        <p:spPr>
          <a:xfrm>
            <a:off x="10565704" y="2582291"/>
            <a:ext cx="482600" cy="1809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000" spc="-90">
                <a:latin typeface="SimSun"/>
                <a:cs typeface="SimSun"/>
              </a:rPr>
              <a:t>裂变传播</a:t>
            </a:r>
            <a:endParaRPr sz="1000">
              <a:latin typeface="SimSun"/>
              <a:cs typeface="SimSun"/>
            </a:endParaRPr>
          </a:p>
        </p:txBody>
      </p:sp>
      <p:sp>
        <p:nvSpPr>
          <p:cNvPr id="46" name="object 46" descr=""/>
          <p:cNvSpPr txBox="1"/>
          <p:nvPr/>
        </p:nvSpPr>
        <p:spPr>
          <a:xfrm>
            <a:off x="1139825" y="2215730"/>
            <a:ext cx="2879090" cy="83311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9690">
              <a:lnSpc>
                <a:spcPct val="100000"/>
              </a:lnSpc>
              <a:spcBef>
                <a:spcPts val="100"/>
              </a:spcBef>
            </a:pPr>
            <a:r>
              <a:rPr dirty="0" sz="1200" spc="-165">
                <a:solidFill>
                  <a:srgbClr val="0046AB"/>
                </a:solidFill>
                <a:latin typeface="SimSun"/>
                <a:cs typeface="SimSun"/>
              </a:rPr>
              <a:t>互联</a:t>
            </a:r>
            <a:r>
              <a:rPr dirty="0" sz="1200" spc="-165">
                <a:solidFill>
                  <a:srgbClr val="0046AB"/>
                </a:solidFill>
                <a:latin typeface="Meiryo"/>
                <a:cs typeface="Meiryo"/>
              </a:rPr>
              <a:t>⽹</a:t>
            </a:r>
            <a:r>
              <a:rPr dirty="0" sz="1200" spc="-140">
                <a:solidFill>
                  <a:srgbClr val="0046AB"/>
                </a:solidFill>
                <a:latin typeface="SimSun"/>
                <a:cs typeface="SimSun"/>
              </a:rPr>
              <a:t>营销链路</a:t>
            </a:r>
            <a:endParaRPr sz="1200">
              <a:latin typeface="SimSun"/>
              <a:cs typeface="SimSun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sz="1050">
              <a:latin typeface="SimSun"/>
              <a:cs typeface="SimSun"/>
            </a:endParaRPr>
          </a:p>
          <a:p>
            <a:pPr marL="15875">
              <a:lnSpc>
                <a:spcPct val="100000"/>
              </a:lnSpc>
              <a:tabLst>
                <a:tab pos="1900555" algn="l"/>
              </a:tabLst>
            </a:pPr>
            <a:r>
              <a:rPr dirty="0" sz="1000" spc="-100">
                <a:latin typeface="SimSun"/>
                <a:cs typeface="SimSun"/>
              </a:rPr>
              <a:t>内容引</a:t>
            </a:r>
            <a:r>
              <a:rPr dirty="0" sz="1000" spc="-50">
                <a:latin typeface="SimSun"/>
                <a:cs typeface="SimSun"/>
              </a:rPr>
              <a:t>流</a:t>
            </a:r>
            <a:r>
              <a:rPr dirty="0" sz="1000">
                <a:latin typeface="SimSun"/>
                <a:cs typeface="SimSun"/>
              </a:rPr>
              <a:t>	</a:t>
            </a:r>
            <a:r>
              <a:rPr dirty="0" sz="1000" spc="-100">
                <a:latin typeface="SimSun"/>
                <a:cs typeface="SimSun"/>
              </a:rPr>
              <a:t>社群运</a:t>
            </a:r>
            <a:r>
              <a:rPr dirty="0" sz="1000" spc="-50">
                <a:latin typeface="SimSun"/>
                <a:cs typeface="SimSun"/>
              </a:rPr>
              <a:t>营</a:t>
            </a:r>
            <a:endParaRPr sz="1000">
              <a:latin typeface="SimSun"/>
              <a:cs typeface="SimSun"/>
            </a:endParaRPr>
          </a:p>
          <a:p>
            <a:pPr marL="12700">
              <a:lnSpc>
                <a:spcPct val="100000"/>
              </a:lnSpc>
              <a:spcBef>
                <a:spcPts val="1050"/>
              </a:spcBef>
            </a:pPr>
            <a:r>
              <a:rPr dirty="0" sz="1000" spc="-100">
                <a:solidFill>
                  <a:srgbClr val="4A5462"/>
                </a:solidFill>
                <a:latin typeface="SimSun"/>
                <a:cs typeface="SimSun"/>
              </a:rPr>
              <a:t>特点</a:t>
            </a:r>
            <a:r>
              <a:rPr dirty="0" sz="900" spc="-5">
                <a:solidFill>
                  <a:srgbClr val="4A5462"/>
                </a:solidFill>
                <a:latin typeface="Segoe UI"/>
                <a:cs typeface="Segoe UI"/>
              </a:rPr>
              <a:t>: </a:t>
            </a:r>
            <a:r>
              <a:rPr dirty="0" sz="1000" spc="-100">
                <a:solidFill>
                  <a:srgbClr val="4A5462"/>
                </a:solidFill>
                <a:latin typeface="SimSun"/>
                <a:cs typeface="SimSun"/>
              </a:rPr>
              <a:t>线上渠道为主</a:t>
            </a:r>
            <a:r>
              <a:rPr dirty="0" sz="900" spc="-5">
                <a:solidFill>
                  <a:srgbClr val="4A5462"/>
                </a:solidFill>
                <a:latin typeface="Segoe UI"/>
                <a:cs typeface="Segoe UI"/>
              </a:rPr>
              <a:t>, </a:t>
            </a:r>
            <a:r>
              <a:rPr dirty="0" sz="1000" spc="-100">
                <a:solidFill>
                  <a:srgbClr val="4A5462"/>
                </a:solidFill>
                <a:latin typeface="Meiryo"/>
                <a:cs typeface="Meiryo"/>
              </a:rPr>
              <a:t>⾼</a:t>
            </a:r>
            <a:r>
              <a:rPr dirty="0" sz="1000" spc="-100">
                <a:solidFill>
                  <a:srgbClr val="4A5462"/>
                </a:solidFill>
                <a:latin typeface="SimSun"/>
                <a:cs typeface="SimSun"/>
              </a:rPr>
              <a:t>频互动</a:t>
            </a:r>
            <a:r>
              <a:rPr dirty="0" sz="900" spc="-5">
                <a:solidFill>
                  <a:srgbClr val="4A5462"/>
                </a:solidFill>
                <a:latin typeface="Segoe UI"/>
                <a:cs typeface="Segoe UI"/>
              </a:rPr>
              <a:t>, </a:t>
            </a:r>
            <a:r>
              <a:rPr dirty="0" sz="1000" spc="-100">
                <a:solidFill>
                  <a:srgbClr val="4A5462"/>
                </a:solidFill>
                <a:latin typeface="SimSun"/>
                <a:cs typeface="SimSun"/>
              </a:rPr>
              <a:t>社群驱动</a:t>
            </a:r>
            <a:r>
              <a:rPr dirty="0" sz="900" spc="-5">
                <a:solidFill>
                  <a:srgbClr val="4A5462"/>
                </a:solidFill>
                <a:latin typeface="Segoe UI"/>
                <a:cs typeface="Segoe UI"/>
              </a:rPr>
              <a:t>, </a:t>
            </a:r>
            <a:r>
              <a:rPr dirty="0" sz="1000" spc="-95">
                <a:solidFill>
                  <a:srgbClr val="4A5462"/>
                </a:solidFill>
                <a:latin typeface="SimSun"/>
                <a:cs typeface="SimSun"/>
              </a:rPr>
              <a:t>数据精细化运营</a:t>
            </a:r>
            <a:endParaRPr sz="1000">
              <a:latin typeface="SimSun"/>
              <a:cs typeface="SimSun"/>
            </a:endParaRPr>
          </a:p>
        </p:txBody>
      </p:sp>
      <p:sp>
        <p:nvSpPr>
          <p:cNvPr id="47" name="object 47" descr=""/>
          <p:cNvSpPr txBox="1"/>
          <p:nvPr/>
        </p:nvSpPr>
        <p:spPr>
          <a:xfrm>
            <a:off x="4909641" y="3763390"/>
            <a:ext cx="488315" cy="1809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900">
                <a:latin typeface="Segoe UI"/>
                <a:cs typeface="Segoe UI"/>
              </a:rPr>
              <a:t>O2O</a:t>
            </a:r>
            <a:r>
              <a:rPr dirty="0" sz="1000" spc="-75">
                <a:latin typeface="SimSun"/>
                <a:cs typeface="SimSun"/>
              </a:rPr>
              <a:t>互动</a:t>
            </a:r>
            <a:endParaRPr sz="1000">
              <a:latin typeface="SimSun"/>
              <a:cs typeface="SimSun"/>
            </a:endParaRPr>
          </a:p>
        </p:txBody>
      </p:sp>
      <p:grpSp>
        <p:nvGrpSpPr>
          <p:cNvPr id="48" name="object 48" descr=""/>
          <p:cNvGrpSpPr/>
          <p:nvPr/>
        </p:nvGrpSpPr>
        <p:grpSpPr>
          <a:xfrm>
            <a:off x="6066472" y="3724274"/>
            <a:ext cx="1306195" cy="266700"/>
            <a:chOff x="6066472" y="3724274"/>
            <a:chExt cx="1306195" cy="266700"/>
          </a:xfrm>
        </p:grpSpPr>
        <p:pic>
          <p:nvPicPr>
            <p:cNvPr id="49" name="object 49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066472" y="3789997"/>
              <a:ext cx="78075" cy="135254"/>
            </a:xfrm>
            <a:prstGeom prst="rect">
              <a:avLst/>
            </a:prstGeom>
          </p:spPr>
        </p:pic>
        <p:sp>
          <p:nvSpPr>
            <p:cNvPr id="50" name="object 50" descr=""/>
            <p:cNvSpPr/>
            <p:nvPr/>
          </p:nvSpPr>
          <p:spPr>
            <a:xfrm>
              <a:off x="6710361" y="3729037"/>
              <a:ext cx="657225" cy="257175"/>
            </a:xfrm>
            <a:custGeom>
              <a:avLst/>
              <a:gdLst/>
              <a:ahLst/>
              <a:cxnLst/>
              <a:rect l="l" t="t" r="r" b="b"/>
              <a:pathLst>
                <a:path w="657225" h="257175">
                  <a:moveTo>
                    <a:pt x="628308" y="257174"/>
                  </a:moveTo>
                  <a:lnTo>
                    <a:pt x="28916" y="257174"/>
                  </a:lnTo>
                  <a:lnTo>
                    <a:pt x="24664" y="256328"/>
                  </a:lnTo>
                  <a:lnTo>
                    <a:pt x="0" y="228258"/>
                  </a:lnTo>
                  <a:lnTo>
                    <a:pt x="0" y="223837"/>
                  </a:lnTo>
                  <a:lnTo>
                    <a:pt x="0" y="28916"/>
                  </a:lnTo>
                  <a:lnTo>
                    <a:pt x="28916" y="0"/>
                  </a:lnTo>
                  <a:lnTo>
                    <a:pt x="628308" y="0"/>
                  </a:lnTo>
                  <a:lnTo>
                    <a:pt x="657224" y="28916"/>
                  </a:lnTo>
                  <a:lnTo>
                    <a:pt x="657224" y="228258"/>
                  </a:lnTo>
                  <a:lnTo>
                    <a:pt x="632560" y="256328"/>
                  </a:lnTo>
                  <a:lnTo>
                    <a:pt x="628308" y="257174"/>
                  </a:lnTo>
                  <a:close/>
                </a:path>
              </a:pathLst>
            </a:custGeom>
            <a:solidFill>
              <a:srgbClr val="FE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 descr=""/>
            <p:cNvSpPr/>
            <p:nvPr/>
          </p:nvSpPr>
          <p:spPr>
            <a:xfrm>
              <a:off x="6710361" y="3729037"/>
              <a:ext cx="657225" cy="257175"/>
            </a:xfrm>
            <a:custGeom>
              <a:avLst/>
              <a:gdLst/>
              <a:ahLst/>
              <a:cxnLst/>
              <a:rect l="l" t="t" r="r" b="b"/>
              <a:pathLst>
                <a:path w="657225" h="257175">
                  <a:moveTo>
                    <a:pt x="0" y="223837"/>
                  </a:moveTo>
                  <a:lnTo>
                    <a:pt x="0" y="33337"/>
                  </a:lnTo>
                  <a:lnTo>
                    <a:pt x="0" y="28916"/>
                  </a:lnTo>
                  <a:lnTo>
                    <a:pt x="845" y="24663"/>
                  </a:lnTo>
                  <a:lnTo>
                    <a:pt x="2537" y="20579"/>
                  </a:lnTo>
                  <a:lnTo>
                    <a:pt x="4229" y="16494"/>
                  </a:lnTo>
                  <a:lnTo>
                    <a:pt x="6638" y="12889"/>
                  </a:lnTo>
                  <a:lnTo>
                    <a:pt x="9764" y="9763"/>
                  </a:lnTo>
                  <a:lnTo>
                    <a:pt x="12890" y="6637"/>
                  </a:lnTo>
                  <a:lnTo>
                    <a:pt x="16496" y="4229"/>
                  </a:lnTo>
                  <a:lnTo>
                    <a:pt x="20580" y="2537"/>
                  </a:lnTo>
                  <a:lnTo>
                    <a:pt x="24664" y="845"/>
                  </a:lnTo>
                  <a:lnTo>
                    <a:pt x="28916" y="0"/>
                  </a:lnTo>
                  <a:lnTo>
                    <a:pt x="33338" y="0"/>
                  </a:lnTo>
                  <a:lnTo>
                    <a:pt x="623888" y="0"/>
                  </a:lnTo>
                  <a:lnTo>
                    <a:pt x="628308" y="0"/>
                  </a:lnTo>
                  <a:lnTo>
                    <a:pt x="632560" y="845"/>
                  </a:lnTo>
                  <a:lnTo>
                    <a:pt x="636644" y="2537"/>
                  </a:lnTo>
                  <a:lnTo>
                    <a:pt x="640728" y="4229"/>
                  </a:lnTo>
                  <a:lnTo>
                    <a:pt x="644334" y="6637"/>
                  </a:lnTo>
                  <a:lnTo>
                    <a:pt x="647460" y="9763"/>
                  </a:lnTo>
                  <a:lnTo>
                    <a:pt x="650586" y="12889"/>
                  </a:lnTo>
                  <a:lnTo>
                    <a:pt x="652994" y="16494"/>
                  </a:lnTo>
                  <a:lnTo>
                    <a:pt x="654686" y="20579"/>
                  </a:lnTo>
                  <a:lnTo>
                    <a:pt x="656379" y="24663"/>
                  </a:lnTo>
                  <a:lnTo>
                    <a:pt x="657224" y="28916"/>
                  </a:lnTo>
                  <a:lnTo>
                    <a:pt x="657225" y="33337"/>
                  </a:lnTo>
                  <a:lnTo>
                    <a:pt x="657225" y="223837"/>
                  </a:lnTo>
                  <a:lnTo>
                    <a:pt x="636644" y="254636"/>
                  </a:lnTo>
                  <a:lnTo>
                    <a:pt x="632560" y="256328"/>
                  </a:lnTo>
                  <a:lnTo>
                    <a:pt x="628308" y="257174"/>
                  </a:lnTo>
                  <a:lnTo>
                    <a:pt x="623888" y="257174"/>
                  </a:lnTo>
                  <a:lnTo>
                    <a:pt x="33338" y="257174"/>
                  </a:lnTo>
                  <a:lnTo>
                    <a:pt x="845" y="232510"/>
                  </a:lnTo>
                  <a:lnTo>
                    <a:pt x="0" y="228258"/>
                  </a:lnTo>
                  <a:lnTo>
                    <a:pt x="0" y="223837"/>
                  </a:lnTo>
                  <a:close/>
                </a:path>
              </a:pathLst>
            </a:custGeom>
            <a:ln w="9524">
              <a:solidFill>
                <a:srgbClr val="FECAC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2" name="object 52" descr=""/>
          <p:cNvSpPr txBox="1"/>
          <p:nvPr/>
        </p:nvSpPr>
        <p:spPr>
          <a:xfrm>
            <a:off x="6796782" y="3763390"/>
            <a:ext cx="482600" cy="1809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000" spc="-90">
                <a:latin typeface="SimSun"/>
                <a:cs typeface="SimSun"/>
              </a:rPr>
              <a:t>终端体验</a:t>
            </a:r>
            <a:endParaRPr sz="1000">
              <a:latin typeface="SimSun"/>
              <a:cs typeface="SimSun"/>
            </a:endParaRPr>
          </a:p>
        </p:txBody>
      </p:sp>
      <p:grpSp>
        <p:nvGrpSpPr>
          <p:cNvPr id="53" name="object 53" descr=""/>
          <p:cNvGrpSpPr/>
          <p:nvPr/>
        </p:nvGrpSpPr>
        <p:grpSpPr>
          <a:xfrm>
            <a:off x="7952422" y="3724274"/>
            <a:ext cx="1306195" cy="266700"/>
            <a:chOff x="7952422" y="3724274"/>
            <a:chExt cx="1306195" cy="266700"/>
          </a:xfrm>
        </p:grpSpPr>
        <p:pic>
          <p:nvPicPr>
            <p:cNvPr id="54" name="object 54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952422" y="3789997"/>
              <a:ext cx="78075" cy="135254"/>
            </a:xfrm>
            <a:prstGeom prst="rect">
              <a:avLst/>
            </a:prstGeom>
          </p:spPr>
        </p:pic>
        <p:sp>
          <p:nvSpPr>
            <p:cNvPr id="55" name="object 55" descr=""/>
            <p:cNvSpPr/>
            <p:nvPr/>
          </p:nvSpPr>
          <p:spPr>
            <a:xfrm>
              <a:off x="8596311" y="3729037"/>
              <a:ext cx="657225" cy="257175"/>
            </a:xfrm>
            <a:custGeom>
              <a:avLst/>
              <a:gdLst/>
              <a:ahLst/>
              <a:cxnLst/>
              <a:rect l="l" t="t" r="r" b="b"/>
              <a:pathLst>
                <a:path w="657225" h="257175">
                  <a:moveTo>
                    <a:pt x="628308" y="257174"/>
                  </a:moveTo>
                  <a:lnTo>
                    <a:pt x="28916" y="257174"/>
                  </a:lnTo>
                  <a:lnTo>
                    <a:pt x="24663" y="256328"/>
                  </a:lnTo>
                  <a:lnTo>
                    <a:pt x="0" y="228258"/>
                  </a:lnTo>
                  <a:lnTo>
                    <a:pt x="0" y="223837"/>
                  </a:lnTo>
                  <a:lnTo>
                    <a:pt x="0" y="28916"/>
                  </a:lnTo>
                  <a:lnTo>
                    <a:pt x="28916" y="0"/>
                  </a:lnTo>
                  <a:lnTo>
                    <a:pt x="628308" y="0"/>
                  </a:lnTo>
                  <a:lnTo>
                    <a:pt x="657224" y="28916"/>
                  </a:lnTo>
                  <a:lnTo>
                    <a:pt x="657224" y="228258"/>
                  </a:lnTo>
                  <a:lnTo>
                    <a:pt x="632560" y="256328"/>
                  </a:lnTo>
                  <a:lnTo>
                    <a:pt x="628308" y="257174"/>
                  </a:lnTo>
                  <a:close/>
                </a:path>
              </a:pathLst>
            </a:custGeom>
            <a:solidFill>
              <a:srgbClr val="FE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6" name="object 56" descr=""/>
            <p:cNvSpPr/>
            <p:nvPr/>
          </p:nvSpPr>
          <p:spPr>
            <a:xfrm>
              <a:off x="8596311" y="3729037"/>
              <a:ext cx="657225" cy="257175"/>
            </a:xfrm>
            <a:custGeom>
              <a:avLst/>
              <a:gdLst/>
              <a:ahLst/>
              <a:cxnLst/>
              <a:rect l="l" t="t" r="r" b="b"/>
              <a:pathLst>
                <a:path w="657225" h="257175">
                  <a:moveTo>
                    <a:pt x="0" y="223837"/>
                  </a:moveTo>
                  <a:lnTo>
                    <a:pt x="0" y="33337"/>
                  </a:lnTo>
                  <a:lnTo>
                    <a:pt x="0" y="28916"/>
                  </a:lnTo>
                  <a:lnTo>
                    <a:pt x="845" y="24663"/>
                  </a:lnTo>
                  <a:lnTo>
                    <a:pt x="2537" y="20579"/>
                  </a:lnTo>
                  <a:lnTo>
                    <a:pt x="4228" y="16494"/>
                  </a:lnTo>
                  <a:lnTo>
                    <a:pt x="6637" y="12889"/>
                  </a:lnTo>
                  <a:lnTo>
                    <a:pt x="9763" y="9763"/>
                  </a:lnTo>
                  <a:lnTo>
                    <a:pt x="12889" y="6637"/>
                  </a:lnTo>
                  <a:lnTo>
                    <a:pt x="16494" y="4229"/>
                  </a:lnTo>
                  <a:lnTo>
                    <a:pt x="20579" y="2537"/>
                  </a:lnTo>
                  <a:lnTo>
                    <a:pt x="24663" y="845"/>
                  </a:lnTo>
                  <a:lnTo>
                    <a:pt x="28916" y="0"/>
                  </a:lnTo>
                  <a:lnTo>
                    <a:pt x="33338" y="0"/>
                  </a:lnTo>
                  <a:lnTo>
                    <a:pt x="623888" y="0"/>
                  </a:lnTo>
                  <a:lnTo>
                    <a:pt x="628308" y="0"/>
                  </a:lnTo>
                  <a:lnTo>
                    <a:pt x="632560" y="845"/>
                  </a:lnTo>
                  <a:lnTo>
                    <a:pt x="657225" y="33337"/>
                  </a:lnTo>
                  <a:lnTo>
                    <a:pt x="657225" y="223837"/>
                  </a:lnTo>
                  <a:lnTo>
                    <a:pt x="636644" y="254636"/>
                  </a:lnTo>
                  <a:lnTo>
                    <a:pt x="632560" y="256328"/>
                  </a:lnTo>
                  <a:lnTo>
                    <a:pt x="628308" y="257174"/>
                  </a:lnTo>
                  <a:lnTo>
                    <a:pt x="623888" y="257174"/>
                  </a:lnTo>
                  <a:lnTo>
                    <a:pt x="33338" y="257174"/>
                  </a:lnTo>
                  <a:lnTo>
                    <a:pt x="28916" y="257174"/>
                  </a:lnTo>
                  <a:lnTo>
                    <a:pt x="24663" y="256328"/>
                  </a:lnTo>
                  <a:lnTo>
                    <a:pt x="20579" y="254636"/>
                  </a:lnTo>
                  <a:lnTo>
                    <a:pt x="16494" y="252945"/>
                  </a:lnTo>
                  <a:lnTo>
                    <a:pt x="0" y="228258"/>
                  </a:lnTo>
                  <a:lnTo>
                    <a:pt x="0" y="223837"/>
                  </a:lnTo>
                  <a:close/>
                </a:path>
              </a:pathLst>
            </a:custGeom>
            <a:ln w="9524">
              <a:solidFill>
                <a:srgbClr val="FECAC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7" name="object 57" descr=""/>
          <p:cNvSpPr txBox="1"/>
          <p:nvPr/>
        </p:nvSpPr>
        <p:spPr>
          <a:xfrm>
            <a:off x="8681243" y="3763390"/>
            <a:ext cx="482600" cy="1809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000" spc="-90">
                <a:latin typeface="SimSun"/>
                <a:cs typeface="SimSun"/>
              </a:rPr>
              <a:t>情感连接</a:t>
            </a:r>
            <a:endParaRPr sz="1000">
              <a:latin typeface="SimSun"/>
              <a:cs typeface="SimSun"/>
            </a:endParaRPr>
          </a:p>
        </p:txBody>
      </p:sp>
      <p:grpSp>
        <p:nvGrpSpPr>
          <p:cNvPr id="58" name="object 58" descr=""/>
          <p:cNvGrpSpPr/>
          <p:nvPr/>
        </p:nvGrpSpPr>
        <p:grpSpPr>
          <a:xfrm>
            <a:off x="9838372" y="3724274"/>
            <a:ext cx="1306195" cy="266700"/>
            <a:chOff x="9838372" y="3724274"/>
            <a:chExt cx="1306195" cy="266700"/>
          </a:xfrm>
        </p:grpSpPr>
        <p:pic>
          <p:nvPicPr>
            <p:cNvPr id="59" name="object 59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838372" y="3789997"/>
              <a:ext cx="78075" cy="135254"/>
            </a:xfrm>
            <a:prstGeom prst="rect">
              <a:avLst/>
            </a:prstGeom>
          </p:spPr>
        </p:pic>
        <p:sp>
          <p:nvSpPr>
            <p:cNvPr id="60" name="object 60" descr=""/>
            <p:cNvSpPr/>
            <p:nvPr/>
          </p:nvSpPr>
          <p:spPr>
            <a:xfrm>
              <a:off x="10482261" y="3729037"/>
              <a:ext cx="657225" cy="257175"/>
            </a:xfrm>
            <a:custGeom>
              <a:avLst/>
              <a:gdLst/>
              <a:ahLst/>
              <a:cxnLst/>
              <a:rect l="l" t="t" r="r" b="b"/>
              <a:pathLst>
                <a:path w="657225" h="257175">
                  <a:moveTo>
                    <a:pt x="628308" y="257174"/>
                  </a:moveTo>
                  <a:lnTo>
                    <a:pt x="28915" y="257174"/>
                  </a:lnTo>
                  <a:lnTo>
                    <a:pt x="24662" y="256328"/>
                  </a:lnTo>
                  <a:lnTo>
                    <a:pt x="0" y="228258"/>
                  </a:lnTo>
                  <a:lnTo>
                    <a:pt x="0" y="223837"/>
                  </a:lnTo>
                  <a:lnTo>
                    <a:pt x="0" y="28916"/>
                  </a:lnTo>
                  <a:lnTo>
                    <a:pt x="28915" y="0"/>
                  </a:lnTo>
                  <a:lnTo>
                    <a:pt x="628308" y="0"/>
                  </a:lnTo>
                  <a:lnTo>
                    <a:pt x="657223" y="28916"/>
                  </a:lnTo>
                  <a:lnTo>
                    <a:pt x="657223" y="228258"/>
                  </a:lnTo>
                  <a:lnTo>
                    <a:pt x="632560" y="256328"/>
                  </a:lnTo>
                  <a:lnTo>
                    <a:pt x="628308" y="257174"/>
                  </a:lnTo>
                  <a:close/>
                </a:path>
              </a:pathLst>
            </a:custGeom>
            <a:solidFill>
              <a:srgbClr val="FEF1F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" name="object 61" descr=""/>
            <p:cNvSpPr/>
            <p:nvPr/>
          </p:nvSpPr>
          <p:spPr>
            <a:xfrm>
              <a:off x="10482261" y="3729037"/>
              <a:ext cx="657225" cy="257175"/>
            </a:xfrm>
            <a:custGeom>
              <a:avLst/>
              <a:gdLst/>
              <a:ahLst/>
              <a:cxnLst/>
              <a:rect l="l" t="t" r="r" b="b"/>
              <a:pathLst>
                <a:path w="657225" h="257175">
                  <a:moveTo>
                    <a:pt x="0" y="223837"/>
                  </a:moveTo>
                  <a:lnTo>
                    <a:pt x="0" y="33337"/>
                  </a:lnTo>
                  <a:lnTo>
                    <a:pt x="0" y="28916"/>
                  </a:lnTo>
                  <a:lnTo>
                    <a:pt x="845" y="24663"/>
                  </a:lnTo>
                  <a:lnTo>
                    <a:pt x="2537" y="20579"/>
                  </a:lnTo>
                  <a:lnTo>
                    <a:pt x="4228" y="16494"/>
                  </a:lnTo>
                  <a:lnTo>
                    <a:pt x="6636" y="12889"/>
                  </a:lnTo>
                  <a:lnTo>
                    <a:pt x="9763" y="9763"/>
                  </a:lnTo>
                  <a:lnTo>
                    <a:pt x="12889" y="6637"/>
                  </a:lnTo>
                  <a:lnTo>
                    <a:pt x="16494" y="4229"/>
                  </a:lnTo>
                  <a:lnTo>
                    <a:pt x="20578" y="2537"/>
                  </a:lnTo>
                  <a:lnTo>
                    <a:pt x="24663" y="845"/>
                  </a:lnTo>
                  <a:lnTo>
                    <a:pt x="28915" y="0"/>
                  </a:lnTo>
                  <a:lnTo>
                    <a:pt x="33337" y="0"/>
                  </a:lnTo>
                  <a:lnTo>
                    <a:pt x="623887" y="0"/>
                  </a:lnTo>
                  <a:lnTo>
                    <a:pt x="628308" y="0"/>
                  </a:lnTo>
                  <a:lnTo>
                    <a:pt x="632560" y="845"/>
                  </a:lnTo>
                  <a:lnTo>
                    <a:pt x="636643" y="2537"/>
                  </a:lnTo>
                  <a:lnTo>
                    <a:pt x="640728" y="4229"/>
                  </a:lnTo>
                  <a:lnTo>
                    <a:pt x="644333" y="6637"/>
                  </a:lnTo>
                  <a:lnTo>
                    <a:pt x="647460" y="9763"/>
                  </a:lnTo>
                  <a:lnTo>
                    <a:pt x="650586" y="12889"/>
                  </a:lnTo>
                  <a:lnTo>
                    <a:pt x="657224" y="33337"/>
                  </a:lnTo>
                  <a:lnTo>
                    <a:pt x="657224" y="223837"/>
                  </a:lnTo>
                  <a:lnTo>
                    <a:pt x="636643" y="254636"/>
                  </a:lnTo>
                  <a:lnTo>
                    <a:pt x="632560" y="256328"/>
                  </a:lnTo>
                  <a:lnTo>
                    <a:pt x="628308" y="257174"/>
                  </a:lnTo>
                  <a:lnTo>
                    <a:pt x="623887" y="257174"/>
                  </a:lnTo>
                  <a:lnTo>
                    <a:pt x="33337" y="257174"/>
                  </a:lnTo>
                  <a:lnTo>
                    <a:pt x="845" y="232510"/>
                  </a:lnTo>
                  <a:lnTo>
                    <a:pt x="0" y="228258"/>
                  </a:lnTo>
                  <a:lnTo>
                    <a:pt x="0" y="223837"/>
                  </a:lnTo>
                  <a:close/>
                </a:path>
              </a:pathLst>
            </a:custGeom>
            <a:ln w="9524">
              <a:solidFill>
                <a:srgbClr val="FECAC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2" name="object 62" descr=""/>
          <p:cNvSpPr txBox="1"/>
          <p:nvPr/>
        </p:nvSpPr>
        <p:spPr>
          <a:xfrm>
            <a:off x="10565704" y="3763390"/>
            <a:ext cx="482600" cy="1809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000" spc="-90">
                <a:latin typeface="SimSun"/>
                <a:cs typeface="SimSun"/>
              </a:rPr>
              <a:t>复购促销</a:t>
            </a:r>
            <a:endParaRPr sz="1000">
              <a:latin typeface="SimSun"/>
              <a:cs typeface="SimSun"/>
            </a:endParaRPr>
          </a:p>
        </p:txBody>
      </p:sp>
      <p:pic>
        <p:nvPicPr>
          <p:cNvPr id="63" name="object 63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32271" y="4086225"/>
            <a:ext cx="78581" cy="114300"/>
          </a:xfrm>
          <a:prstGeom prst="rect">
            <a:avLst/>
          </a:prstGeom>
        </p:spPr>
      </p:pic>
      <p:sp>
        <p:nvSpPr>
          <p:cNvPr id="64" name="object 64" descr=""/>
          <p:cNvSpPr txBox="1"/>
          <p:nvPr/>
        </p:nvSpPr>
        <p:spPr>
          <a:xfrm>
            <a:off x="1139825" y="3396831"/>
            <a:ext cx="3020695" cy="83311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76835">
              <a:lnSpc>
                <a:spcPct val="100000"/>
              </a:lnSpc>
              <a:spcBef>
                <a:spcPts val="100"/>
              </a:spcBef>
            </a:pPr>
            <a:r>
              <a:rPr dirty="0" sz="1200" spc="-150">
                <a:solidFill>
                  <a:srgbClr val="0046AB"/>
                </a:solidFill>
                <a:latin typeface="SimSun"/>
                <a:cs typeface="SimSun"/>
              </a:rPr>
              <a:t>快消品营销链路</a:t>
            </a:r>
            <a:endParaRPr sz="1200">
              <a:latin typeface="SimSun"/>
              <a:cs typeface="SimSun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sz="1050">
              <a:latin typeface="SimSun"/>
              <a:cs typeface="SimSun"/>
            </a:endParaRPr>
          </a:p>
          <a:p>
            <a:pPr marL="15875">
              <a:lnSpc>
                <a:spcPct val="100000"/>
              </a:lnSpc>
              <a:tabLst>
                <a:tab pos="1900555" algn="l"/>
              </a:tabLst>
            </a:pPr>
            <a:r>
              <a:rPr dirty="0" sz="1000" spc="-100">
                <a:latin typeface="SimSun"/>
                <a:cs typeface="SimSun"/>
              </a:rPr>
              <a:t>品牌塑</a:t>
            </a:r>
            <a:r>
              <a:rPr dirty="0" sz="1000" spc="-50">
                <a:latin typeface="SimSun"/>
                <a:cs typeface="SimSun"/>
              </a:rPr>
              <a:t>造</a:t>
            </a:r>
            <a:r>
              <a:rPr dirty="0" sz="1000">
                <a:latin typeface="SimSun"/>
                <a:cs typeface="SimSun"/>
              </a:rPr>
              <a:t>	</a:t>
            </a:r>
            <a:r>
              <a:rPr dirty="0" sz="1000" spc="-100">
                <a:latin typeface="SimSun"/>
                <a:cs typeface="SimSun"/>
              </a:rPr>
              <a:t>线上宣</a:t>
            </a:r>
            <a:r>
              <a:rPr dirty="0" sz="1000" spc="-50">
                <a:latin typeface="SimSun"/>
                <a:cs typeface="SimSun"/>
              </a:rPr>
              <a:t>传</a:t>
            </a:r>
            <a:endParaRPr sz="1000">
              <a:latin typeface="SimSun"/>
              <a:cs typeface="SimSun"/>
            </a:endParaRPr>
          </a:p>
          <a:p>
            <a:pPr marL="12700">
              <a:lnSpc>
                <a:spcPct val="100000"/>
              </a:lnSpc>
              <a:spcBef>
                <a:spcPts val="1050"/>
              </a:spcBef>
            </a:pPr>
            <a:r>
              <a:rPr dirty="0" sz="1000" spc="-100">
                <a:solidFill>
                  <a:srgbClr val="4A5462"/>
                </a:solidFill>
                <a:latin typeface="SimSun"/>
                <a:cs typeface="SimSun"/>
              </a:rPr>
              <a:t>特点</a:t>
            </a:r>
            <a:r>
              <a:rPr dirty="0" sz="900" spc="-5">
                <a:solidFill>
                  <a:srgbClr val="4A5462"/>
                </a:solidFill>
                <a:latin typeface="Segoe UI"/>
                <a:cs typeface="Segoe UI"/>
              </a:rPr>
              <a:t>: </a:t>
            </a:r>
            <a:r>
              <a:rPr dirty="0" sz="900">
                <a:solidFill>
                  <a:srgbClr val="4A5462"/>
                </a:solidFill>
                <a:latin typeface="Segoe UI"/>
                <a:cs typeface="Segoe UI"/>
              </a:rPr>
              <a:t>O2O</a:t>
            </a:r>
            <a:r>
              <a:rPr dirty="0" sz="1000" spc="-100">
                <a:solidFill>
                  <a:srgbClr val="4A5462"/>
                </a:solidFill>
                <a:latin typeface="SimSun"/>
                <a:cs typeface="SimSun"/>
              </a:rPr>
              <a:t>全渠道融合</a:t>
            </a:r>
            <a:r>
              <a:rPr dirty="0" sz="900" spc="-5">
                <a:solidFill>
                  <a:srgbClr val="4A5462"/>
                </a:solidFill>
                <a:latin typeface="Segoe UI"/>
                <a:cs typeface="Segoe UI"/>
              </a:rPr>
              <a:t>, </a:t>
            </a:r>
            <a:r>
              <a:rPr dirty="0" sz="1000" spc="-100">
                <a:solidFill>
                  <a:srgbClr val="4A5462"/>
                </a:solidFill>
                <a:latin typeface="SimSun"/>
                <a:cs typeface="SimSun"/>
              </a:rPr>
              <a:t>品牌</a:t>
            </a:r>
            <a:r>
              <a:rPr dirty="0" sz="900">
                <a:solidFill>
                  <a:srgbClr val="4A5462"/>
                </a:solidFill>
                <a:latin typeface="Segoe UI"/>
                <a:cs typeface="Segoe UI"/>
              </a:rPr>
              <a:t>+</a:t>
            </a:r>
            <a:r>
              <a:rPr dirty="0" sz="1000" spc="-100">
                <a:solidFill>
                  <a:srgbClr val="4A5462"/>
                </a:solidFill>
                <a:latin typeface="SimSun"/>
                <a:cs typeface="SimSun"/>
              </a:rPr>
              <a:t>促销并重</a:t>
            </a:r>
            <a:r>
              <a:rPr dirty="0" sz="900" spc="-5">
                <a:solidFill>
                  <a:srgbClr val="4A5462"/>
                </a:solidFill>
                <a:latin typeface="Segoe UI"/>
                <a:cs typeface="Segoe UI"/>
              </a:rPr>
              <a:t>, </a:t>
            </a:r>
            <a:r>
              <a:rPr dirty="0" sz="1000" spc="-95">
                <a:solidFill>
                  <a:srgbClr val="4A5462"/>
                </a:solidFill>
                <a:latin typeface="SimSun"/>
                <a:cs typeface="SimSun"/>
              </a:rPr>
              <a:t>内容与终端场景互动</a:t>
            </a:r>
            <a:endParaRPr sz="1000">
              <a:latin typeface="SimSun"/>
              <a:cs typeface="SimSun"/>
            </a:endParaRPr>
          </a:p>
        </p:txBody>
      </p:sp>
      <p:sp>
        <p:nvSpPr>
          <p:cNvPr id="65" name="object 65" descr=""/>
          <p:cNvSpPr txBox="1"/>
          <p:nvPr/>
        </p:nvSpPr>
        <p:spPr>
          <a:xfrm>
            <a:off x="4912319" y="4944490"/>
            <a:ext cx="482600" cy="1809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000" spc="-100">
                <a:latin typeface="Meiryo"/>
                <a:cs typeface="Meiryo"/>
              </a:rPr>
              <a:t>新</a:t>
            </a:r>
            <a:r>
              <a:rPr dirty="0" sz="1000" spc="-85">
                <a:latin typeface="SimSun"/>
                <a:cs typeface="SimSun"/>
              </a:rPr>
              <a:t>品发布</a:t>
            </a:r>
            <a:endParaRPr sz="1000">
              <a:latin typeface="SimSun"/>
              <a:cs typeface="SimSun"/>
            </a:endParaRPr>
          </a:p>
        </p:txBody>
      </p:sp>
      <p:grpSp>
        <p:nvGrpSpPr>
          <p:cNvPr id="66" name="object 66" descr=""/>
          <p:cNvGrpSpPr/>
          <p:nvPr/>
        </p:nvGrpSpPr>
        <p:grpSpPr>
          <a:xfrm>
            <a:off x="6066472" y="4905374"/>
            <a:ext cx="1306195" cy="266700"/>
            <a:chOff x="6066472" y="4905374"/>
            <a:chExt cx="1306195" cy="266700"/>
          </a:xfrm>
        </p:grpSpPr>
        <p:pic>
          <p:nvPicPr>
            <p:cNvPr id="67" name="object 67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066472" y="4971097"/>
              <a:ext cx="78075" cy="135254"/>
            </a:xfrm>
            <a:prstGeom prst="rect">
              <a:avLst/>
            </a:prstGeom>
          </p:spPr>
        </p:pic>
        <p:sp>
          <p:nvSpPr>
            <p:cNvPr id="68" name="object 68" descr=""/>
            <p:cNvSpPr/>
            <p:nvPr/>
          </p:nvSpPr>
          <p:spPr>
            <a:xfrm>
              <a:off x="6710361" y="4910137"/>
              <a:ext cx="657225" cy="257175"/>
            </a:xfrm>
            <a:custGeom>
              <a:avLst/>
              <a:gdLst/>
              <a:ahLst/>
              <a:cxnLst/>
              <a:rect l="l" t="t" r="r" b="b"/>
              <a:pathLst>
                <a:path w="657225" h="257175">
                  <a:moveTo>
                    <a:pt x="628308" y="257174"/>
                  </a:moveTo>
                  <a:lnTo>
                    <a:pt x="28916" y="257174"/>
                  </a:lnTo>
                  <a:lnTo>
                    <a:pt x="24664" y="256328"/>
                  </a:lnTo>
                  <a:lnTo>
                    <a:pt x="0" y="228257"/>
                  </a:lnTo>
                  <a:lnTo>
                    <a:pt x="0" y="223837"/>
                  </a:lnTo>
                  <a:lnTo>
                    <a:pt x="0" y="28916"/>
                  </a:lnTo>
                  <a:lnTo>
                    <a:pt x="28916" y="0"/>
                  </a:lnTo>
                  <a:lnTo>
                    <a:pt x="628308" y="0"/>
                  </a:lnTo>
                  <a:lnTo>
                    <a:pt x="657224" y="28916"/>
                  </a:lnTo>
                  <a:lnTo>
                    <a:pt x="657224" y="228257"/>
                  </a:lnTo>
                  <a:lnTo>
                    <a:pt x="632560" y="256328"/>
                  </a:lnTo>
                  <a:lnTo>
                    <a:pt x="628308" y="257174"/>
                  </a:lnTo>
                  <a:close/>
                </a:path>
              </a:pathLst>
            </a:custGeom>
            <a:solidFill>
              <a:srgbClr val="E4E7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9" name="object 69" descr=""/>
            <p:cNvSpPr/>
            <p:nvPr/>
          </p:nvSpPr>
          <p:spPr>
            <a:xfrm>
              <a:off x="6710361" y="4910137"/>
              <a:ext cx="657225" cy="257175"/>
            </a:xfrm>
            <a:custGeom>
              <a:avLst/>
              <a:gdLst/>
              <a:ahLst/>
              <a:cxnLst/>
              <a:rect l="l" t="t" r="r" b="b"/>
              <a:pathLst>
                <a:path w="657225" h="257175">
                  <a:moveTo>
                    <a:pt x="0" y="223837"/>
                  </a:moveTo>
                  <a:lnTo>
                    <a:pt x="0" y="33337"/>
                  </a:lnTo>
                  <a:lnTo>
                    <a:pt x="0" y="28916"/>
                  </a:lnTo>
                  <a:lnTo>
                    <a:pt x="845" y="24663"/>
                  </a:lnTo>
                  <a:lnTo>
                    <a:pt x="2537" y="20578"/>
                  </a:lnTo>
                  <a:lnTo>
                    <a:pt x="4229" y="16494"/>
                  </a:lnTo>
                  <a:lnTo>
                    <a:pt x="6638" y="12889"/>
                  </a:lnTo>
                  <a:lnTo>
                    <a:pt x="9764" y="9763"/>
                  </a:lnTo>
                  <a:lnTo>
                    <a:pt x="12890" y="6637"/>
                  </a:lnTo>
                  <a:lnTo>
                    <a:pt x="16496" y="4228"/>
                  </a:lnTo>
                  <a:lnTo>
                    <a:pt x="20580" y="2537"/>
                  </a:lnTo>
                  <a:lnTo>
                    <a:pt x="24664" y="845"/>
                  </a:lnTo>
                  <a:lnTo>
                    <a:pt x="28916" y="0"/>
                  </a:lnTo>
                  <a:lnTo>
                    <a:pt x="33338" y="0"/>
                  </a:lnTo>
                  <a:lnTo>
                    <a:pt x="623888" y="0"/>
                  </a:lnTo>
                  <a:lnTo>
                    <a:pt x="628308" y="0"/>
                  </a:lnTo>
                  <a:lnTo>
                    <a:pt x="632560" y="845"/>
                  </a:lnTo>
                  <a:lnTo>
                    <a:pt x="636644" y="2537"/>
                  </a:lnTo>
                  <a:lnTo>
                    <a:pt x="640728" y="4228"/>
                  </a:lnTo>
                  <a:lnTo>
                    <a:pt x="644334" y="6637"/>
                  </a:lnTo>
                  <a:lnTo>
                    <a:pt x="647460" y="9763"/>
                  </a:lnTo>
                  <a:lnTo>
                    <a:pt x="650586" y="12889"/>
                  </a:lnTo>
                  <a:lnTo>
                    <a:pt x="652994" y="16494"/>
                  </a:lnTo>
                  <a:lnTo>
                    <a:pt x="654686" y="20578"/>
                  </a:lnTo>
                  <a:lnTo>
                    <a:pt x="656379" y="24663"/>
                  </a:lnTo>
                  <a:lnTo>
                    <a:pt x="657224" y="28916"/>
                  </a:lnTo>
                  <a:lnTo>
                    <a:pt x="657225" y="33337"/>
                  </a:lnTo>
                  <a:lnTo>
                    <a:pt x="657225" y="223837"/>
                  </a:lnTo>
                  <a:lnTo>
                    <a:pt x="632560" y="256328"/>
                  </a:lnTo>
                  <a:lnTo>
                    <a:pt x="623888" y="257174"/>
                  </a:lnTo>
                  <a:lnTo>
                    <a:pt x="33338" y="257174"/>
                  </a:lnTo>
                  <a:lnTo>
                    <a:pt x="845" y="232510"/>
                  </a:lnTo>
                  <a:lnTo>
                    <a:pt x="0" y="228257"/>
                  </a:lnTo>
                  <a:lnTo>
                    <a:pt x="0" y="223837"/>
                  </a:lnTo>
                  <a:close/>
                </a:path>
              </a:pathLst>
            </a:custGeom>
            <a:ln w="9524">
              <a:solidFill>
                <a:srgbClr val="D0D5D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0" name="object 70" descr=""/>
          <p:cNvSpPr txBox="1"/>
          <p:nvPr/>
        </p:nvSpPr>
        <p:spPr>
          <a:xfrm>
            <a:off x="6796782" y="4944490"/>
            <a:ext cx="482600" cy="1809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000" spc="-90">
                <a:latin typeface="SimSun"/>
                <a:cs typeface="SimSun"/>
              </a:rPr>
              <a:t>体验营销</a:t>
            </a:r>
            <a:endParaRPr sz="1000">
              <a:latin typeface="SimSun"/>
              <a:cs typeface="SimSun"/>
            </a:endParaRPr>
          </a:p>
        </p:txBody>
      </p:sp>
      <p:grpSp>
        <p:nvGrpSpPr>
          <p:cNvPr id="71" name="object 71" descr=""/>
          <p:cNvGrpSpPr/>
          <p:nvPr/>
        </p:nvGrpSpPr>
        <p:grpSpPr>
          <a:xfrm>
            <a:off x="7952422" y="4905374"/>
            <a:ext cx="1306195" cy="266700"/>
            <a:chOff x="7952422" y="4905374"/>
            <a:chExt cx="1306195" cy="266700"/>
          </a:xfrm>
        </p:grpSpPr>
        <p:pic>
          <p:nvPicPr>
            <p:cNvPr id="72" name="object 72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952422" y="4971097"/>
              <a:ext cx="78075" cy="135254"/>
            </a:xfrm>
            <a:prstGeom prst="rect">
              <a:avLst/>
            </a:prstGeom>
          </p:spPr>
        </p:pic>
        <p:sp>
          <p:nvSpPr>
            <p:cNvPr id="73" name="object 73" descr=""/>
            <p:cNvSpPr/>
            <p:nvPr/>
          </p:nvSpPr>
          <p:spPr>
            <a:xfrm>
              <a:off x="8596311" y="4910137"/>
              <a:ext cx="657225" cy="257175"/>
            </a:xfrm>
            <a:custGeom>
              <a:avLst/>
              <a:gdLst/>
              <a:ahLst/>
              <a:cxnLst/>
              <a:rect l="l" t="t" r="r" b="b"/>
              <a:pathLst>
                <a:path w="657225" h="257175">
                  <a:moveTo>
                    <a:pt x="628308" y="257174"/>
                  </a:moveTo>
                  <a:lnTo>
                    <a:pt x="28916" y="257174"/>
                  </a:lnTo>
                  <a:lnTo>
                    <a:pt x="24663" y="256328"/>
                  </a:lnTo>
                  <a:lnTo>
                    <a:pt x="0" y="228257"/>
                  </a:lnTo>
                  <a:lnTo>
                    <a:pt x="0" y="223837"/>
                  </a:lnTo>
                  <a:lnTo>
                    <a:pt x="0" y="28916"/>
                  </a:lnTo>
                  <a:lnTo>
                    <a:pt x="28916" y="0"/>
                  </a:lnTo>
                  <a:lnTo>
                    <a:pt x="628308" y="0"/>
                  </a:lnTo>
                  <a:lnTo>
                    <a:pt x="657224" y="28916"/>
                  </a:lnTo>
                  <a:lnTo>
                    <a:pt x="657224" y="228257"/>
                  </a:lnTo>
                  <a:lnTo>
                    <a:pt x="632560" y="256328"/>
                  </a:lnTo>
                  <a:lnTo>
                    <a:pt x="628308" y="257174"/>
                  </a:lnTo>
                  <a:close/>
                </a:path>
              </a:pathLst>
            </a:custGeom>
            <a:solidFill>
              <a:srgbClr val="E4E7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4" name="object 74" descr=""/>
            <p:cNvSpPr/>
            <p:nvPr/>
          </p:nvSpPr>
          <p:spPr>
            <a:xfrm>
              <a:off x="8596311" y="4910137"/>
              <a:ext cx="657225" cy="257175"/>
            </a:xfrm>
            <a:custGeom>
              <a:avLst/>
              <a:gdLst/>
              <a:ahLst/>
              <a:cxnLst/>
              <a:rect l="l" t="t" r="r" b="b"/>
              <a:pathLst>
                <a:path w="657225" h="257175">
                  <a:moveTo>
                    <a:pt x="0" y="223837"/>
                  </a:moveTo>
                  <a:lnTo>
                    <a:pt x="0" y="33337"/>
                  </a:lnTo>
                  <a:lnTo>
                    <a:pt x="0" y="28916"/>
                  </a:lnTo>
                  <a:lnTo>
                    <a:pt x="845" y="24663"/>
                  </a:lnTo>
                  <a:lnTo>
                    <a:pt x="2537" y="20578"/>
                  </a:lnTo>
                  <a:lnTo>
                    <a:pt x="4228" y="16494"/>
                  </a:lnTo>
                  <a:lnTo>
                    <a:pt x="6637" y="12889"/>
                  </a:lnTo>
                  <a:lnTo>
                    <a:pt x="9763" y="9763"/>
                  </a:lnTo>
                  <a:lnTo>
                    <a:pt x="12889" y="6637"/>
                  </a:lnTo>
                  <a:lnTo>
                    <a:pt x="16494" y="4228"/>
                  </a:lnTo>
                  <a:lnTo>
                    <a:pt x="20579" y="2537"/>
                  </a:lnTo>
                  <a:lnTo>
                    <a:pt x="24663" y="845"/>
                  </a:lnTo>
                  <a:lnTo>
                    <a:pt x="28916" y="0"/>
                  </a:lnTo>
                  <a:lnTo>
                    <a:pt x="33338" y="0"/>
                  </a:lnTo>
                  <a:lnTo>
                    <a:pt x="623888" y="0"/>
                  </a:lnTo>
                  <a:lnTo>
                    <a:pt x="628308" y="0"/>
                  </a:lnTo>
                  <a:lnTo>
                    <a:pt x="632560" y="845"/>
                  </a:lnTo>
                  <a:lnTo>
                    <a:pt x="657225" y="33337"/>
                  </a:lnTo>
                  <a:lnTo>
                    <a:pt x="657225" y="223837"/>
                  </a:lnTo>
                  <a:lnTo>
                    <a:pt x="632560" y="256328"/>
                  </a:lnTo>
                  <a:lnTo>
                    <a:pt x="623888" y="257174"/>
                  </a:lnTo>
                  <a:lnTo>
                    <a:pt x="33338" y="257174"/>
                  </a:lnTo>
                  <a:lnTo>
                    <a:pt x="845" y="232510"/>
                  </a:lnTo>
                  <a:lnTo>
                    <a:pt x="0" y="228257"/>
                  </a:lnTo>
                  <a:lnTo>
                    <a:pt x="0" y="223837"/>
                  </a:lnTo>
                  <a:close/>
                </a:path>
              </a:pathLst>
            </a:custGeom>
            <a:ln w="9524">
              <a:solidFill>
                <a:srgbClr val="D0D5D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5" name="object 75" descr=""/>
          <p:cNvSpPr txBox="1"/>
          <p:nvPr/>
        </p:nvSpPr>
        <p:spPr>
          <a:xfrm>
            <a:off x="8681243" y="4944490"/>
            <a:ext cx="482600" cy="1809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000" spc="-100">
                <a:latin typeface="Meiryo"/>
                <a:cs typeface="Meiryo"/>
              </a:rPr>
              <a:t>⽣</a:t>
            </a:r>
            <a:r>
              <a:rPr dirty="0" sz="1000" spc="-85">
                <a:latin typeface="SimSun"/>
                <a:cs typeface="SimSun"/>
              </a:rPr>
              <a:t>态构建</a:t>
            </a:r>
            <a:endParaRPr sz="1000">
              <a:latin typeface="SimSun"/>
              <a:cs typeface="SimSun"/>
            </a:endParaRPr>
          </a:p>
        </p:txBody>
      </p:sp>
      <p:grpSp>
        <p:nvGrpSpPr>
          <p:cNvPr id="76" name="object 76" descr=""/>
          <p:cNvGrpSpPr/>
          <p:nvPr/>
        </p:nvGrpSpPr>
        <p:grpSpPr>
          <a:xfrm>
            <a:off x="9838372" y="4905374"/>
            <a:ext cx="1306195" cy="266700"/>
            <a:chOff x="9838372" y="4905374"/>
            <a:chExt cx="1306195" cy="266700"/>
          </a:xfrm>
        </p:grpSpPr>
        <p:pic>
          <p:nvPicPr>
            <p:cNvPr id="77" name="object 77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838372" y="4971097"/>
              <a:ext cx="78075" cy="135254"/>
            </a:xfrm>
            <a:prstGeom prst="rect">
              <a:avLst/>
            </a:prstGeom>
          </p:spPr>
        </p:pic>
        <p:sp>
          <p:nvSpPr>
            <p:cNvPr id="78" name="object 78" descr=""/>
            <p:cNvSpPr/>
            <p:nvPr/>
          </p:nvSpPr>
          <p:spPr>
            <a:xfrm>
              <a:off x="10482261" y="4910137"/>
              <a:ext cx="657225" cy="257175"/>
            </a:xfrm>
            <a:custGeom>
              <a:avLst/>
              <a:gdLst/>
              <a:ahLst/>
              <a:cxnLst/>
              <a:rect l="l" t="t" r="r" b="b"/>
              <a:pathLst>
                <a:path w="657225" h="257175">
                  <a:moveTo>
                    <a:pt x="628308" y="257174"/>
                  </a:moveTo>
                  <a:lnTo>
                    <a:pt x="28915" y="257174"/>
                  </a:lnTo>
                  <a:lnTo>
                    <a:pt x="24662" y="256328"/>
                  </a:lnTo>
                  <a:lnTo>
                    <a:pt x="0" y="228257"/>
                  </a:lnTo>
                  <a:lnTo>
                    <a:pt x="0" y="223837"/>
                  </a:lnTo>
                  <a:lnTo>
                    <a:pt x="0" y="28916"/>
                  </a:lnTo>
                  <a:lnTo>
                    <a:pt x="28915" y="0"/>
                  </a:lnTo>
                  <a:lnTo>
                    <a:pt x="628308" y="0"/>
                  </a:lnTo>
                  <a:lnTo>
                    <a:pt x="657223" y="28916"/>
                  </a:lnTo>
                  <a:lnTo>
                    <a:pt x="657223" y="228257"/>
                  </a:lnTo>
                  <a:lnTo>
                    <a:pt x="632560" y="256328"/>
                  </a:lnTo>
                  <a:lnTo>
                    <a:pt x="628308" y="257174"/>
                  </a:lnTo>
                  <a:close/>
                </a:path>
              </a:pathLst>
            </a:custGeom>
            <a:solidFill>
              <a:srgbClr val="E4E7E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9" name="object 79" descr=""/>
            <p:cNvSpPr/>
            <p:nvPr/>
          </p:nvSpPr>
          <p:spPr>
            <a:xfrm>
              <a:off x="10482261" y="4910137"/>
              <a:ext cx="657225" cy="257175"/>
            </a:xfrm>
            <a:custGeom>
              <a:avLst/>
              <a:gdLst/>
              <a:ahLst/>
              <a:cxnLst/>
              <a:rect l="l" t="t" r="r" b="b"/>
              <a:pathLst>
                <a:path w="657225" h="257175">
                  <a:moveTo>
                    <a:pt x="0" y="223837"/>
                  </a:moveTo>
                  <a:lnTo>
                    <a:pt x="0" y="33337"/>
                  </a:lnTo>
                  <a:lnTo>
                    <a:pt x="0" y="28916"/>
                  </a:lnTo>
                  <a:lnTo>
                    <a:pt x="845" y="24663"/>
                  </a:lnTo>
                  <a:lnTo>
                    <a:pt x="2537" y="20578"/>
                  </a:lnTo>
                  <a:lnTo>
                    <a:pt x="4228" y="16494"/>
                  </a:lnTo>
                  <a:lnTo>
                    <a:pt x="6636" y="12889"/>
                  </a:lnTo>
                  <a:lnTo>
                    <a:pt x="9763" y="9763"/>
                  </a:lnTo>
                  <a:lnTo>
                    <a:pt x="12889" y="6637"/>
                  </a:lnTo>
                  <a:lnTo>
                    <a:pt x="16494" y="4228"/>
                  </a:lnTo>
                  <a:lnTo>
                    <a:pt x="20578" y="2537"/>
                  </a:lnTo>
                  <a:lnTo>
                    <a:pt x="24663" y="845"/>
                  </a:lnTo>
                  <a:lnTo>
                    <a:pt x="28915" y="0"/>
                  </a:lnTo>
                  <a:lnTo>
                    <a:pt x="33337" y="0"/>
                  </a:lnTo>
                  <a:lnTo>
                    <a:pt x="623887" y="0"/>
                  </a:lnTo>
                  <a:lnTo>
                    <a:pt x="628308" y="0"/>
                  </a:lnTo>
                  <a:lnTo>
                    <a:pt x="632560" y="845"/>
                  </a:lnTo>
                  <a:lnTo>
                    <a:pt x="636643" y="2537"/>
                  </a:lnTo>
                  <a:lnTo>
                    <a:pt x="640728" y="4228"/>
                  </a:lnTo>
                  <a:lnTo>
                    <a:pt x="644333" y="6637"/>
                  </a:lnTo>
                  <a:lnTo>
                    <a:pt x="647460" y="9763"/>
                  </a:lnTo>
                  <a:lnTo>
                    <a:pt x="650586" y="12889"/>
                  </a:lnTo>
                  <a:lnTo>
                    <a:pt x="657224" y="33337"/>
                  </a:lnTo>
                  <a:lnTo>
                    <a:pt x="657224" y="223837"/>
                  </a:lnTo>
                  <a:lnTo>
                    <a:pt x="657223" y="228257"/>
                  </a:lnTo>
                  <a:lnTo>
                    <a:pt x="656378" y="232510"/>
                  </a:lnTo>
                  <a:lnTo>
                    <a:pt x="654686" y="236594"/>
                  </a:lnTo>
                  <a:lnTo>
                    <a:pt x="652994" y="240678"/>
                  </a:lnTo>
                  <a:lnTo>
                    <a:pt x="623887" y="257174"/>
                  </a:lnTo>
                  <a:lnTo>
                    <a:pt x="33337" y="257174"/>
                  </a:lnTo>
                  <a:lnTo>
                    <a:pt x="2537" y="236594"/>
                  </a:lnTo>
                  <a:lnTo>
                    <a:pt x="845" y="232510"/>
                  </a:lnTo>
                  <a:lnTo>
                    <a:pt x="0" y="228257"/>
                  </a:lnTo>
                  <a:lnTo>
                    <a:pt x="0" y="223837"/>
                  </a:lnTo>
                  <a:close/>
                </a:path>
              </a:pathLst>
            </a:custGeom>
            <a:ln w="9524">
              <a:solidFill>
                <a:srgbClr val="D0D5D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0" name="object 80" descr=""/>
          <p:cNvSpPr txBox="1"/>
          <p:nvPr/>
        </p:nvSpPr>
        <p:spPr>
          <a:xfrm>
            <a:off x="10565704" y="4944490"/>
            <a:ext cx="482600" cy="1809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000" spc="-90">
                <a:latin typeface="SimSun"/>
                <a:cs typeface="SimSun"/>
              </a:rPr>
              <a:t>忠诚培育</a:t>
            </a:r>
            <a:endParaRPr sz="1000">
              <a:latin typeface="SimSun"/>
              <a:cs typeface="SimSun"/>
            </a:endParaRPr>
          </a:p>
        </p:txBody>
      </p:sp>
      <p:pic>
        <p:nvPicPr>
          <p:cNvPr id="81" name="object 81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32271" y="5267324"/>
            <a:ext cx="78581" cy="114300"/>
          </a:xfrm>
          <a:prstGeom prst="rect">
            <a:avLst/>
          </a:prstGeom>
        </p:spPr>
      </p:pic>
      <p:sp>
        <p:nvSpPr>
          <p:cNvPr id="82" name="object 82" descr=""/>
          <p:cNvSpPr txBox="1"/>
          <p:nvPr/>
        </p:nvSpPr>
        <p:spPr>
          <a:xfrm>
            <a:off x="1139825" y="4577930"/>
            <a:ext cx="3280410" cy="83311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93345">
              <a:lnSpc>
                <a:spcPct val="100000"/>
              </a:lnSpc>
              <a:spcBef>
                <a:spcPts val="100"/>
              </a:spcBef>
            </a:pPr>
            <a:r>
              <a:rPr dirty="0" sz="1200" spc="-155">
                <a:solidFill>
                  <a:srgbClr val="0046AB"/>
                </a:solidFill>
                <a:latin typeface="SimSun"/>
                <a:cs typeface="SimSun"/>
              </a:rPr>
              <a:t>科技消费营销链路</a:t>
            </a:r>
            <a:endParaRPr sz="1200">
              <a:latin typeface="SimSun"/>
              <a:cs typeface="SimSun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sz="1050">
              <a:latin typeface="SimSun"/>
              <a:cs typeface="SimSun"/>
            </a:endParaRPr>
          </a:p>
          <a:p>
            <a:pPr marL="15875">
              <a:lnSpc>
                <a:spcPct val="100000"/>
              </a:lnSpc>
              <a:tabLst>
                <a:tab pos="1900555" algn="l"/>
              </a:tabLst>
            </a:pPr>
            <a:r>
              <a:rPr dirty="0" sz="1000" spc="-100">
                <a:latin typeface="SimSun"/>
                <a:cs typeface="SimSun"/>
              </a:rPr>
              <a:t>价值主</a:t>
            </a:r>
            <a:r>
              <a:rPr dirty="0" sz="1000" spc="-50">
                <a:latin typeface="SimSun"/>
                <a:cs typeface="SimSun"/>
              </a:rPr>
              <a:t>张</a:t>
            </a:r>
            <a:r>
              <a:rPr dirty="0" sz="1000">
                <a:latin typeface="SimSun"/>
                <a:cs typeface="SimSun"/>
              </a:rPr>
              <a:t>	</a:t>
            </a:r>
            <a:r>
              <a:rPr dirty="0" sz="1000" spc="-100">
                <a:latin typeface="SimSun"/>
                <a:cs typeface="SimSun"/>
              </a:rPr>
              <a:t>品牌</a:t>
            </a:r>
            <a:r>
              <a:rPr dirty="0" sz="1000" spc="-100">
                <a:latin typeface="Meiryo"/>
                <a:cs typeface="Meiryo"/>
              </a:rPr>
              <a:t>⽂</a:t>
            </a:r>
            <a:r>
              <a:rPr dirty="0" sz="1000" spc="-50">
                <a:latin typeface="SimSun"/>
                <a:cs typeface="SimSun"/>
              </a:rPr>
              <a:t>化</a:t>
            </a:r>
            <a:endParaRPr sz="1000">
              <a:latin typeface="SimSun"/>
              <a:cs typeface="SimSun"/>
            </a:endParaRPr>
          </a:p>
          <a:p>
            <a:pPr marL="12700">
              <a:lnSpc>
                <a:spcPct val="100000"/>
              </a:lnSpc>
              <a:spcBef>
                <a:spcPts val="1050"/>
              </a:spcBef>
            </a:pPr>
            <a:r>
              <a:rPr dirty="0" sz="1000" spc="-100">
                <a:solidFill>
                  <a:srgbClr val="4A5462"/>
                </a:solidFill>
                <a:latin typeface="SimSun"/>
                <a:cs typeface="SimSun"/>
              </a:rPr>
              <a:t>特点</a:t>
            </a:r>
            <a:r>
              <a:rPr dirty="0" sz="900" spc="-5">
                <a:solidFill>
                  <a:srgbClr val="4A5462"/>
                </a:solidFill>
                <a:latin typeface="Segoe UI"/>
                <a:cs typeface="Segoe UI"/>
              </a:rPr>
              <a:t>: </a:t>
            </a:r>
            <a:r>
              <a:rPr dirty="0" sz="1000" spc="-100">
                <a:solidFill>
                  <a:srgbClr val="4A5462"/>
                </a:solidFill>
                <a:latin typeface="SimSun"/>
                <a:cs typeface="SimSun"/>
              </a:rPr>
              <a:t>品牌价值主导</a:t>
            </a:r>
            <a:r>
              <a:rPr dirty="0" sz="900" spc="-5">
                <a:solidFill>
                  <a:srgbClr val="4A5462"/>
                </a:solidFill>
                <a:latin typeface="Segoe UI"/>
                <a:cs typeface="Segoe UI"/>
              </a:rPr>
              <a:t>, </a:t>
            </a:r>
            <a:r>
              <a:rPr dirty="0" sz="1000" spc="-100">
                <a:solidFill>
                  <a:srgbClr val="4A5462"/>
                </a:solidFill>
                <a:latin typeface="SimSun"/>
                <a:cs typeface="SimSun"/>
              </a:rPr>
              <a:t>体验式营销</a:t>
            </a:r>
            <a:r>
              <a:rPr dirty="0" sz="900" spc="-5">
                <a:solidFill>
                  <a:srgbClr val="4A5462"/>
                </a:solidFill>
                <a:latin typeface="Segoe UI"/>
                <a:cs typeface="Segoe UI"/>
              </a:rPr>
              <a:t>, </a:t>
            </a:r>
            <a:r>
              <a:rPr dirty="0" sz="1000" spc="-100">
                <a:solidFill>
                  <a:srgbClr val="4A5462"/>
                </a:solidFill>
                <a:latin typeface="SimSun"/>
                <a:cs typeface="SimSun"/>
              </a:rPr>
              <a:t>构建产品</a:t>
            </a:r>
            <a:r>
              <a:rPr dirty="0" sz="1000" spc="-100">
                <a:solidFill>
                  <a:srgbClr val="4A5462"/>
                </a:solidFill>
                <a:latin typeface="Meiryo"/>
                <a:cs typeface="Meiryo"/>
              </a:rPr>
              <a:t>⽣</a:t>
            </a:r>
            <a:r>
              <a:rPr dirty="0" sz="1000" spc="-100">
                <a:solidFill>
                  <a:srgbClr val="4A5462"/>
                </a:solidFill>
                <a:latin typeface="SimSun"/>
                <a:cs typeface="SimSun"/>
              </a:rPr>
              <a:t>态系统与</a:t>
            </a:r>
            <a:r>
              <a:rPr dirty="0" sz="1000" spc="-100">
                <a:solidFill>
                  <a:srgbClr val="4A5462"/>
                </a:solidFill>
                <a:latin typeface="Meiryo"/>
                <a:cs typeface="Meiryo"/>
              </a:rPr>
              <a:t>⽤⼾</a:t>
            </a:r>
            <a:r>
              <a:rPr dirty="0" sz="1000" spc="-90">
                <a:solidFill>
                  <a:srgbClr val="4A5462"/>
                </a:solidFill>
                <a:latin typeface="SimSun"/>
                <a:cs typeface="SimSun"/>
              </a:rPr>
              <a:t>忠诚度</a:t>
            </a:r>
            <a:endParaRPr sz="1000">
              <a:latin typeface="SimSun"/>
              <a:cs typeface="SimSun"/>
            </a:endParaRPr>
          </a:p>
        </p:txBody>
      </p:sp>
      <p:sp>
        <p:nvSpPr>
          <p:cNvPr id="83" name="object 8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0960" rIns="0" bIns="0" rtlCol="0" vert="horz">
            <a:spAutoFit/>
          </a:bodyPr>
          <a:lstStyle/>
          <a:p>
            <a:pPr marL="75565">
              <a:lnSpc>
                <a:spcPct val="100000"/>
              </a:lnSpc>
              <a:spcBef>
                <a:spcPts val="480"/>
              </a:spcBef>
            </a:pPr>
            <a:fld id="{81D60167-4931-47E6-BA6A-407CBD079E47}" type="slidenum">
              <a:rPr dirty="0" spc="-10"/>
              <a:t>12</a:t>
            </a:fld>
            <a:r>
              <a:rPr dirty="0" spc="-10"/>
              <a:t>/15</a:t>
            </a:r>
          </a:p>
        </p:txBody>
      </p:sp>
      <p:sp>
        <p:nvSpPr>
          <p:cNvPr id="84" name="object 84" descr="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60960" rIns="0" bIns="0" rtlCol="0" vert="horz">
            <a:spAutoFit/>
          </a:bodyPr>
          <a:lstStyle/>
          <a:p>
            <a:pPr marL="50800">
              <a:lnSpc>
                <a:spcPct val="100000"/>
              </a:lnSpc>
              <a:spcBef>
                <a:spcPts val="180"/>
              </a:spcBef>
            </a:pPr>
            <a:r>
              <a:rPr dirty="0" spc="-10"/>
              <a:t>2025.07</a:t>
            </a:r>
          </a:p>
        </p:txBody>
      </p:sp>
      <p:sp>
        <p:nvSpPr>
          <p:cNvPr id="85" name="object 85" descr=""/>
          <p:cNvSpPr txBox="1"/>
          <p:nvPr/>
        </p:nvSpPr>
        <p:spPr>
          <a:xfrm>
            <a:off x="101599" y="6566026"/>
            <a:ext cx="1625600" cy="1587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50"/>
              </a:lnSpc>
            </a:pPr>
            <a:r>
              <a:rPr dirty="0" sz="1150" spc="-105">
                <a:solidFill>
                  <a:srgbClr val="6A7280"/>
                </a:solidFill>
                <a:latin typeface="SimSun"/>
                <a:cs typeface="SimSun"/>
              </a:rPr>
              <a:t>系统化营销全链路知识培训</a:t>
            </a:r>
            <a:endParaRPr sz="1150">
              <a:latin typeface="SimSun"/>
              <a:cs typeface="SimSu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54100" y="528579"/>
            <a:ext cx="4582160" cy="508000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3150" spc="-415" b="0">
                <a:latin typeface="SimSun"/>
                <a:cs typeface="SimSun"/>
              </a:rPr>
              <a:t>当前营销常</a:t>
            </a:r>
            <a:r>
              <a:rPr dirty="0" sz="3150" spc="-415" b="0">
                <a:latin typeface="Meiryo"/>
                <a:cs typeface="Meiryo"/>
              </a:rPr>
              <a:t>⻅</a:t>
            </a:r>
            <a:r>
              <a:rPr dirty="0" sz="3150" spc="-425" b="0">
                <a:latin typeface="SimSun"/>
                <a:cs typeface="SimSun"/>
              </a:rPr>
              <a:t>挑战与应对建议</a:t>
            </a:r>
            <a:endParaRPr sz="3150">
              <a:latin typeface="SimSun"/>
              <a:cs typeface="SimSun"/>
            </a:endParaRPr>
          </a:p>
        </p:txBody>
      </p:sp>
      <p:sp>
        <p:nvSpPr>
          <p:cNvPr id="3" name="object 3" descr=""/>
          <p:cNvSpPr/>
          <p:nvPr/>
        </p:nvSpPr>
        <p:spPr>
          <a:xfrm>
            <a:off x="1066799" y="1209674"/>
            <a:ext cx="609600" cy="38100"/>
          </a:xfrm>
          <a:custGeom>
            <a:avLst/>
            <a:gdLst/>
            <a:ahLst/>
            <a:cxnLst/>
            <a:rect l="l" t="t" r="r" b="b"/>
            <a:pathLst>
              <a:path w="609600" h="38100">
                <a:moveTo>
                  <a:pt x="609599" y="38099"/>
                </a:moveTo>
                <a:lnTo>
                  <a:pt x="0" y="38099"/>
                </a:lnTo>
                <a:lnTo>
                  <a:pt x="0" y="0"/>
                </a:lnTo>
                <a:lnTo>
                  <a:pt x="609599" y="0"/>
                </a:lnTo>
                <a:lnTo>
                  <a:pt x="609599" y="38099"/>
                </a:lnTo>
                <a:close/>
              </a:path>
            </a:pathLst>
          </a:custGeom>
          <a:solidFill>
            <a:srgbClr val="0046AB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" name="object 4" descr=""/>
          <p:cNvGrpSpPr/>
          <p:nvPr/>
        </p:nvGrpSpPr>
        <p:grpSpPr>
          <a:xfrm>
            <a:off x="1066799" y="4667250"/>
            <a:ext cx="10058400" cy="666750"/>
            <a:chOff x="1066799" y="4667250"/>
            <a:chExt cx="10058400" cy="666750"/>
          </a:xfrm>
        </p:grpSpPr>
        <p:sp>
          <p:nvSpPr>
            <p:cNvPr id="5" name="object 5" descr=""/>
            <p:cNvSpPr/>
            <p:nvPr/>
          </p:nvSpPr>
          <p:spPr>
            <a:xfrm>
              <a:off x="1085849" y="4667250"/>
              <a:ext cx="10039350" cy="666750"/>
            </a:xfrm>
            <a:custGeom>
              <a:avLst/>
              <a:gdLst/>
              <a:ahLst/>
              <a:cxnLst/>
              <a:rect l="l" t="t" r="r" b="b"/>
              <a:pathLst>
                <a:path w="10039350" h="666750">
                  <a:moveTo>
                    <a:pt x="9968152" y="666749"/>
                  </a:moveTo>
                  <a:lnTo>
                    <a:pt x="53397" y="666749"/>
                  </a:lnTo>
                  <a:lnTo>
                    <a:pt x="49680" y="666261"/>
                  </a:lnTo>
                  <a:lnTo>
                    <a:pt x="14085" y="640892"/>
                  </a:lnTo>
                  <a:lnTo>
                    <a:pt x="366" y="600507"/>
                  </a:lnTo>
                  <a:lnTo>
                    <a:pt x="0" y="595552"/>
                  </a:lnTo>
                  <a:lnTo>
                    <a:pt x="0" y="590549"/>
                  </a:lnTo>
                  <a:lnTo>
                    <a:pt x="0" y="71196"/>
                  </a:lnTo>
                  <a:lnTo>
                    <a:pt x="11716" y="29704"/>
                  </a:lnTo>
                  <a:lnTo>
                    <a:pt x="42320" y="2439"/>
                  </a:lnTo>
                  <a:lnTo>
                    <a:pt x="53397" y="0"/>
                  </a:lnTo>
                  <a:lnTo>
                    <a:pt x="9968152" y="0"/>
                  </a:lnTo>
                  <a:lnTo>
                    <a:pt x="10009641" y="15621"/>
                  </a:lnTo>
                  <a:lnTo>
                    <a:pt x="10035461" y="51661"/>
                  </a:lnTo>
                  <a:lnTo>
                    <a:pt x="10039348" y="71196"/>
                  </a:lnTo>
                  <a:lnTo>
                    <a:pt x="10039348" y="595552"/>
                  </a:lnTo>
                  <a:lnTo>
                    <a:pt x="10023725" y="637043"/>
                  </a:lnTo>
                  <a:lnTo>
                    <a:pt x="9987686" y="662863"/>
                  </a:lnTo>
                  <a:lnTo>
                    <a:pt x="9973106" y="666261"/>
                  </a:lnTo>
                  <a:lnTo>
                    <a:pt x="9968152" y="666749"/>
                  </a:lnTo>
                  <a:close/>
                </a:path>
              </a:pathLst>
            </a:custGeom>
            <a:solidFill>
              <a:srgbClr val="0046AB">
                <a:alpha val="50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1066799" y="4667527"/>
              <a:ext cx="70485" cy="666750"/>
            </a:xfrm>
            <a:custGeom>
              <a:avLst/>
              <a:gdLst/>
              <a:ahLst/>
              <a:cxnLst/>
              <a:rect l="l" t="t" r="r" b="b"/>
              <a:pathLst>
                <a:path w="70484" h="666750">
                  <a:moveTo>
                    <a:pt x="70450" y="666194"/>
                  </a:moveTo>
                  <a:lnTo>
                    <a:pt x="33857" y="653641"/>
                  </a:lnTo>
                  <a:lnTo>
                    <a:pt x="5800" y="619432"/>
                  </a:lnTo>
                  <a:lnTo>
                    <a:pt x="0" y="590272"/>
                  </a:lnTo>
                  <a:lnTo>
                    <a:pt x="0" y="75922"/>
                  </a:lnTo>
                  <a:lnTo>
                    <a:pt x="12830" y="33579"/>
                  </a:lnTo>
                  <a:lnTo>
                    <a:pt x="47039" y="5522"/>
                  </a:lnTo>
                  <a:lnTo>
                    <a:pt x="70449" y="0"/>
                  </a:lnTo>
                  <a:lnTo>
                    <a:pt x="66287" y="1655"/>
                  </a:lnTo>
                  <a:lnTo>
                    <a:pt x="56951" y="9389"/>
                  </a:lnTo>
                  <a:lnTo>
                    <a:pt x="41000" y="46761"/>
                  </a:lnTo>
                  <a:lnTo>
                    <a:pt x="38100" y="75922"/>
                  </a:lnTo>
                  <a:lnTo>
                    <a:pt x="38100" y="590272"/>
                  </a:lnTo>
                  <a:lnTo>
                    <a:pt x="44514" y="632614"/>
                  </a:lnTo>
                  <a:lnTo>
                    <a:pt x="66287" y="664538"/>
                  </a:lnTo>
                  <a:lnTo>
                    <a:pt x="70450" y="666194"/>
                  </a:lnTo>
                  <a:close/>
                </a:path>
              </a:pathLst>
            </a:custGeom>
            <a:solidFill>
              <a:srgbClr val="0046A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34678" y="4791074"/>
              <a:ext cx="130961" cy="190499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85899" y="5057774"/>
              <a:ext cx="76200" cy="76199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90899" y="5057774"/>
              <a:ext cx="76200" cy="76199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81599" y="5057774"/>
              <a:ext cx="76200" cy="76199"/>
            </a:xfrm>
            <a:prstGeom prst="rect">
              <a:avLst/>
            </a:prstGeom>
          </p:spPr>
        </p:pic>
      </p:grpSp>
      <p:sp>
        <p:nvSpPr>
          <p:cNvPr id="11" name="object 11" descr=""/>
          <p:cNvSpPr txBox="1"/>
          <p:nvPr/>
        </p:nvSpPr>
        <p:spPr>
          <a:xfrm>
            <a:off x="1054100" y="4346549"/>
            <a:ext cx="5891530" cy="83566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350" spc="-170">
                <a:solidFill>
                  <a:srgbClr val="0046AB"/>
                </a:solidFill>
                <a:latin typeface="Meiryo"/>
                <a:cs typeface="Meiryo"/>
              </a:rPr>
              <a:t>⽤⼾</a:t>
            </a:r>
            <a:r>
              <a:rPr dirty="0" sz="1350" spc="-170">
                <a:solidFill>
                  <a:srgbClr val="0046AB"/>
                </a:solidFill>
                <a:latin typeface="SimSun"/>
                <a:cs typeface="SimSun"/>
              </a:rPr>
              <a:t>全</a:t>
            </a:r>
            <a:r>
              <a:rPr dirty="0" sz="1350" spc="-170">
                <a:solidFill>
                  <a:srgbClr val="0046AB"/>
                </a:solidFill>
                <a:latin typeface="Meiryo"/>
                <a:cs typeface="Meiryo"/>
              </a:rPr>
              <a:t>⽣</a:t>
            </a:r>
            <a:r>
              <a:rPr dirty="0" sz="1350" spc="-155">
                <a:solidFill>
                  <a:srgbClr val="0046AB"/>
                </a:solidFill>
                <a:latin typeface="SimSun"/>
                <a:cs typeface="SimSun"/>
              </a:rPr>
              <a:t>命周期管理实践</a:t>
            </a:r>
            <a:endParaRPr sz="1350">
              <a:latin typeface="SimSun"/>
              <a:cs typeface="SimSun"/>
            </a:endParaRPr>
          </a:p>
          <a:p>
            <a:pPr>
              <a:lnSpc>
                <a:spcPct val="100000"/>
              </a:lnSpc>
              <a:spcBef>
                <a:spcPts val="170"/>
              </a:spcBef>
            </a:pPr>
            <a:endParaRPr sz="1200">
              <a:latin typeface="SimSun"/>
              <a:cs typeface="SimSun"/>
            </a:endParaRPr>
          </a:p>
          <a:p>
            <a:pPr marL="429259">
              <a:lnSpc>
                <a:spcPct val="100000"/>
              </a:lnSpc>
            </a:pPr>
            <a:r>
              <a:rPr dirty="0" sz="1150" spc="-110">
                <a:solidFill>
                  <a:srgbClr val="374050"/>
                </a:solidFill>
                <a:latin typeface="Meiryo"/>
                <a:cs typeface="Meiryo"/>
              </a:rPr>
              <a:t>成</a:t>
            </a:r>
            <a:r>
              <a:rPr dirty="0" sz="1150" spc="-110">
                <a:solidFill>
                  <a:srgbClr val="374050"/>
                </a:solidFill>
                <a:latin typeface="SimSun"/>
                <a:cs typeface="SimSun"/>
              </a:rPr>
              <a:t>功的</a:t>
            </a:r>
            <a:r>
              <a:rPr dirty="0" sz="1150" spc="-110">
                <a:solidFill>
                  <a:srgbClr val="374050"/>
                </a:solidFill>
                <a:latin typeface="Meiryo"/>
                <a:cs typeface="Meiryo"/>
              </a:rPr>
              <a:t>⽤⼾⽣</a:t>
            </a:r>
            <a:r>
              <a:rPr dirty="0" sz="1150" spc="-110">
                <a:solidFill>
                  <a:srgbClr val="374050"/>
                </a:solidFill>
                <a:latin typeface="SimSun"/>
                <a:cs typeface="SimSun"/>
              </a:rPr>
              <a:t>命周期管理关键在</a:t>
            </a:r>
            <a:r>
              <a:rPr dirty="0" sz="1150" spc="-110">
                <a:solidFill>
                  <a:srgbClr val="374050"/>
                </a:solidFill>
                <a:latin typeface="Meiryo"/>
                <a:cs typeface="Meiryo"/>
              </a:rPr>
              <a:t>于</a:t>
            </a:r>
            <a:r>
              <a:rPr dirty="0" sz="1150" spc="-110">
                <a:solidFill>
                  <a:srgbClr val="374050"/>
                </a:solidFill>
                <a:latin typeface="SimSun"/>
                <a:cs typeface="SimSun"/>
              </a:rPr>
              <a:t>打通数据，实现精准触达和</a:t>
            </a:r>
            <a:r>
              <a:rPr dirty="0" sz="1150" spc="-110">
                <a:solidFill>
                  <a:srgbClr val="374050"/>
                </a:solidFill>
                <a:latin typeface="Meiryo"/>
                <a:cs typeface="Meiryo"/>
              </a:rPr>
              <a:t>个</a:t>
            </a:r>
            <a:r>
              <a:rPr dirty="0" sz="1150" spc="-110">
                <a:solidFill>
                  <a:srgbClr val="374050"/>
                </a:solidFill>
                <a:latin typeface="SimSun"/>
                <a:cs typeface="SimSun"/>
              </a:rPr>
              <a:t>性化</a:t>
            </a:r>
            <a:r>
              <a:rPr dirty="0" sz="1150" spc="-110">
                <a:solidFill>
                  <a:srgbClr val="374050"/>
                </a:solidFill>
                <a:latin typeface="Meiryo"/>
                <a:cs typeface="Meiryo"/>
              </a:rPr>
              <a:t>互</a:t>
            </a:r>
            <a:r>
              <a:rPr dirty="0" sz="1150" spc="-80">
                <a:solidFill>
                  <a:srgbClr val="374050"/>
                </a:solidFill>
                <a:latin typeface="SimSun"/>
                <a:cs typeface="SimSun"/>
              </a:rPr>
              <a:t>动：</a:t>
            </a:r>
            <a:endParaRPr sz="1150">
              <a:latin typeface="SimSun"/>
              <a:cs typeface="SimSun"/>
            </a:endParaRPr>
          </a:p>
          <a:p>
            <a:pPr marL="581660">
              <a:lnSpc>
                <a:spcPct val="100000"/>
              </a:lnSpc>
              <a:spcBef>
                <a:spcPts val="420"/>
              </a:spcBef>
              <a:tabLst>
                <a:tab pos="2487295" algn="l"/>
                <a:tab pos="4277995" algn="l"/>
              </a:tabLst>
            </a:pPr>
            <a:r>
              <a:rPr dirty="0" sz="1000" spc="-100">
                <a:solidFill>
                  <a:srgbClr val="4A5462"/>
                </a:solidFill>
                <a:latin typeface="SimSun"/>
                <a:cs typeface="SimSun"/>
              </a:rPr>
              <a:t>拉新：精准定向，降低获客</a:t>
            </a:r>
            <a:r>
              <a:rPr dirty="0" sz="1000" spc="-100">
                <a:solidFill>
                  <a:srgbClr val="4A5462"/>
                </a:solidFill>
                <a:latin typeface="Meiryo"/>
                <a:cs typeface="Meiryo"/>
              </a:rPr>
              <a:t>成</a:t>
            </a:r>
            <a:r>
              <a:rPr dirty="0" sz="1000" spc="-50">
                <a:solidFill>
                  <a:srgbClr val="4A5462"/>
                </a:solidFill>
                <a:latin typeface="SimSun"/>
                <a:cs typeface="SimSun"/>
              </a:rPr>
              <a:t>本</a:t>
            </a:r>
            <a:r>
              <a:rPr dirty="0" sz="1000">
                <a:solidFill>
                  <a:srgbClr val="4A5462"/>
                </a:solidFill>
                <a:latin typeface="SimSun"/>
                <a:cs typeface="SimSun"/>
              </a:rPr>
              <a:t>	</a:t>
            </a:r>
            <a:r>
              <a:rPr dirty="0" sz="1000" spc="-100">
                <a:solidFill>
                  <a:srgbClr val="4A5462"/>
                </a:solidFill>
                <a:latin typeface="SimSun"/>
                <a:cs typeface="SimSun"/>
              </a:rPr>
              <a:t>活跃：场景化引导，提升体</a:t>
            </a:r>
            <a:r>
              <a:rPr dirty="0" sz="1000" spc="-50">
                <a:solidFill>
                  <a:srgbClr val="4A5462"/>
                </a:solidFill>
                <a:latin typeface="SimSun"/>
                <a:cs typeface="SimSun"/>
              </a:rPr>
              <a:t>验</a:t>
            </a:r>
            <a:r>
              <a:rPr dirty="0" sz="1000">
                <a:solidFill>
                  <a:srgbClr val="4A5462"/>
                </a:solidFill>
                <a:latin typeface="SimSun"/>
                <a:cs typeface="SimSun"/>
              </a:rPr>
              <a:t>	</a:t>
            </a:r>
            <a:r>
              <a:rPr dirty="0" sz="1000" spc="-100">
                <a:solidFill>
                  <a:srgbClr val="4A5462"/>
                </a:solidFill>
                <a:latin typeface="Meiryo"/>
                <a:cs typeface="Meiryo"/>
              </a:rPr>
              <a:t>留</a:t>
            </a:r>
            <a:r>
              <a:rPr dirty="0" sz="1000" spc="-100">
                <a:solidFill>
                  <a:srgbClr val="4A5462"/>
                </a:solidFill>
                <a:latin typeface="SimSun"/>
                <a:cs typeface="SimSun"/>
              </a:rPr>
              <a:t>存：会员体系，构建情感连</a:t>
            </a:r>
            <a:r>
              <a:rPr dirty="0" sz="1000" spc="-50">
                <a:solidFill>
                  <a:srgbClr val="4A5462"/>
                </a:solidFill>
                <a:latin typeface="SimSun"/>
                <a:cs typeface="SimSun"/>
              </a:rPr>
              <a:t>接</a:t>
            </a:r>
            <a:endParaRPr sz="1000">
              <a:latin typeface="SimSun"/>
              <a:cs typeface="SimSun"/>
            </a:endParaRPr>
          </a:p>
        </p:txBody>
      </p:sp>
      <p:grpSp>
        <p:nvGrpSpPr>
          <p:cNvPr id="12" name="object 12" descr=""/>
          <p:cNvGrpSpPr/>
          <p:nvPr/>
        </p:nvGrpSpPr>
        <p:grpSpPr>
          <a:xfrm>
            <a:off x="1066799" y="5448299"/>
            <a:ext cx="3248025" cy="381000"/>
            <a:chOff x="1066799" y="5448299"/>
            <a:chExt cx="3248025" cy="381000"/>
          </a:xfrm>
        </p:grpSpPr>
        <p:sp>
          <p:nvSpPr>
            <p:cNvPr id="13" name="object 13" descr=""/>
            <p:cNvSpPr/>
            <p:nvPr/>
          </p:nvSpPr>
          <p:spPr>
            <a:xfrm>
              <a:off x="1066799" y="5448299"/>
              <a:ext cx="3248025" cy="381000"/>
            </a:xfrm>
            <a:custGeom>
              <a:avLst/>
              <a:gdLst/>
              <a:ahLst/>
              <a:cxnLst/>
              <a:rect l="l" t="t" r="r" b="b"/>
              <a:pathLst>
                <a:path w="3248025" h="381000">
                  <a:moveTo>
                    <a:pt x="3214976" y="380999"/>
                  </a:moveTo>
                  <a:lnTo>
                    <a:pt x="33047" y="380999"/>
                  </a:lnTo>
                  <a:lnTo>
                    <a:pt x="28187" y="380032"/>
                  </a:lnTo>
                  <a:lnTo>
                    <a:pt x="966" y="352811"/>
                  </a:lnTo>
                  <a:lnTo>
                    <a:pt x="0" y="347952"/>
                  </a:lnTo>
                  <a:lnTo>
                    <a:pt x="0" y="342899"/>
                  </a:lnTo>
                  <a:lnTo>
                    <a:pt x="0" y="33047"/>
                  </a:lnTo>
                  <a:lnTo>
                    <a:pt x="28187" y="966"/>
                  </a:lnTo>
                  <a:lnTo>
                    <a:pt x="33047" y="0"/>
                  </a:lnTo>
                  <a:lnTo>
                    <a:pt x="3214976" y="0"/>
                  </a:lnTo>
                  <a:lnTo>
                    <a:pt x="3247057" y="28187"/>
                  </a:lnTo>
                  <a:lnTo>
                    <a:pt x="3248024" y="33047"/>
                  </a:lnTo>
                  <a:lnTo>
                    <a:pt x="3248024" y="347952"/>
                  </a:lnTo>
                  <a:lnTo>
                    <a:pt x="3219836" y="380032"/>
                  </a:lnTo>
                  <a:lnTo>
                    <a:pt x="3214976" y="380999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42999" y="5562599"/>
              <a:ext cx="152399" cy="152399"/>
            </a:xfrm>
            <a:prstGeom prst="rect">
              <a:avLst/>
            </a:prstGeom>
          </p:spPr>
        </p:pic>
      </p:grpSp>
      <p:sp>
        <p:nvSpPr>
          <p:cNvPr id="15" name="object 15" descr=""/>
          <p:cNvSpPr txBox="1"/>
          <p:nvPr/>
        </p:nvSpPr>
        <p:spPr>
          <a:xfrm>
            <a:off x="1358899" y="5544565"/>
            <a:ext cx="1740535" cy="1809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000" spc="-100">
                <a:solidFill>
                  <a:srgbClr val="374050"/>
                </a:solidFill>
                <a:latin typeface="SimSun"/>
                <a:cs typeface="SimSun"/>
              </a:rPr>
              <a:t>构建整合营销</a:t>
            </a:r>
            <a:r>
              <a:rPr dirty="0" sz="1000" spc="-100">
                <a:solidFill>
                  <a:srgbClr val="374050"/>
                </a:solidFill>
                <a:latin typeface="Meiryo"/>
                <a:cs typeface="Meiryo"/>
              </a:rPr>
              <a:t>中</a:t>
            </a:r>
            <a:r>
              <a:rPr dirty="0" sz="1000" spc="-95">
                <a:solidFill>
                  <a:srgbClr val="374050"/>
                </a:solidFill>
                <a:latin typeface="SimSun"/>
                <a:cs typeface="SimSun"/>
              </a:rPr>
              <a:t>台，打通数据孤岛</a:t>
            </a:r>
            <a:endParaRPr sz="1000">
              <a:latin typeface="SimSun"/>
              <a:cs typeface="SimSun"/>
            </a:endParaRPr>
          </a:p>
        </p:txBody>
      </p:sp>
      <p:grpSp>
        <p:nvGrpSpPr>
          <p:cNvPr id="16" name="object 16" descr=""/>
          <p:cNvGrpSpPr/>
          <p:nvPr/>
        </p:nvGrpSpPr>
        <p:grpSpPr>
          <a:xfrm>
            <a:off x="4467224" y="5448299"/>
            <a:ext cx="3257550" cy="381000"/>
            <a:chOff x="4467224" y="5448299"/>
            <a:chExt cx="3257550" cy="381000"/>
          </a:xfrm>
        </p:grpSpPr>
        <p:sp>
          <p:nvSpPr>
            <p:cNvPr id="17" name="object 17" descr=""/>
            <p:cNvSpPr/>
            <p:nvPr/>
          </p:nvSpPr>
          <p:spPr>
            <a:xfrm>
              <a:off x="4467224" y="5448299"/>
              <a:ext cx="3257550" cy="381000"/>
            </a:xfrm>
            <a:custGeom>
              <a:avLst/>
              <a:gdLst/>
              <a:ahLst/>
              <a:cxnLst/>
              <a:rect l="l" t="t" r="r" b="b"/>
              <a:pathLst>
                <a:path w="3257550" h="381000">
                  <a:moveTo>
                    <a:pt x="3224502" y="380999"/>
                  </a:moveTo>
                  <a:lnTo>
                    <a:pt x="33047" y="380999"/>
                  </a:lnTo>
                  <a:lnTo>
                    <a:pt x="28187" y="380032"/>
                  </a:lnTo>
                  <a:lnTo>
                    <a:pt x="966" y="352811"/>
                  </a:lnTo>
                  <a:lnTo>
                    <a:pt x="0" y="347952"/>
                  </a:lnTo>
                  <a:lnTo>
                    <a:pt x="0" y="342899"/>
                  </a:lnTo>
                  <a:lnTo>
                    <a:pt x="0" y="33047"/>
                  </a:lnTo>
                  <a:lnTo>
                    <a:pt x="28187" y="966"/>
                  </a:lnTo>
                  <a:lnTo>
                    <a:pt x="33047" y="0"/>
                  </a:lnTo>
                  <a:lnTo>
                    <a:pt x="3224502" y="0"/>
                  </a:lnTo>
                  <a:lnTo>
                    <a:pt x="3256582" y="28187"/>
                  </a:lnTo>
                  <a:lnTo>
                    <a:pt x="3257549" y="33047"/>
                  </a:lnTo>
                  <a:lnTo>
                    <a:pt x="3257549" y="347952"/>
                  </a:lnTo>
                  <a:lnTo>
                    <a:pt x="3229361" y="380032"/>
                  </a:lnTo>
                  <a:lnTo>
                    <a:pt x="3224502" y="380999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43424" y="5562599"/>
              <a:ext cx="152399" cy="152399"/>
            </a:xfrm>
            <a:prstGeom prst="rect">
              <a:avLst/>
            </a:prstGeom>
          </p:spPr>
        </p:pic>
      </p:grpSp>
      <p:sp>
        <p:nvSpPr>
          <p:cNvPr id="19" name="object 19" descr=""/>
          <p:cNvSpPr txBox="1"/>
          <p:nvPr/>
        </p:nvSpPr>
        <p:spPr>
          <a:xfrm>
            <a:off x="4762450" y="5544565"/>
            <a:ext cx="1501775" cy="1809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000" spc="-100">
                <a:solidFill>
                  <a:srgbClr val="374050"/>
                </a:solidFill>
                <a:latin typeface="SimSun"/>
                <a:cs typeface="SimSun"/>
              </a:rPr>
              <a:t>利</a:t>
            </a:r>
            <a:r>
              <a:rPr dirty="0" sz="1000" spc="-100">
                <a:solidFill>
                  <a:srgbClr val="374050"/>
                </a:solidFill>
                <a:latin typeface="Meiryo"/>
                <a:cs typeface="Meiryo"/>
              </a:rPr>
              <a:t>⽤</a:t>
            </a:r>
            <a:r>
              <a:rPr dirty="0" sz="900">
                <a:solidFill>
                  <a:srgbClr val="374050"/>
                </a:solidFill>
                <a:latin typeface="Segoe UI"/>
                <a:cs typeface="Segoe UI"/>
              </a:rPr>
              <a:t>AI</a:t>
            </a:r>
            <a:r>
              <a:rPr dirty="0" sz="1000" spc="-95">
                <a:solidFill>
                  <a:srgbClr val="374050"/>
                </a:solidFill>
                <a:latin typeface="SimSun"/>
                <a:cs typeface="SimSun"/>
              </a:rPr>
              <a:t>辅助优化营销决策效率</a:t>
            </a:r>
            <a:endParaRPr sz="1000">
              <a:latin typeface="SimSun"/>
              <a:cs typeface="SimSun"/>
            </a:endParaRPr>
          </a:p>
        </p:txBody>
      </p:sp>
      <p:grpSp>
        <p:nvGrpSpPr>
          <p:cNvPr id="20" name="object 20" descr=""/>
          <p:cNvGrpSpPr/>
          <p:nvPr/>
        </p:nvGrpSpPr>
        <p:grpSpPr>
          <a:xfrm>
            <a:off x="7877173" y="5448299"/>
            <a:ext cx="3248025" cy="381000"/>
            <a:chOff x="7877173" y="5448299"/>
            <a:chExt cx="3248025" cy="381000"/>
          </a:xfrm>
        </p:grpSpPr>
        <p:sp>
          <p:nvSpPr>
            <p:cNvPr id="21" name="object 21" descr=""/>
            <p:cNvSpPr/>
            <p:nvPr/>
          </p:nvSpPr>
          <p:spPr>
            <a:xfrm>
              <a:off x="7877173" y="5448299"/>
              <a:ext cx="3248025" cy="381000"/>
            </a:xfrm>
            <a:custGeom>
              <a:avLst/>
              <a:gdLst/>
              <a:ahLst/>
              <a:cxnLst/>
              <a:rect l="l" t="t" r="r" b="b"/>
              <a:pathLst>
                <a:path w="3248025" h="381000">
                  <a:moveTo>
                    <a:pt x="3214976" y="380999"/>
                  </a:moveTo>
                  <a:lnTo>
                    <a:pt x="33047" y="380999"/>
                  </a:lnTo>
                  <a:lnTo>
                    <a:pt x="28187" y="380032"/>
                  </a:lnTo>
                  <a:lnTo>
                    <a:pt x="966" y="352811"/>
                  </a:lnTo>
                  <a:lnTo>
                    <a:pt x="0" y="347952"/>
                  </a:lnTo>
                  <a:lnTo>
                    <a:pt x="0" y="342899"/>
                  </a:lnTo>
                  <a:lnTo>
                    <a:pt x="0" y="33047"/>
                  </a:lnTo>
                  <a:lnTo>
                    <a:pt x="28187" y="966"/>
                  </a:lnTo>
                  <a:lnTo>
                    <a:pt x="33047" y="0"/>
                  </a:lnTo>
                  <a:lnTo>
                    <a:pt x="3214976" y="0"/>
                  </a:lnTo>
                  <a:lnTo>
                    <a:pt x="3247056" y="28187"/>
                  </a:lnTo>
                  <a:lnTo>
                    <a:pt x="3248024" y="33047"/>
                  </a:lnTo>
                  <a:lnTo>
                    <a:pt x="3248024" y="347952"/>
                  </a:lnTo>
                  <a:lnTo>
                    <a:pt x="3219835" y="380032"/>
                  </a:lnTo>
                  <a:lnTo>
                    <a:pt x="3214976" y="380999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53374" y="5562599"/>
              <a:ext cx="152399" cy="152399"/>
            </a:xfrm>
            <a:prstGeom prst="rect">
              <a:avLst/>
            </a:prstGeom>
          </p:spPr>
        </p:pic>
      </p:grpSp>
      <p:sp>
        <p:nvSpPr>
          <p:cNvPr id="23" name="object 23" descr=""/>
          <p:cNvSpPr txBox="1"/>
          <p:nvPr/>
        </p:nvSpPr>
        <p:spPr>
          <a:xfrm>
            <a:off x="8166000" y="5544565"/>
            <a:ext cx="1581150" cy="1809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000" spc="-100">
                <a:solidFill>
                  <a:srgbClr val="374050"/>
                </a:solidFill>
                <a:latin typeface="SimSun"/>
                <a:cs typeface="SimSun"/>
              </a:rPr>
              <a:t>建</a:t>
            </a:r>
            <a:r>
              <a:rPr dirty="0" sz="1000" spc="-100">
                <a:solidFill>
                  <a:srgbClr val="374050"/>
                </a:solidFill>
                <a:latin typeface="Meiryo"/>
                <a:cs typeface="Meiryo"/>
              </a:rPr>
              <a:t>⽴⻓</a:t>
            </a:r>
            <a:r>
              <a:rPr dirty="0" sz="1000" spc="-100">
                <a:solidFill>
                  <a:srgbClr val="374050"/>
                </a:solidFill>
                <a:latin typeface="SimSun"/>
                <a:cs typeface="SimSun"/>
              </a:rPr>
              <a:t>效</a:t>
            </a:r>
            <a:r>
              <a:rPr dirty="0" sz="900" spc="-10">
                <a:solidFill>
                  <a:srgbClr val="374050"/>
                </a:solidFill>
                <a:latin typeface="Segoe UI"/>
                <a:cs typeface="Segoe UI"/>
              </a:rPr>
              <a:t>ROI</a:t>
            </a:r>
            <a:r>
              <a:rPr dirty="0" sz="1000" spc="-95">
                <a:solidFill>
                  <a:srgbClr val="374050"/>
                </a:solidFill>
                <a:latin typeface="SimSun"/>
                <a:cs typeface="SimSun"/>
              </a:rPr>
              <a:t>评估体系监控效果</a:t>
            </a:r>
            <a:endParaRPr sz="1000">
              <a:latin typeface="SimSun"/>
              <a:cs typeface="SimSun"/>
            </a:endParaRPr>
          </a:p>
        </p:txBody>
      </p:sp>
      <p:grpSp>
        <p:nvGrpSpPr>
          <p:cNvPr id="24" name="object 24" descr=""/>
          <p:cNvGrpSpPr/>
          <p:nvPr/>
        </p:nvGrpSpPr>
        <p:grpSpPr>
          <a:xfrm>
            <a:off x="1066799" y="1400174"/>
            <a:ext cx="10058400" cy="828675"/>
            <a:chOff x="1066799" y="1400174"/>
            <a:chExt cx="10058400" cy="828675"/>
          </a:xfrm>
        </p:grpSpPr>
        <p:sp>
          <p:nvSpPr>
            <p:cNvPr id="25" name="object 25" descr=""/>
            <p:cNvSpPr/>
            <p:nvPr/>
          </p:nvSpPr>
          <p:spPr>
            <a:xfrm>
              <a:off x="1066799" y="1400174"/>
              <a:ext cx="10058400" cy="828675"/>
            </a:xfrm>
            <a:custGeom>
              <a:avLst/>
              <a:gdLst/>
              <a:ahLst/>
              <a:cxnLst/>
              <a:rect l="l" t="t" r="r" b="b"/>
              <a:pathLst>
                <a:path w="10058400" h="828675">
                  <a:moveTo>
                    <a:pt x="9987202" y="828674"/>
                  </a:moveTo>
                  <a:lnTo>
                    <a:pt x="71196" y="828674"/>
                  </a:lnTo>
                  <a:lnTo>
                    <a:pt x="66241" y="828186"/>
                  </a:lnTo>
                  <a:lnTo>
                    <a:pt x="29705" y="813053"/>
                  </a:lnTo>
                  <a:lnTo>
                    <a:pt x="3885" y="777012"/>
                  </a:lnTo>
                  <a:lnTo>
                    <a:pt x="0" y="757478"/>
                  </a:lnTo>
                  <a:lnTo>
                    <a:pt x="0" y="752474"/>
                  </a:lnTo>
                  <a:lnTo>
                    <a:pt x="0" y="71196"/>
                  </a:lnTo>
                  <a:lnTo>
                    <a:pt x="15621" y="29705"/>
                  </a:lnTo>
                  <a:lnTo>
                    <a:pt x="51661" y="3885"/>
                  </a:lnTo>
                  <a:lnTo>
                    <a:pt x="71196" y="0"/>
                  </a:lnTo>
                  <a:lnTo>
                    <a:pt x="9987202" y="0"/>
                  </a:lnTo>
                  <a:lnTo>
                    <a:pt x="10028691" y="15621"/>
                  </a:lnTo>
                  <a:lnTo>
                    <a:pt x="10054511" y="51661"/>
                  </a:lnTo>
                  <a:lnTo>
                    <a:pt x="10058398" y="71196"/>
                  </a:lnTo>
                  <a:lnTo>
                    <a:pt x="10058398" y="757478"/>
                  </a:lnTo>
                  <a:lnTo>
                    <a:pt x="10042775" y="798969"/>
                  </a:lnTo>
                  <a:lnTo>
                    <a:pt x="10006736" y="824789"/>
                  </a:lnTo>
                  <a:lnTo>
                    <a:pt x="9992156" y="828186"/>
                  </a:lnTo>
                  <a:lnTo>
                    <a:pt x="9987202" y="828674"/>
                  </a:lnTo>
                  <a:close/>
                </a:path>
              </a:pathLst>
            </a:custGeom>
            <a:solidFill>
              <a:srgbClr val="0046AB">
                <a:alpha val="391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1219199" y="1523999"/>
              <a:ext cx="4067175" cy="581025"/>
            </a:xfrm>
            <a:custGeom>
              <a:avLst/>
              <a:gdLst/>
              <a:ahLst/>
              <a:cxnLst/>
              <a:rect l="l" t="t" r="r" b="b"/>
              <a:pathLst>
                <a:path w="4067175" h="581025">
                  <a:moveTo>
                    <a:pt x="3995977" y="581024"/>
                  </a:moveTo>
                  <a:lnTo>
                    <a:pt x="71196" y="581024"/>
                  </a:lnTo>
                  <a:lnTo>
                    <a:pt x="66241" y="580536"/>
                  </a:lnTo>
                  <a:lnTo>
                    <a:pt x="29705" y="565403"/>
                  </a:lnTo>
                  <a:lnTo>
                    <a:pt x="3885" y="529362"/>
                  </a:lnTo>
                  <a:lnTo>
                    <a:pt x="0" y="509828"/>
                  </a:lnTo>
                  <a:lnTo>
                    <a:pt x="0" y="504824"/>
                  </a:lnTo>
                  <a:lnTo>
                    <a:pt x="0" y="71196"/>
                  </a:lnTo>
                  <a:lnTo>
                    <a:pt x="15621" y="29705"/>
                  </a:lnTo>
                  <a:lnTo>
                    <a:pt x="51662" y="3885"/>
                  </a:lnTo>
                  <a:lnTo>
                    <a:pt x="71196" y="0"/>
                  </a:lnTo>
                  <a:lnTo>
                    <a:pt x="3995977" y="0"/>
                  </a:lnTo>
                  <a:lnTo>
                    <a:pt x="4037468" y="15621"/>
                  </a:lnTo>
                  <a:lnTo>
                    <a:pt x="4063288" y="51661"/>
                  </a:lnTo>
                  <a:lnTo>
                    <a:pt x="4067174" y="71196"/>
                  </a:lnTo>
                  <a:lnTo>
                    <a:pt x="4067174" y="509828"/>
                  </a:lnTo>
                  <a:lnTo>
                    <a:pt x="4051552" y="551319"/>
                  </a:lnTo>
                  <a:lnTo>
                    <a:pt x="4015512" y="577139"/>
                  </a:lnTo>
                  <a:lnTo>
                    <a:pt x="4000932" y="580536"/>
                  </a:lnTo>
                  <a:lnTo>
                    <a:pt x="3995977" y="58102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1314449" y="1638299"/>
              <a:ext cx="361950" cy="361950"/>
            </a:xfrm>
            <a:custGeom>
              <a:avLst/>
              <a:gdLst/>
              <a:ahLst/>
              <a:cxnLst/>
              <a:rect l="l" t="t" r="r" b="b"/>
              <a:pathLst>
                <a:path w="361950" h="361950">
                  <a:moveTo>
                    <a:pt x="180974" y="361949"/>
                  </a:moveTo>
                  <a:lnTo>
                    <a:pt x="136990" y="356524"/>
                  </a:lnTo>
                  <a:lnTo>
                    <a:pt x="95662" y="340582"/>
                  </a:lnTo>
                  <a:lnTo>
                    <a:pt x="59446" y="315076"/>
                  </a:lnTo>
                  <a:lnTo>
                    <a:pt x="30499" y="281519"/>
                  </a:lnTo>
                  <a:lnTo>
                    <a:pt x="10574" y="241933"/>
                  </a:lnTo>
                  <a:lnTo>
                    <a:pt x="869" y="198713"/>
                  </a:lnTo>
                  <a:lnTo>
                    <a:pt x="0" y="180974"/>
                  </a:lnTo>
                  <a:lnTo>
                    <a:pt x="217" y="172084"/>
                  </a:lnTo>
                  <a:lnTo>
                    <a:pt x="7790" y="128439"/>
                  </a:lnTo>
                  <a:lnTo>
                    <a:pt x="25740" y="87943"/>
                  </a:lnTo>
                  <a:lnTo>
                    <a:pt x="53006" y="53006"/>
                  </a:lnTo>
                  <a:lnTo>
                    <a:pt x="87943" y="25740"/>
                  </a:lnTo>
                  <a:lnTo>
                    <a:pt x="128439" y="7790"/>
                  </a:lnTo>
                  <a:lnTo>
                    <a:pt x="172084" y="217"/>
                  </a:lnTo>
                  <a:lnTo>
                    <a:pt x="180974" y="0"/>
                  </a:lnTo>
                  <a:lnTo>
                    <a:pt x="189865" y="217"/>
                  </a:lnTo>
                  <a:lnTo>
                    <a:pt x="233509" y="7790"/>
                  </a:lnTo>
                  <a:lnTo>
                    <a:pt x="274005" y="25740"/>
                  </a:lnTo>
                  <a:lnTo>
                    <a:pt x="308943" y="53006"/>
                  </a:lnTo>
                  <a:lnTo>
                    <a:pt x="336208" y="87943"/>
                  </a:lnTo>
                  <a:lnTo>
                    <a:pt x="354159" y="128439"/>
                  </a:lnTo>
                  <a:lnTo>
                    <a:pt x="361732" y="172084"/>
                  </a:lnTo>
                  <a:lnTo>
                    <a:pt x="361949" y="180974"/>
                  </a:lnTo>
                  <a:lnTo>
                    <a:pt x="361732" y="189865"/>
                  </a:lnTo>
                  <a:lnTo>
                    <a:pt x="354159" y="233509"/>
                  </a:lnTo>
                  <a:lnTo>
                    <a:pt x="336208" y="274006"/>
                  </a:lnTo>
                  <a:lnTo>
                    <a:pt x="308943" y="308943"/>
                  </a:lnTo>
                  <a:lnTo>
                    <a:pt x="274006" y="336208"/>
                  </a:lnTo>
                  <a:lnTo>
                    <a:pt x="233509" y="354159"/>
                  </a:lnTo>
                  <a:lnTo>
                    <a:pt x="189865" y="361732"/>
                  </a:lnTo>
                  <a:lnTo>
                    <a:pt x="180974" y="361949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8" name="object 2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19224" y="1752599"/>
              <a:ext cx="152399" cy="133349"/>
            </a:xfrm>
            <a:prstGeom prst="rect">
              <a:avLst/>
            </a:prstGeom>
          </p:spPr>
        </p:pic>
      </p:grpSp>
      <p:sp>
        <p:nvSpPr>
          <p:cNvPr id="29" name="object 29" descr=""/>
          <p:cNvSpPr txBox="1"/>
          <p:nvPr/>
        </p:nvSpPr>
        <p:spPr>
          <a:xfrm>
            <a:off x="1781720" y="1554756"/>
            <a:ext cx="2266950" cy="474980"/>
          </a:xfrm>
          <a:prstGeom prst="rect">
            <a:avLst/>
          </a:prstGeom>
        </p:spPr>
        <p:txBody>
          <a:bodyPr wrap="square" lIns="0" tIns="641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dirty="0" sz="1350" spc="-150">
                <a:latin typeface="SimSun"/>
                <a:cs typeface="SimSun"/>
              </a:rPr>
              <a:t>流量红利消退</a:t>
            </a:r>
            <a:endParaRPr sz="1350">
              <a:latin typeface="SimSun"/>
              <a:cs typeface="SimSun"/>
            </a:endParaRPr>
          </a:p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dirty="0" sz="1000" spc="-100">
                <a:solidFill>
                  <a:srgbClr val="4A5462"/>
                </a:solidFill>
                <a:latin typeface="SimSun"/>
                <a:cs typeface="SimSun"/>
              </a:rPr>
              <a:t>获客</a:t>
            </a:r>
            <a:r>
              <a:rPr dirty="0" sz="1000" spc="-100">
                <a:solidFill>
                  <a:srgbClr val="4A5462"/>
                </a:solidFill>
                <a:latin typeface="Meiryo"/>
                <a:cs typeface="Meiryo"/>
              </a:rPr>
              <a:t>成</a:t>
            </a:r>
            <a:r>
              <a:rPr dirty="0" sz="1000" spc="-95">
                <a:solidFill>
                  <a:srgbClr val="4A5462"/>
                </a:solidFill>
                <a:latin typeface="SimSun"/>
                <a:cs typeface="SimSun"/>
              </a:rPr>
              <a:t>本上升，公域流量竞争激烈，</a:t>
            </a:r>
            <a:r>
              <a:rPr dirty="0" sz="900" spc="-35">
                <a:solidFill>
                  <a:srgbClr val="4A5462"/>
                </a:solidFill>
                <a:latin typeface="Segoe UI"/>
                <a:cs typeface="Segoe UI"/>
              </a:rPr>
              <a:t>ROI</a:t>
            </a:r>
            <a:r>
              <a:rPr dirty="0" sz="1000" spc="-75">
                <a:solidFill>
                  <a:srgbClr val="4A5462"/>
                </a:solidFill>
                <a:latin typeface="SimSun"/>
                <a:cs typeface="SimSun"/>
              </a:rPr>
              <a:t>下降</a:t>
            </a:r>
            <a:endParaRPr sz="1000">
              <a:latin typeface="SimSun"/>
              <a:cs typeface="SimSun"/>
            </a:endParaRPr>
          </a:p>
        </p:txBody>
      </p:sp>
      <p:grpSp>
        <p:nvGrpSpPr>
          <p:cNvPr id="30" name="object 30" descr=""/>
          <p:cNvGrpSpPr/>
          <p:nvPr/>
        </p:nvGrpSpPr>
        <p:grpSpPr>
          <a:xfrm>
            <a:off x="6905624" y="1523999"/>
            <a:ext cx="4067175" cy="581025"/>
            <a:chOff x="6905624" y="1523999"/>
            <a:chExt cx="4067175" cy="581025"/>
          </a:xfrm>
        </p:grpSpPr>
        <p:sp>
          <p:nvSpPr>
            <p:cNvPr id="31" name="object 31" descr=""/>
            <p:cNvSpPr/>
            <p:nvPr/>
          </p:nvSpPr>
          <p:spPr>
            <a:xfrm>
              <a:off x="6919912" y="1523999"/>
              <a:ext cx="4053204" cy="581025"/>
            </a:xfrm>
            <a:custGeom>
              <a:avLst/>
              <a:gdLst/>
              <a:ahLst/>
              <a:cxnLst/>
              <a:rect l="l" t="t" r="r" b="b"/>
              <a:pathLst>
                <a:path w="4053204" h="581025">
                  <a:moveTo>
                    <a:pt x="3981690" y="581024"/>
                  </a:moveTo>
                  <a:lnTo>
                    <a:pt x="57847" y="581024"/>
                  </a:lnTo>
                  <a:lnTo>
                    <a:pt x="53820" y="580536"/>
                  </a:lnTo>
                  <a:lnTo>
                    <a:pt x="15258" y="555168"/>
                  </a:lnTo>
                  <a:lnTo>
                    <a:pt x="396" y="514783"/>
                  </a:lnTo>
                  <a:lnTo>
                    <a:pt x="0" y="509828"/>
                  </a:lnTo>
                  <a:lnTo>
                    <a:pt x="0" y="504824"/>
                  </a:lnTo>
                  <a:lnTo>
                    <a:pt x="0" y="71196"/>
                  </a:lnTo>
                  <a:lnTo>
                    <a:pt x="12692" y="29705"/>
                  </a:lnTo>
                  <a:lnTo>
                    <a:pt x="41975" y="3885"/>
                  </a:lnTo>
                  <a:lnTo>
                    <a:pt x="57847" y="0"/>
                  </a:lnTo>
                  <a:lnTo>
                    <a:pt x="3981690" y="0"/>
                  </a:lnTo>
                  <a:lnTo>
                    <a:pt x="4023179" y="15621"/>
                  </a:lnTo>
                  <a:lnTo>
                    <a:pt x="4049000" y="51661"/>
                  </a:lnTo>
                  <a:lnTo>
                    <a:pt x="4052886" y="71196"/>
                  </a:lnTo>
                  <a:lnTo>
                    <a:pt x="4052886" y="509828"/>
                  </a:lnTo>
                  <a:lnTo>
                    <a:pt x="4037263" y="551319"/>
                  </a:lnTo>
                  <a:lnTo>
                    <a:pt x="4001222" y="577139"/>
                  </a:lnTo>
                  <a:lnTo>
                    <a:pt x="3986644" y="580536"/>
                  </a:lnTo>
                  <a:lnTo>
                    <a:pt x="3981690" y="581024"/>
                  </a:lnTo>
                  <a:close/>
                </a:path>
              </a:pathLst>
            </a:custGeom>
            <a:solidFill>
              <a:srgbClr val="0046AB">
                <a:alpha val="783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 descr=""/>
            <p:cNvSpPr/>
            <p:nvPr/>
          </p:nvSpPr>
          <p:spPr>
            <a:xfrm>
              <a:off x="6905624" y="1524377"/>
              <a:ext cx="69215" cy="580390"/>
            </a:xfrm>
            <a:custGeom>
              <a:avLst/>
              <a:gdLst/>
              <a:ahLst/>
              <a:cxnLst/>
              <a:rect l="l" t="t" r="r" b="b"/>
              <a:pathLst>
                <a:path w="69215" h="580389">
                  <a:moveTo>
                    <a:pt x="68698" y="580269"/>
                  </a:moveTo>
                  <a:lnTo>
                    <a:pt x="27882" y="563380"/>
                  </a:lnTo>
                  <a:lnTo>
                    <a:pt x="3261" y="526533"/>
                  </a:lnTo>
                  <a:lnTo>
                    <a:pt x="0" y="504447"/>
                  </a:lnTo>
                  <a:lnTo>
                    <a:pt x="0" y="75822"/>
                  </a:lnTo>
                  <a:lnTo>
                    <a:pt x="12829" y="33479"/>
                  </a:lnTo>
                  <a:lnTo>
                    <a:pt x="47038" y="5422"/>
                  </a:lnTo>
                  <a:lnTo>
                    <a:pt x="68698" y="0"/>
                  </a:lnTo>
                  <a:lnTo>
                    <a:pt x="63809" y="1555"/>
                  </a:lnTo>
                  <a:lnTo>
                    <a:pt x="52139" y="9289"/>
                  </a:lnTo>
                  <a:lnTo>
                    <a:pt x="32200" y="46661"/>
                  </a:lnTo>
                  <a:lnTo>
                    <a:pt x="28575" y="75822"/>
                  </a:lnTo>
                  <a:lnTo>
                    <a:pt x="28575" y="504447"/>
                  </a:lnTo>
                  <a:lnTo>
                    <a:pt x="36593" y="546789"/>
                  </a:lnTo>
                  <a:lnTo>
                    <a:pt x="63809" y="578713"/>
                  </a:lnTo>
                  <a:lnTo>
                    <a:pt x="68698" y="580269"/>
                  </a:lnTo>
                  <a:close/>
                </a:path>
              </a:pathLst>
            </a:custGeom>
            <a:solidFill>
              <a:srgbClr val="0046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7029449" y="1638299"/>
              <a:ext cx="361950" cy="361950"/>
            </a:xfrm>
            <a:custGeom>
              <a:avLst/>
              <a:gdLst/>
              <a:ahLst/>
              <a:cxnLst/>
              <a:rect l="l" t="t" r="r" b="b"/>
              <a:pathLst>
                <a:path w="361950" h="361950">
                  <a:moveTo>
                    <a:pt x="180974" y="361949"/>
                  </a:moveTo>
                  <a:lnTo>
                    <a:pt x="136989" y="356524"/>
                  </a:lnTo>
                  <a:lnTo>
                    <a:pt x="95661" y="340582"/>
                  </a:lnTo>
                  <a:lnTo>
                    <a:pt x="59445" y="315076"/>
                  </a:lnTo>
                  <a:lnTo>
                    <a:pt x="30498" y="281519"/>
                  </a:lnTo>
                  <a:lnTo>
                    <a:pt x="10573" y="241933"/>
                  </a:lnTo>
                  <a:lnTo>
                    <a:pt x="868" y="198713"/>
                  </a:lnTo>
                  <a:lnTo>
                    <a:pt x="0" y="180974"/>
                  </a:lnTo>
                  <a:lnTo>
                    <a:pt x="217" y="172084"/>
                  </a:lnTo>
                  <a:lnTo>
                    <a:pt x="7789" y="128439"/>
                  </a:lnTo>
                  <a:lnTo>
                    <a:pt x="25739" y="87943"/>
                  </a:lnTo>
                  <a:lnTo>
                    <a:pt x="53005" y="53006"/>
                  </a:lnTo>
                  <a:lnTo>
                    <a:pt x="87942" y="25740"/>
                  </a:lnTo>
                  <a:lnTo>
                    <a:pt x="128438" y="7790"/>
                  </a:lnTo>
                  <a:lnTo>
                    <a:pt x="172083" y="217"/>
                  </a:lnTo>
                  <a:lnTo>
                    <a:pt x="180974" y="0"/>
                  </a:lnTo>
                  <a:lnTo>
                    <a:pt x="189865" y="217"/>
                  </a:lnTo>
                  <a:lnTo>
                    <a:pt x="233508" y="7790"/>
                  </a:lnTo>
                  <a:lnTo>
                    <a:pt x="274004" y="25740"/>
                  </a:lnTo>
                  <a:lnTo>
                    <a:pt x="308943" y="53006"/>
                  </a:lnTo>
                  <a:lnTo>
                    <a:pt x="336208" y="87943"/>
                  </a:lnTo>
                  <a:lnTo>
                    <a:pt x="354158" y="128439"/>
                  </a:lnTo>
                  <a:lnTo>
                    <a:pt x="361732" y="172084"/>
                  </a:lnTo>
                  <a:lnTo>
                    <a:pt x="361949" y="180974"/>
                  </a:lnTo>
                  <a:lnTo>
                    <a:pt x="361732" y="189865"/>
                  </a:lnTo>
                  <a:lnTo>
                    <a:pt x="354158" y="233509"/>
                  </a:lnTo>
                  <a:lnTo>
                    <a:pt x="336208" y="274006"/>
                  </a:lnTo>
                  <a:lnTo>
                    <a:pt x="308943" y="308943"/>
                  </a:lnTo>
                  <a:lnTo>
                    <a:pt x="274004" y="336208"/>
                  </a:lnTo>
                  <a:lnTo>
                    <a:pt x="233508" y="354159"/>
                  </a:lnTo>
                  <a:lnTo>
                    <a:pt x="189865" y="361732"/>
                  </a:lnTo>
                  <a:lnTo>
                    <a:pt x="180974" y="361949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4" name="object 34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115174" y="1743074"/>
              <a:ext cx="190499" cy="152399"/>
            </a:xfrm>
            <a:prstGeom prst="rect">
              <a:avLst/>
            </a:prstGeom>
          </p:spPr>
        </p:pic>
      </p:grpSp>
      <p:sp>
        <p:nvSpPr>
          <p:cNvPr id="35" name="object 35" descr=""/>
          <p:cNvSpPr txBox="1"/>
          <p:nvPr/>
        </p:nvSpPr>
        <p:spPr>
          <a:xfrm>
            <a:off x="7499994" y="1554756"/>
            <a:ext cx="2426335" cy="474980"/>
          </a:xfrm>
          <a:prstGeom prst="rect">
            <a:avLst/>
          </a:prstGeom>
        </p:spPr>
        <p:txBody>
          <a:bodyPr wrap="square" lIns="0" tIns="641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dirty="0" sz="1350" spc="-155">
                <a:latin typeface="SimSun"/>
                <a:cs typeface="SimSun"/>
              </a:rPr>
              <a:t>私域精细化运营</a:t>
            </a:r>
            <a:endParaRPr sz="1350">
              <a:latin typeface="SimSun"/>
              <a:cs typeface="SimSun"/>
            </a:endParaRPr>
          </a:p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dirty="0" sz="1000" spc="-100">
                <a:solidFill>
                  <a:srgbClr val="374050"/>
                </a:solidFill>
                <a:latin typeface="SimSun"/>
                <a:cs typeface="SimSun"/>
              </a:rPr>
              <a:t>建</a:t>
            </a:r>
            <a:r>
              <a:rPr dirty="0" sz="1000" spc="-100">
                <a:solidFill>
                  <a:srgbClr val="374050"/>
                </a:solidFill>
                <a:latin typeface="Meiryo"/>
                <a:cs typeface="Meiryo"/>
              </a:rPr>
              <a:t>⽴⾃</a:t>
            </a:r>
            <a:r>
              <a:rPr dirty="0" sz="1000" spc="-100">
                <a:solidFill>
                  <a:srgbClr val="374050"/>
                </a:solidFill>
                <a:latin typeface="SimSun"/>
                <a:cs typeface="SimSun"/>
              </a:rPr>
              <a:t>有</a:t>
            </a:r>
            <a:r>
              <a:rPr dirty="0" sz="1000" spc="-100">
                <a:solidFill>
                  <a:srgbClr val="374050"/>
                </a:solidFill>
                <a:latin typeface="Meiryo"/>
                <a:cs typeface="Meiryo"/>
              </a:rPr>
              <a:t>⽤⼾</a:t>
            </a:r>
            <a:r>
              <a:rPr dirty="0" sz="1000" spc="-100">
                <a:solidFill>
                  <a:srgbClr val="374050"/>
                </a:solidFill>
                <a:latin typeface="SimSun"/>
                <a:cs typeface="SimSun"/>
              </a:rPr>
              <a:t>资产，社群精细化运营，提升复购</a:t>
            </a:r>
            <a:endParaRPr sz="1000">
              <a:latin typeface="SimSun"/>
              <a:cs typeface="SimSun"/>
            </a:endParaRPr>
          </a:p>
        </p:txBody>
      </p:sp>
      <p:pic>
        <p:nvPicPr>
          <p:cNvPr id="36" name="object 36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791199" y="1763379"/>
            <a:ext cx="182760" cy="115510"/>
          </a:xfrm>
          <a:prstGeom prst="rect">
            <a:avLst/>
          </a:prstGeom>
        </p:spPr>
      </p:pic>
      <p:grpSp>
        <p:nvGrpSpPr>
          <p:cNvPr id="37" name="object 37" descr=""/>
          <p:cNvGrpSpPr/>
          <p:nvPr/>
        </p:nvGrpSpPr>
        <p:grpSpPr>
          <a:xfrm>
            <a:off x="1066799" y="2352674"/>
            <a:ext cx="10058400" cy="828675"/>
            <a:chOff x="1066799" y="2352674"/>
            <a:chExt cx="10058400" cy="828675"/>
          </a:xfrm>
        </p:grpSpPr>
        <p:sp>
          <p:nvSpPr>
            <p:cNvPr id="38" name="object 38" descr=""/>
            <p:cNvSpPr/>
            <p:nvPr/>
          </p:nvSpPr>
          <p:spPr>
            <a:xfrm>
              <a:off x="1066799" y="2352674"/>
              <a:ext cx="10058400" cy="828675"/>
            </a:xfrm>
            <a:custGeom>
              <a:avLst/>
              <a:gdLst/>
              <a:ahLst/>
              <a:cxnLst/>
              <a:rect l="l" t="t" r="r" b="b"/>
              <a:pathLst>
                <a:path w="10058400" h="828675">
                  <a:moveTo>
                    <a:pt x="9987202" y="828674"/>
                  </a:moveTo>
                  <a:lnTo>
                    <a:pt x="71196" y="828674"/>
                  </a:lnTo>
                  <a:lnTo>
                    <a:pt x="66241" y="828186"/>
                  </a:lnTo>
                  <a:lnTo>
                    <a:pt x="29705" y="813052"/>
                  </a:lnTo>
                  <a:lnTo>
                    <a:pt x="3885" y="777012"/>
                  </a:lnTo>
                  <a:lnTo>
                    <a:pt x="0" y="757478"/>
                  </a:lnTo>
                  <a:lnTo>
                    <a:pt x="0" y="752474"/>
                  </a:lnTo>
                  <a:lnTo>
                    <a:pt x="0" y="71196"/>
                  </a:lnTo>
                  <a:lnTo>
                    <a:pt x="15621" y="29705"/>
                  </a:lnTo>
                  <a:lnTo>
                    <a:pt x="51661" y="3885"/>
                  </a:lnTo>
                  <a:lnTo>
                    <a:pt x="71196" y="0"/>
                  </a:lnTo>
                  <a:lnTo>
                    <a:pt x="9987202" y="0"/>
                  </a:lnTo>
                  <a:lnTo>
                    <a:pt x="10028691" y="15621"/>
                  </a:lnTo>
                  <a:lnTo>
                    <a:pt x="10054511" y="51661"/>
                  </a:lnTo>
                  <a:lnTo>
                    <a:pt x="10058398" y="71196"/>
                  </a:lnTo>
                  <a:lnTo>
                    <a:pt x="10058398" y="757478"/>
                  </a:lnTo>
                  <a:lnTo>
                    <a:pt x="10042775" y="798969"/>
                  </a:lnTo>
                  <a:lnTo>
                    <a:pt x="10006736" y="824788"/>
                  </a:lnTo>
                  <a:lnTo>
                    <a:pt x="9992156" y="828186"/>
                  </a:lnTo>
                  <a:lnTo>
                    <a:pt x="9987202" y="828674"/>
                  </a:lnTo>
                  <a:close/>
                </a:path>
              </a:pathLst>
            </a:custGeom>
            <a:solidFill>
              <a:srgbClr val="0046AB">
                <a:alpha val="391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 descr=""/>
            <p:cNvSpPr/>
            <p:nvPr/>
          </p:nvSpPr>
          <p:spPr>
            <a:xfrm>
              <a:off x="1219199" y="2476499"/>
              <a:ext cx="4067175" cy="581025"/>
            </a:xfrm>
            <a:custGeom>
              <a:avLst/>
              <a:gdLst/>
              <a:ahLst/>
              <a:cxnLst/>
              <a:rect l="l" t="t" r="r" b="b"/>
              <a:pathLst>
                <a:path w="4067175" h="581025">
                  <a:moveTo>
                    <a:pt x="3995977" y="581024"/>
                  </a:moveTo>
                  <a:lnTo>
                    <a:pt x="71196" y="581024"/>
                  </a:lnTo>
                  <a:lnTo>
                    <a:pt x="66241" y="580536"/>
                  </a:lnTo>
                  <a:lnTo>
                    <a:pt x="29705" y="565402"/>
                  </a:lnTo>
                  <a:lnTo>
                    <a:pt x="3885" y="529362"/>
                  </a:lnTo>
                  <a:lnTo>
                    <a:pt x="0" y="509828"/>
                  </a:lnTo>
                  <a:lnTo>
                    <a:pt x="0" y="504824"/>
                  </a:lnTo>
                  <a:lnTo>
                    <a:pt x="0" y="71196"/>
                  </a:lnTo>
                  <a:lnTo>
                    <a:pt x="15621" y="29705"/>
                  </a:lnTo>
                  <a:lnTo>
                    <a:pt x="51662" y="3885"/>
                  </a:lnTo>
                  <a:lnTo>
                    <a:pt x="71196" y="0"/>
                  </a:lnTo>
                  <a:lnTo>
                    <a:pt x="3995977" y="0"/>
                  </a:lnTo>
                  <a:lnTo>
                    <a:pt x="4037468" y="15621"/>
                  </a:lnTo>
                  <a:lnTo>
                    <a:pt x="4063288" y="51661"/>
                  </a:lnTo>
                  <a:lnTo>
                    <a:pt x="4067174" y="71196"/>
                  </a:lnTo>
                  <a:lnTo>
                    <a:pt x="4067174" y="509828"/>
                  </a:lnTo>
                  <a:lnTo>
                    <a:pt x="4051552" y="551319"/>
                  </a:lnTo>
                  <a:lnTo>
                    <a:pt x="4015512" y="577138"/>
                  </a:lnTo>
                  <a:lnTo>
                    <a:pt x="4000932" y="580536"/>
                  </a:lnTo>
                  <a:lnTo>
                    <a:pt x="3995977" y="58102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 descr=""/>
            <p:cNvSpPr/>
            <p:nvPr/>
          </p:nvSpPr>
          <p:spPr>
            <a:xfrm>
              <a:off x="1314449" y="2581274"/>
              <a:ext cx="361950" cy="361950"/>
            </a:xfrm>
            <a:custGeom>
              <a:avLst/>
              <a:gdLst/>
              <a:ahLst/>
              <a:cxnLst/>
              <a:rect l="l" t="t" r="r" b="b"/>
              <a:pathLst>
                <a:path w="361950" h="361950">
                  <a:moveTo>
                    <a:pt x="180974" y="361949"/>
                  </a:moveTo>
                  <a:lnTo>
                    <a:pt x="136990" y="356524"/>
                  </a:lnTo>
                  <a:lnTo>
                    <a:pt x="95662" y="340582"/>
                  </a:lnTo>
                  <a:lnTo>
                    <a:pt x="59446" y="315076"/>
                  </a:lnTo>
                  <a:lnTo>
                    <a:pt x="30499" y="281518"/>
                  </a:lnTo>
                  <a:lnTo>
                    <a:pt x="10574" y="241933"/>
                  </a:lnTo>
                  <a:lnTo>
                    <a:pt x="869" y="198713"/>
                  </a:lnTo>
                  <a:lnTo>
                    <a:pt x="0" y="180974"/>
                  </a:lnTo>
                  <a:lnTo>
                    <a:pt x="217" y="172083"/>
                  </a:lnTo>
                  <a:lnTo>
                    <a:pt x="7790" y="128439"/>
                  </a:lnTo>
                  <a:lnTo>
                    <a:pt x="25740" y="87943"/>
                  </a:lnTo>
                  <a:lnTo>
                    <a:pt x="53006" y="53006"/>
                  </a:lnTo>
                  <a:lnTo>
                    <a:pt x="87943" y="25740"/>
                  </a:lnTo>
                  <a:lnTo>
                    <a:pt x="128439" y="7790"/>
                  </a:lnTo>
                  <a:lnTo>
                    <a:pt x="172084" y="217"/>
                  </a:lnTo>
                  <a:lnTo>
                    <a:pt x="180974" y="0"/>
                  </a:lnTo>
                  <a:lnTo>
                    <a:pt x="189865" y="217"/>
                  </a:lnTo>
                  <a:lnTo>
                    <a:pt x="233509" y="7790"/>
                  </a:lnTo>
                  <a:lnTo>
                    <a:pt x="274005" y="25740"/>
                  </a:lnTo>
                  <a:lnTo>
                    <a:pt x="308943" y="53006"/>
                  </a:lnTo>
                  <a:lnTo>
                    <a:pt x="336208" y="87943"/>
                  </a:lnTo>
                  <a:lnTo>
                    <a:pt x="354159" y="128439"/>
                  </a:lnTo>
                  <a:lnTo>
                    <a:pt x="361732" y="172083"/>
                  </a:lnTo>
                  <a:lnTo>
                    <a:pt x="361949" y="180974"/>
                  </a:lnTo>
                  <a:lnTo>
                    <a:pt x="361732" y="189865"/>
                  </a:lnTo>
                  <a:lnTo>
                    <a:pt x="354159" y="233509"/>
                  </a:lnTo>
                  <a:lnTo>
                    <a:pt x="336208" y="274005"/>
                  </a:lnTo>
                  <a:lnTo>
                    <a:pt x="308943" y="308943"/>
                  </a:lnTo>
                  <a:lnTo>
                    <a:pt x="274006" y="336208"/>
                  </a:lnTo>
                  <a:lnTo>
                    <a:pt x="233509" y="354158"/>
                  </a:lnTo>
                  <a:lnTo>
                    <a:pt x="189865" y="361732"/>
                  </a:lnTo>
                  <a:lnTo>
                    <a:pt x="180974" y="361949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1" name="object 41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43037" y="2686049"/>
              <a:ext cx="104774" cy="152399"/>
            </a:xfrm>
            <a:prstGeom prst="rect">
              <a:avLst/>
            </a:prstGeom>
          </p:spPr>
        </p:pic>
      </p:grpSp>
      <p:sp>
        <p:nvSpPr>
          <p:cNvPr id="42" name="object 42" descr=""/>
          <p:cNvSpPr txBox="1"/>
          <p:nvPr/>
        </p:nvSpPr>
        <p:spPr>
          <a:xfrm>
            <a:off x="1781720" y="2497731"/>
            <a:ext cx="1969135" cy="474980"/>
          </a:xfrm>
          <a:prstGeom prst="rect">
            <a:avLst/>
          </a:prstGeom>
        </p:spPr>
        <p:txBody>
          <a:bodyPr wrap="square" lIns="0" tIns="641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dirty="0" sz="1350" spc="-170">
                <a:latin typeface="Meiryo"/>
                <a:cs typeface="Meiryo"/>
              </a:rPr>
              <a:t>⽤⼾</a:t>
            </a:r>
            <a:r>
              <a:rPr dirty="0" sz="1350" spc="-170">
                <a:latin typeface="SimSun"/>
                <a:cs typeface="SimSun"/>
              </a:rPr>
              <a:t>注意</a:t>
            </a:r>
            <a:r>
              <a:rPr dirty="0" sz="1350" spc="-170">
                <a:latin typeface="Meiryo"/>
                <a:cs typeface="Meiryo"/>
              </a:rPr>
              <a:t>⼒</a:t>
            </a:r>
            <a:r>
              <a:rPr dirty="0" sz="1350" spc="-110">
                <a:latin typeface="SimSun"/>
                <a:cs typeface="SimSun"/>
              </a:rPr>
              <a:t>分散</a:t>
            </a:r>
            <a:endParaRPr sz="1350">
              <a:latin typeface="SimSun"/>
              <a:cs typeface="SimSun"/>
            </a:endParaRPr>
          </a:p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dirty="0" sz="1000" spc="-100">
                <a:solidFill>
                  <a:srgbClr val="4A5462"/>
                </a:solidFill>
                <a:latin typeface="SimSun"/>
                <a:cs typeface="SimSun"/>
              </a:rPr>
              <a:t>内容碎</a:t>
            </a:r>
            <a:r>
              <a:rPr dirty="0" sz="1000" spc="-100">
                <a:solidFill>
                  <a:srgbClr val="4A5462"/>
                </a:solidFill>
                <a:latin typeface="Meiryo"/>
                <a:cs typeface="Meiryo"/>
              </a:rPr>
              <a:t>⽚</a:t>
            </a:r>
            <a:r>
              <a:rPr dirty="0" sz="1000" spc="-100">
                <a:solidFill>
                  <a:srgbClr val="4A5462"/>
                </a:solidFill>
                <a:latin typeface="SimSun"/>
                <a:cs typeface="SimSun"/>
              </a:rPr>
              <a:t>化，信息过载，</a:t>
            </a:r>
            <a:r>
              <a:rPr dirty="0" sz="1000" spc="-100">
                <a:solidFill>
                  <a:srgbClr val="4A5462"/>
                </a:solidFill>
                <a:latin typeface="Meiryo"/>
                <a:cs typeface="Meiryo"/>
              </a:rPr>
              <a:t>⽤⼾</a:t>
            </a:r>
            <a:r>
              <a:rPr dirty="0" sz="1000" spc="-90">
                <a:solidFill>
                  <a:srgbClr val="4A5462"/>
                </a:solidFill>
                <a:latin typeface="SimSun"/>
                <a:cs typeface="SimSun"/>
              </a:rPr>
              <a:t>粘性降低</a:t>
            </a:r>
            <a:endParaRPr sz="1000">
              <a:latin typeface="SimSun"/>
              <a:cs typeface="SimSun"/>
            </a:endParaRPr>
          </a:p>
        </p:txBody>
      </p:sp>
      <p:grpSp>
        <p:nvGrpSpPr>
          <p:cNvPr id="43" name="object 43" descr=""/>
          <p:cNvGrpSpPr/>
          <p:nvPr/>
        </p:nvGrpSpPr>
        <p:grpSpPr>
          <a:xfrm>
            <a:off x="6905624" y="2476499"/>
            <a:ext cx="4067175" cy="581025"/>
            <a:chOff x="6905624" y="2476499"/>
            <a:chExt cx="4067175" cy="581025"/>
          </a:xfrm>
        </p:grpSpPr>
        <p:sp>
          <p:nvSpPr>
            <p:cNvPr id="44" name="object 44" descr=""/>
            <p:cNvSpPr/>
            <p:nvPr/>
          </p:nvSpPr>
          <p:spPr>
            <a:xfrm>
              <a:off x="6919912" y="2476499"/>
              <a:ext cx="4053204" cy="581025"/>
            </a:xfrm>
            <a:custGeom>
              <a:avLst/>
              <a:gdLst/>
              <a:ahLst/>
              <a:cxnLst/>
              <a:rect l="l" t="t" r="r" b="b"/>
              <a:pathLst>
                <a:path w="4053204" h="581025">
                  <a:moveTo>
                    <a:pt x="3981690" y="581024"/>
                  </a:moveTo>
                  <a:lnTo>
                    <a:pt x="57847" y="581024"/>
                  </a:lnTo>
                  <a:lnTo>
                    <a:pt x="53820" y="580536"/>
                  </a:lnTo>
                  <a:lnTo>
                    <a:pt x="15258" y="555168"/>
                  </a:lnTo>
                  <a:lnTo>
                    <a:pt x="396" y="514783"/>
                  </a:lnTo>
                  <a:lnTo>
                    <a:pt x="0" y="509828"/>
                  </a:lnTo>
                  <a:lnTo>
                    <a:pt x="0" y="504824"/>
                  </a:lnTo>
                  <a:lnTo>
                    <a:pt x="0" y="71196"/>
                  </a:lnTo>
                  <a:lnTo>
                    <a:pt x="12692" y="29705"/>
                  </a:lnTo>
                  <a:lnTo>
                    <a:pt x="41975" y="3885"/>
                  </a:lnTo>
                  <a:lnTo>
                    <a:pt x="57847" y="0"/>
                  </a:lnTo>
                  <a:lnTo>
                    <a:pt x="3981690" y="0"/>
                  </a:lnTo>
                  <a:lnTo>
                    <a:pt x="4023179" y="15621"/>
                  </a:lnTo>
                  <a:lnTo>
                    <a:pt x="4049000" y="51661"/>
                  </a:lnTo>
                  <a:lnTo>
                    <a:pt x="4052886" y="71196"/>
                  </a:lnTo>
                  <a:lnTo>
                    <a:pt x="4052886" y="509828"/>
                  </a:lnTo>
                  <a:lnTo>
                    <a:pt x="4037263" y="551319"/>
                  </a:lnTo>
                  <a:lnTo>
                    <a:pt x="4001222" y="577138"/>
                  </a:lnTo>
                  <a:lnTo>
                    <a:pt x="3986644" y="580536"/>
                  </a:lnTo>
                  <a:lnTo>
                    <a:pt x="3981690" y="581024"/>
                  </a:lnTo>
                  <a:close/>
                </a:path>
              </a:pathLst>
            </a:custGeom>
            <a:solidFill>
              <a:srgbClr val="0046AB">
                <a:alpha val="783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 descr=""/>
            <p:cNvSpPr/>
            <p:nvPr/>
          </p:nvSpPr>
          <p:spPr>
            <a:xfrm>
              <a:off x="6905624" y="2476877"/>
              <a:ext cx="69215" cy="580390"/>
            </a:xfrm>
            <a:custGeom>
              <a:avLst/>
              <a:gdLst/>
              <a:ahLst/>
              <a:cxnLst/>
              <a:rect l="l" t="t" r="r" b="b"/>
              <a:pathLst>
                <a:path w="69215" h="580389">
                  <a:moveTo>
                    <a:pt x="68698" y="580269"/>
                  </a:moveTo>
                  <a:lnTo>
                    <a:pt x="27882" y="563380"/>
                  </a:lnTo>
                  <a:lnTo>
                    <a:pt x="3261" y="526533"/>
                  </a:lnTo>
                  <a:lnTo>
                    <a:pt x="0" y="504447"/>
                  </a:lnTo>
                  <a:lnTo>
                    <a:pt x="0" y="75822"/>
                  </a:lnTo>
                  <a:lnTo>
                    <a:pt x="12829" y="33479"/>
                  </a:lnTo>
                  <a:lnTo>
                    <a:pt x="47038" y="5422"/>
                  </a:lnTo>
                  <a:lnTo>
                    <a:pt x="68698" y="0"/>
                  </a:lnTo>
                  <a:lnTo>
                    <a:pt x="63809" y="1555"/>
                  </a:lnTo>
                  <a:lnTo>
                    <a:pt x="52139" y="9289"/>
                  </a:lnTo>
                  <a:lnTo>
                    <a:pt x="32200" y="46661"/>
                  </a:lnTo>
                  <a:lnTo>
                    <a:pt x="28575" y="75822"/>
                  </a:lnTo>
                  <a:lnTo>
                    <a:pt x="28575" y="504447"/>
                  </a:lnTo>
                  <a:lnTo>
                    <a:pt x="36593" y="546789"/>
                  </a:lnTo>
                  <a:lnTo>
                    <a:pt x="63809" y="578713"/>
                  </a:lnTo>
                  <a:lnTo>
                    <a:pt x="68698" y="580269"/>
                  </a:lnTo>
                  <a:close/>
                </a:path>
              </a:pathLst>
            </a:custGeom>
            <a:solidFill>
              <a:srgbClr val="0046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7029449" y="2581274"/>
              <a:ext cx="361950" cy="361950"/>
            </a:xfrm>
            <a:custGeom>
              <a:avLst/>
              <a:gdLst/>
              <a:ahLst/>
              <a:cxnLst/>
              <a:rect l="l" t="t" r="r" b="b"/>
              <a:pathLst>
                <a:path w="361950" h="361950">
                  <a:moveTo>
                    <a:pt x="180974" y="361949"/>
                  </a:moveTo>
                  <a:lnTo>
                    <a:pt x="136989" y="356524"/>
                  </a:lnTo>
                  <a:lnTo>
                    <a:pt x="95661" y="340582"/>
                  </a:lnTo>
                  <a:lnTo>
                    <a:pt x="59445" y="315076"/>
                  </a:lnTo>
                  <a:lnTo>
                    <a:pt x="30498" y="281518"/>
                  </a:lnTo>
                  <a:lnTo>
                    <a:pt x="10573" y="241933"/>
                  </a:lnTo>
                  <a:lnTo>
                    <a:pt x="868" y="198713"/>
                  </a:lnTo>
                  <a:lnTo>
                    <a:pt x="0" y="180974"/>
                  </a:lnTo>
                  <a:lnTo>
                    <a:pt x="217" y="172083"/>
                  </a:lnTo>
                  <a:lnTo>
                    <a:pt x="7789" y="128439"/>
                  </a:lnTo>
                  <a:lnTo>
                    <a:pt x="25739" y="87943"/>
                  </a:lnTo>
                  <a:lnTo>
                    <a:pt x="53005" y="53006"/>
                  </a:lnTo>
                  <a:lnTo>
                    <a:pt x="87942" y="25740"/>
                  </a:lnTo>
                  <a:lnTo>
                    <a:pt x="128438" y="7790"/>
                  </a:lnTo>
                  <a:lnTo>
                    <a:pt x="172083" y="217"/>
                  </a:lnTo>
                  <a:lnTo>
                    <a:pt x="180974" y="0"/>
                  </a:lnTo>
                  <a:lnTo>
                    <a:pt x="189865" y="217"/>
                  </a:lnTo>
                  <a:lnTo>
                    <a:pt x="233508" y="7790"/>
                  </a:lnTo>
                  <a:lnTo>
                    <a:pt x="274004" y="25740"/>
                  </a:lnTo>
                  <a:lnTo>
                    <a:pt x="308943" y="53006"/>
                  </a:lnTo>
                  <a:lnTo>
                    <a:pt x="336208" y="87943"/>
                  </a:lnTo>
                  <a:lnTo>
                    <a:pt x="354158" y="128439"/>
                  </a:lnTo>
                  <a:lnTo>
                    <a:pt x="361732" y="172083"/>
                  </a:lnTo>
                  <a:lnTo>
                    <a:pt x="361949" y="180974"/>
                  </a:lnTo>
                  <a:lnTo>
                    <a:pt x="361732" y="189865"/>
                  </a:lnTo>
                  <a:lnTo>
                    <a:pt x="354158" y="233509"/>
                  </a:lnTo>
                  <a:lnTo>
                    <a:pt x="336208" y="274005"/>
                  </a:lnTo>
                  <a:lnTo>
                    <a:pt x="308943" y="308943"/>
                  </a:lnTo>
                  <a:lnTo>
                    <a:pt x="274004" y="336208"/>
                  </a:lnTo>
                  <a:lnTo>
                    <a:pt x="233508" y="354158"/>
                  </a:lnTo>
                  <a:lnTo>
                    <a:pt x="189865" y="361732"/>
                  </a:lnTo>
                  <a:lnTo>
                    <a:pt x="180974" y="361949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7" name="object 47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158037" y="2686049"/>
              <a:ext cx="104768" cy="152399"/>
            </a:xfrm>
            <a:prstGeom prst="rect">
              <a:avLst/>
            </a:prstGeom>
          </p:spPr>
        </p:pic>
      </p:grpSp>
      <p:sp>
        <p:nvSpPr>
          <p:cNvPr id="48" name="object 48" descr=""/>
          <p:cNvSpPr txBox="1"/>
          <p:nvPr/>
        </p:nvSpPr>
        <p:spPr>
          <a:xfrm>
            <a:off x="7499994" y="2497731"/>
            <a:ext cx="2312035" cy="474980"/>
          </a:xfrm>
          <a:prstGeom prst="rect">
            <a:avLst/>
          </a:prstGeom>
        </p:spPr>
        <p:txBody>
          <a:bodyPr wrap="square" lIns="0" tIns="641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dirty="0" sz="1350" spc="-160">
                <a:latin typeface="SimSun"/>
                <a:cs typeface="SimSun"/>
              </a:rPr>
              <a:t>内容创新与体验提升</a:t>
            </a:r>
            <a:endParaRPr sz="1350">
              <a:latin typeface="SimSun"/>
              <a:cs typeface="SimSun"/>
            </a:endParaRPr>
          </a:p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dirty="0" sz="1000" spc="-100">
                <a:solidFill>
                  <a:srgbClr val="374050"/>
                </a:solidFill>
                <a:latin typeface="SimSun"/>
                <a:cs typeface="SimSun"/>
              </a:rPr>
              <a:t>打造差异化内容，增强</a:t>
            </a:r>
            <a:r>
              <a:rPr dirty="0" sz="1000" spc="-100">
                <a:solidFill>
                  <a:srgbClr val="374050"/>
                </a:solidFill>
                <a:latin typeface="Meiryo"/>
                <a:cs typeface="Meiryo"/>
              </a:rPr>
              <a:t>互</a:t>
            </a:r>
            <a:r>
              <a:rPr dirty="0" sz="1000" spc="-95">
                <a:solidFill>
                  <a:srgbClr val="374050"/>
                </a:solidFill>
                <a:latin typeface="SimSun"/>
                <a:cs typeface="SimSun"/>
              </a:rPr>
              <a:t>动体验，沉浸式体验</a:t>
            </a:r>
            <a:endParaRPr sz="1000">
              <a:latin typeface="SimSun"/>
              <a:cs typeface="SimSun"/>
            </a:endParaRPr>
          </a:p>
        </p:txBody>
      </p:sp>
      <p:pic>
        <p:nvPicPr>
          <p:cNvPr id="49" name="object 49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791199" y="2706354"/>
            <a:ext cx="182760" cy="115510"/>
          </a:xfrm>
          <a:prstGeom prst="rect">
            <a:avLst/>
          </a:prstGeom>
        </p:spPr>
      </p:pic>
      <p:grpSp>
        <p:nvGrpSpPr>
          <p:cNvPr id="50" name="object 50" descr=""/>
          <p:cNvGrpSpPr/>
          <p:nvPr/>
        </p:nvGrpSpPr>
        <p:grpSpPr>
          <a:xfrm>
            <a:off x="1066799" y="3295649"/>
            <a:ext cx="10058400" cy="828675"/>
            <a:chOff x="1066799" y="3295649"/>
            <a:chExt cx="10058400" cy="828675"/>
          </a:xfrm>
        </p:grpSpPr>
        <p:sp>
          <p:nvSpPr>
            <p:cNvPr id="51" name="object 51" descr=""/>
            <p:cNvSpPr/>
            <p:nvPr/>
          </p:nvSpPr>
          <p:spPr>
            <a:xfrm>
              <a:off x="1066799" y="3295649"/>
              <a:ext cx="10058400" cy="828675"/>
            </a:xfrm>
            <a:custGeom>
              <a:avLst/>
              <a:gdLst/>
              <a:ahLst/>
              <a:cxnLst/>
              <a:rect l="l" t="t" r="r" b="b"/>
              <a:pathLst>
                <a:path w="10058400" h="828675">
                  <a:moveTo>
                    <a:pt x="9987202" y="828674"/>
                  </a:moveTo>
                  <a:lnTo>
                    <a:pt x="71196" y="828674"/>
                  </a:lnTo>
                  <a:lnTo>
                    <a:pt x="66241" y="828186"/>
                  </a:lnTo>
                  <a:lnTo>
                    <a:pt x="29705" y="813052"/>
                  </a:lnTo>
                  <a:lnTo>
                    <a:pt x="3885" y="777012"/>
                  </a:lnTo>
                  <a:lnTo>
                    <a:pt x="0" y="757478"/>
                  </a:lnTo>
                  <a:lnTo>
                    <a:pt x="0" y="752474"/>
                  </a:lnTo>
                  <a:lnTo>
                    <a:pt x="0" y="71196"/>
                  </a:lnTo>
                  <a:lnTo>
                    <a:pt x="15621" y="29704"/>
                  </a:lnTo>
                  <a:lnTo>
                    <a:pt x="51661" y="3885"/>
                  </a:lnTo>
                  <a:lnTo>
                    <a:pt x="71196" y="0"/>
                  </a:lnTo>
                  <a:lnTo>
                    <a:pt x="9987202" y="0"/>
                  </a:lnTo>
                  <a:lnTo>
                    <a:pt x="10028691" y="15621"/>
                  </a:lnTo>
                  <a:lnTo>
                    <a:pt x="10054511" y="51661"/>
                  </a:lnTo>
                  <a:lnTo>
                    <a:pt x="10058398" y="71196"/>
                  </a:lnTo>
                  <a:lnTo>
                    <a:pt x="10058398" y="757478"/>
                  </a:lnTo>
                  <a:lnTo>
                    <a:pt x="10042775" y="798968"/>
                  </a:lnTo>
                  <a:lnTo>
                    <a:pt x="10006736" y="824788"/>
                  </a:lnTo>
                  <a:lnTo>
                    <a:pt x="9992156" y="828186"/>
                  </a:lnTo>
                  <a:lnTo>
                    <a:pt x="9987202" y="828674"/>
                  </a:lnTo>
                  <a:close/>
                </a:path>
              </a:pathLst>
            </a:custGeom>
            <a:solidFill>
              <a:srgbClr val="0046AB">
                <a:alpha val="391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 descr=""/>
            <p:cNvSpPr/>
            <p:nvPr/>
          </p:nvSpPr>
          <p:spPr>
            <a:xfrm>
              <a:off x="1219199" y="3419474"/>
              <a:ext cx="4067175" cy="581025"/>
            </a:xfrm>
            <a:custGeom>
              <a:avLst/>
              <a:gdLst/>
              <a:ahLst/>
              <a:cxnLst/>
              <a:rect l="l" t="t" r="r" b="b"/>
              <a:pathLst>
                <a:path w="4067175" h="581025">
                  <a:moveTo>
                    <a:pt x="3995977" y="581024"/>
                  </a:moveTo>
                  <a:lnTo>
                    <a:pt x="71196" y="581024"/>
                  </a:lnTo>
                  <a:lnTo>
                    <a:pt x="66241" y="580536"/>
                  </a:lnTo>
                  <a:lnTo>
                    <a:pt x="29705" y="565402"/>
                  </a:lnTo>
                  <a:lnTo>
                    <a:pt x="3885" y="529362"/>
                  </a:lnTo>
                  <a:lnTo>
                    <a:pt x="0" y="509828"/>
                  </a:lnTo>
                  <a:lnTo>
                    <a:pt x="0" y="504824"/>
                  </a:lnTo>
                  <a:lnTo>
                    <a:pt x="0" y="71196"/>
                  </a:lnTo>
                  <a:lnTo>
                    <a:pt x="15621" y="29704"/>
                  </a:lnTo>
                  <a:lnTo>
                    <a:pt x="51662" y="3885"/>
                  </a:lnTo>
                  <a:lnTo>
                    <a:pt x="71196" y="0"/>
                  </a:lnTo>
                  <a:lnTo>
                    <a:pt x="3995977" y="0"/>
                  </a:lnTo>
                  <a:lnTo>
                    <a:pt x="4037468" y="15621"/>
                  </a:lnTo>
                  <a:lnTo>
                    <a:pt x="4063288" y="51661"/>
                  </a:lnTo>
                  <a:lnTo>
                    <a:pt x="4067174" y="71196"/>
                  </a:lnTo>
                  <a:lnTo>
                    <a:pt x="4067174" y="509828"/>
                  </a:lnTo>
                  <a:lnTo>
                    <a:pt x="4051552" y="551319"/>
                  </a:lnTo>
                  <a:lnTo>
                    <a:pt x="4015512" y="577138"/>
                  </a:lnTo>
                  <a:lnTo>
                    <a:pt x="4000932" y="580536"/>
                  </a:lnTo>
                  <a:lnTo>
                    <a:pt x="3995977" y="58102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 descr=""/>
            <p:cNvSpPr/>
            <p:nvPr/>
          </p:nvSpPr>
          <p:spPr>
            <a:xfrm>
              <a:off x="1314449" y="3533774"/>
              <a:ext cx="361950" cy="361950"/>
            </a:xfrm>
            <a:custGeom>
              <a:avLst/>
              <a:gdLst/>
              <a:ahLst/>
              <a:cxnLst/>
              <a:rect l="l" t="t" r="r" b="b"/>
              <a:pathLst>
                <a:path w="361950" h="361950">
                  <a:moveTo>
                    <a:pt x="180974" y="361949"/>
                  </a:moveTo>
                  <a:lnTo>
                    <a:pt x="136990" y="356524"/>
                  </a:lnTo>
                  <a:lnTo>
                    <a:pt x="95662" y="340582"/>
                  </a:lnTo>
                  <a:lnTo>
                    <a:pt x="59446" y="315076"/>
                  </a:lnTo>
                  <a:lnTo>
                    <a:pt x="30499" y="281518"/>
                  </a:lnTo>
                  <a:lnTo>
                    <a:pt x="10574" y="241933"/>
                  </a:lnTo>
                  <a:lnTo>
                    <a:pt x="869" y="198713"/>
                  </a:lnTo>
                  <a:lnTo>
                    <a:pt x="0" y="180974"/>
                  </a:lnTo>
                  <a:lnTo>
                    <a:pt x="217" y="172083"/>
                  </a:lnTo>
                  <a:lnTo>
                    <a:pt x="7790" y="128439"/>
                  </a:lnTo>
                  <a:lnTo>
                    <a:pt x="25740" y="87943"/>
                  </a:lnTo>
                  <a:lnTo>
                    <a:pt x="53006" y="53006"/>
                  </a:lnTo>
                  <a:lnTo>
                    <a:pt x="87943" y="25740"/>
                  </a:lnTo>
                  <a:lnTo>
                    <a:pt x="128439" y="7790"/>
                  </a:lnTo>
                  <a:lnTo>
                    <a:pt x="172084" y="217"/>
                  </a:lnTo>
                  <a:lnTo>
                    <a:pt x="180974" y="0"/>
                  </a:lnTo>
                  <a:lnTo>
                    <a:pt x="189865" y="217"/>
                  </a:lnTo>
                  <a:lnTo>
                    <a:pt x="233509" y="7790"/>
                  </a:lnTo>
                  <a:lnTo>
                    <a:pt x="274005" y="25740"/>
                  </a:lnTo>
                  <a:lnTo>
                    <a:pt x="308943" y="53006"/>
                  </a:lnTo>
                  <a:lnTo>
                    <a:pt x="336208" y="87943"/>
                  </a:lnTo>
                  <a:lnTo>
                    <a:pt x="354159" y="128439"/>
                  </a:lnTo>
                  <a:lnTo>
                    <a:pt x="361732" y="172083"/>
                  </a:lnTo>
                  <a:lnTo>
                    <a:pt x="361949" y="180974"/>
                  </a:lnTo>
                  <a:lnTo>
                    <a:pt x="361732" y="189865"/>
                  </a:lnTo>
                  <a:lnTo>
                    <a:pt x="354159" y="233509"/>
                  </a:lnTo>
                  <a:lnTo>
                    <a:pt x="336208" y="274005"/>
                  </a:lnTo>
                  <a:lnTo>
                    <a:pt x="308943" y="308943"/>
                  </a:lnTo>
                  <a:lnTo>
                    <a:pt x="274006" y="336208"/>
                  </a:lnTo>
                  <a:lnTo>
                    <a:pt x="233509" y="354158"/>
                  </a:lnTo>
                  <a:lnTo>
                    <a:pt x="189865" y="361732"/>
                  </a:lnTo>
                  <a:lnTo>
                    <a:pt x="180974" y="361949"/>
                  </a:lnTo>
                  <a:close/>
                </a:path>
              </a:pathLst>
            </a:custGeom>
            <a:solidFill>
              <a:srgbClr val="F2F4F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4" name="object 54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28749" y="3638549"/>
              <a:ext cx="133349" cy="152399"/>
            </a:xfrm>
            <a:prstGeom prst="rect">
              <a:avLst/>
            </a:prstGeom>
          </p:spPr>
        </p:pic>
      </p:grpSp>
      <p:sp>
        <p:nvSpPr>
          <p:cNvPr id="55" name="object 55" descr=""/>
          <p:cNvSpPr txBox="1"/>
          <p:nvPr/>
        </p:nvSpPr>
        <p:spPr>
          <a:xfrm>
            <a:off x="1781720" y="3450231"/>
            <a:ext cx="2083435" cy="474980"/>
          </a:xfrm>
          <a:prstGeom prst="rect">
            <a:avLst/>
          </a:prstGeom>
        </p:spPr>
        <p:txBody>
          <a:bodyPr wrap="square" lIns="0" tIns="641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dirty="0" sz="1350" spc="-150">
                <a:latin typeface="SimSun"/>
                <a:cs typeface="SimSun"/>
              </a:rPr>
              <a:t>数据孤岛问题</a:t>
            </a:r>
            <a:endParaRPr sz="1350">
              <a:latin typeface="SimSun"/>
              <a:cs typeface="SimSun"/>
            </a:endParaRPr>
          </a:p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dirty="0" sz="1000" spc="-100">
                <a:solidFill>
                  <a:srgbClr val="4A5462"/>
                </a:solidFill>
                <a:latin typeface="SimSun"/>
                <a:cs typeface="SimSun"/>
              </a:rPr>
              <a:t>多平台数据分散，难以整合分析</a:t>
            </a:r>
            <a:r>
              <a:rPr dirty="0" sz="1000" spc="-100">
                <a:solidFill>
                  <a:srgbClr val="4A5462"/>
                </a:solidFill>
                <a:latin typeface="Meiryo"/>
                <a:cs typeface="Meiryo"/>
              </a:rPr>
              <a:t>⽤⼾⾏</a:t>
            </a:r>
            <a:r>
              <a:rPr dirty="0" sz="1000" spc="-50">
                <a:solidFill>
                  <a:srgbClr val="4A5462"/>
                </a:solidFill>
                <a:latin typeface="SimSun"/>
                <a:cs typeface="SimSun"/>
              </a:rPr>
              <a:t>为</a:t>
            </a:r>
            <a:endParaRPr sz="1000">
              <a:latin typeface="SimSun"/>
              <a:cs typeface="SimSun"/>
            </a:endParaRPr>
          </a:p>
        </p:txBody>
      </p:sp>
      <p:grpSp>
        <p:nvGrpSpPr>
          <p:cNvPr id="56" name="object 56" descr=""/>
          <p:cNvGrpSpPr/>
          <p:nvPr/>
        </p:nvGrpSpPr>
        <p:grpSpPr>
          <a:xfrm>
            <a:off x="6905624" y="3419474"/>
            <a:ext cx="4067175" cy="581025"/>
            <a:chOff x="6905624" y="3419474"/>
            <a:chExt cx="4067175" cy="581025"/>
          </a:xfrm>
        </p:grpSpPr>
        <p:sp>
          <p:nvSpPr>
            <p:cNvPr id="57" name="object 57" descr=""/>
            <p:cNvSpPr/>
            <p:nvPr/>
          </p:nvSpPr>
          <p:spPr>
            <a:xfrm>
              <a:off x="6919912" y="3419474"/>
              <a:ext cx="4053204" cy="581025"/>
            </a:xfrm>
            <a:custGeom>
              <a:avLst/>
              <a:gdLst/>
              <a:ahLst/>
              <a:cxnLst/>
              <a:rect l="l" t="t" r="r" b="b"/>
              <a:pathLst>
                <a:path w="4053204" h="581025">
                  <a:moveTo>
                    <a:pt x="3981690" y="581024"/>
                  </a:moveTo>
                  <a:lnTo>
                    <a:pt x="57847" y="581024"/>
                  </a:lnTo>
                  <a:lnTo>
                    <a:pt x="53820" y="580536"/>
                  </a:lnTo>
                  <a:lnTo>
                    <a:pt x="15258" y="555168"/>
                  </a:lnTo>
                  <a:lnTo>
                    <a:pt x="396" y="514783"/>
                  </a:lnTo>
                  <a:lnTo>
                    <a:pt x="0" y="509828"/>
                  </a:lnTo>
                  <a:lnTo>
                    <a:pt x="0" y="504824"/>
                  </a:lnTo>
                  <a:lnTo>
                    <a:pt x="0" y="71196"/>
                  </a:lnTo>
                  <a:lnTo>
                    <a:pt x="12692" y="29704"/>
                  </a:lnTo>
                  <a:lnTo>
                    <a:pt x="41975" y="3885"/>
                  </a:lnTo>
                  <a:lnTo>
                    <a:pt x="57847" y="0"/>
                  </a:lnTo>
                  <a:lnTo>
                    <a:pt x="3981690" y="0"/>
                  </a:lnTo>
                  <a:lnTo>
                    <a:pt x="4023179" y="15621"/>
                  </a:lnTo>
                  <a:lnTo>
                    <a:pt x="4049000" y="51661"/>
                  </a:lnTo>
                  <a:lnTo>
                    <a:pt x="4052886" y="71196"/>
                  </a:lnTo>
                  <a:lnTo>
                    <a:pt x="4052886" y="509828"/>
                  </a:lnTo>
                  <a:lnTo>
                    <a:pt x="4037263" y="551319"/>
                  </a:lnTo>
                  <a:lnTo>
                    <a:pt x="4001222" y="577138"/>
                  </a:lnTo>
                  <a:lnTo>
                    <a:pt x="3986644" y="580536"/>
                  </a:lnTo>
                  <a:lnTo>
                    <a:pt x="3981690" y="581024"/>
                  </a:lnTo>
                  <a:close/>
                </a:path>
              </a:pathLst>
            </a:custGeom>
            <a:solidFill>
              <a:srgbClr val="0046AB">
                <a:alpha val="783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 descr=""/>
            <p:cNvSpPr/>
            <p:nvPr/>
          </p:nvSpPr>
          <p:spPr>
            <a:xfrm>
              <a:off x="6905624" y="3419852"/>
              <a:ext cx="69215" cy="580390"/>
            </a:xfrm>
            <a:custGeom>
              <a:avLst/>
              <a:gdLst/>
              <a:ahLst/>
              <a:cxnLst/>
              <a:rect l="l" t="t" r="r" b="b"/>
              <a:pathLst>
                <a:path w="69215" h="580389">
                  <a:moveTo>
                    <a:pt x="68698" y="580269"/>
                  </a:moveTo>
                  <a:lnTo>
                    <a:pt x="27882" y="563380"/>
                  </a:lnTo>
                  <a:lnTo>
                    <a:pt x="3261" y="526533"/>
                  </a:lnTo>
                  <a:lnTo>
                    <a:pt x="0" y="504447"/>
                  </a:lnTo>
                  <a:lnTo>
                    <a:pt x="0" y="75822"/>
                  </a:lnTo>
                  <a:lnTo>
                    <a:pt x="12829" y="33479"/>
                  </a:lnTo>
                  <a:lnTo>
                    <a:pt x="47038" y="5422"/>
                  </a:lnTo>
                  <a:lnTo>
                    <a:pt x="68698" y="0"/>
                  </a:lnTo>
                  <a:lnTo>
                    <a:pt x="63809" y="1555"/>
                  </a:lnTo>
                  <a:lnTo>
                    <a:pt x="52139" y="9289"/>
                  </a:lnTo>
                  <a:lnTo>
                    <a:pt x="32200" y="46661"/>
                  </a:lnTo>
                  <a:lnTo>
                    <a:pt x="28575" y="75822"/>
                  </a:lnTo>
                  <a:lnTo>
                    <a:pt x="28575" y="504447"/>
                  </a:lnTo>
                  <a:lnTo>
                    <a:pt x="36593" y="546789"/>
                  </a:lnTo>
                  <a:lnTo>
                    <a:pt x="63809" y="578713"/>
                  </a:lnTo>
                  <a:lnTo>
                    <a:pt x="68698" y="580269"/>
                  </a:lnTo>
                  <a:close/>
                </a:path>
              </a:pathLst>
            </a:custGeom>
            <a:solidFill>
              <a:srgbClr val="0046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 descr=""/>
            <p:cNvSpPr/>
            <p:nvPr/>
          </p:nvSpPr>
          <p:spPr>
            <a:xfrm>
              <a:off x="7029449" y="3533774"/>
              <a:ext cx="361950" cy="361950"/>
            </a:xfrm>
            <a:custGeom>
              <a:avLst/>
              <a:gdLst/>
              <a:ahLst/>
              <a:cxnLst/>
              <a:rect l="l" t="t" r="r" b="b"/>
              <a:pathLst>
                <a:path w="361950" h="361950">
                  <a:moveTo>
                    <a:pt x="180974" y="361949"/>
                  </a:moveTo>
                  <a:lnTo>
                    <a:pt x="136989" y="356524"/>
                  </a:lnTo>
                  <a:lnTo>
                    <a:pt x="95661" y="340582"/>
                  </a:lnTo>
                  <a:lnTo>
                    <a:pt x="59445" y="315076"/>
                  </a:lnTo>
                  <a:lnTo>
                    <a:pt x="30498" y="281518"/>
                  </a:lnTo>
                  <a:lnTo>
                    <a:pt x="10573" y="241933"/>
                  </a:lnTo>
                  <a:lnTo>
                    <a:pt x="868" y="198713"/>
                  </a:lnTo>
                  <a:lnTo>
                    <a:pt x="0" y="180974"/>
                  </a:lnTo>
                  <a:lnTo>
                    <a:pt x="217" y="172083"/>
                  </a:lnTo>
                  <a:lnTo>
                    <a:pt x="7789" y="128439"/>
                  </a:lnTo>
                  <a:lnTo>
                    <a:pt x="25739" y="87943"/>
                  </a:lnTo>
                  <a:lnTo>
                    <a:pt x="53005" y="53006"/>
                  </a:lnTo>
                  <a:lnTo>
                    <a:pt x="87942" y="25740"/>
                  </a:lnTo>
                  <a:lnTo>
                    <a:pt x="128438" y="7790"/>
                  </a:lnTo>
                  <a:lnTo>
                    <a:pt x="172083" y="217"/>
                  </a:lnTo>
                  <a:lnTo>
                    <a:pt x="180974" y="0"/>
                  </a:lnTo>
                  <a:lnTo>
                    <a:pt x="189865" y="217"/>
                  </a:lnTo>
                  <a:lnTo>
                    <a:pt x="233508" y="7790"/>
                  </a:lnTo>
                  <a:lnTo>
                    <a:pt x="274004" y="25740"/>
                  </a:lnTo>
                  <a:lnTo>
                    <a:pt x="308943" y="53006"/>
                  </a:lnTo>
                  <a:lnTo>
                    <a:pt x="336208" y="87943"/>
                  </a:lnTo>
                  <a:lnTo>
                    <a:pt x="354158" y="128439"/>
                  </a:lnTo>
                  <a:lnTo>
                    <a:pt x="361732" y="172083"/>
                  </a:lnTo>
                  <a:lnTo>
                    <a:pt x="361949" y="180974"/>
                  </a:lnTo>
                  <a:lnTo>
                    <a:pt x="361732" y="189865"/>
                  </a:lnTo>
                  <a:lnTo>
                    <a:pt x="354158" y="233509"/>
                  </a:lnTo>
                  <a:lnTo>
                    <a:pt x="336208" y="274005"/>
                  </a:lnTo>
                  <a:lnTo>
                    <a:pt x="308943" y="308943"/>
                  </a:lnTo>
                  <a:lnTo>
                    <a:pt x="274004" y="336208"/>
                  </a:lnTo>
                  <a:lnTo>
                    <a:pt x="233508" y="354158"/>
                  </a:lnTo>
                  <a:lnTo>
                    <a:pt x="189865" y="361732"/>
                  </a:lnTo>
                  <a:lnTo>
                    <a:pt x="180974" y="361949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0" name="object 60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124699" y="3648074"/>
              <a:ext cx="171449" cy="133349"/>
            </a:xfrm>
            <a:prstGeom prst="rect">
              <a:avLst/>
            </a:prstGeom>
          </p:spPr>
        </p:pic>
      </p:grpSp>
      <p:sp>
        <p:nvSpPr>
          <p:cNvPr id="61" name="object 61" descr=""/>
          <p:cNvSpPr txBox="1"/>
          <p:nvPr/>
        </p:nvSpPr>
        <p:spPr>
          <a:xfrm>
            <a:off x="7499994" y="3450231"/>
            <a:ext cx="2083435" cy="474980"/>
          </a:xfrm>
          <a:prstGeom prst="rect">
            <a:avLst/>
          </a:prstGeom>
        </p:spPr>
        <p:txBody>
          <a:bodyPr wrap="square" lIns="0" tIns="641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dirty="0" sz="1350" spc="-150">
                <a:latin typeface="SimSun"/>
                <a:cs typeface="SimSun"/>
              </a:rPr>
              <a:t>营销中台建设</a:t>
            </a:r>
            <a:endParaRPr sz="1350">
              <a:latin typeface="SimSun"/>
              <a:cs typeface="SimSun"/>
            </a:endParaRPr>
          </a:p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dirty="0" sz="1000" spc="-100">
                <a:solidFill>
                  <a:srgbClr val="374050"/>
                </a:solidFill>
                <a:latin typeface="SimSun"/>
                <a:cs typeface="SimSun"/>
              </a:rPr>
              <a:t>打通全链路数据，实现</a:t>
            </a:r>
            <a:r>
              <a:rPr dirty="0" sz="1000" spc="-100">
                <a:solidFill>
                  <a:srgbClr val="374050"/>
                </a:solidFill>
                <a:latin typeface="Meiryo"/>
                <a:cs typeface="Meiryo"/>
              </a:rPr>
              <a:t>⼀</a:t>
            </a:r>
            <a:r>
              <a:rPr dirty="0" sz="1000" spc="-95">
                <a:solidFill>
                  <a:srgbClr val="374050"/>
                </a:solidFill>
                <a:latin typeface="SimSun"/>
                <a:cs typeface="SimSun"/>
              </a:rPr>
              <a:t>体化分析和管理</a:t>
            </a:r>
            <a:endParaRPr sz="1000">
              <a:latin typeface="SimSun"/>
              <a:cs typeface="SimSun"/>
            </a:endParaRPr>
          </a:p>
        </p:txBody>
      </p:sp>
      <p:pic>
        <p:nvPicPr>
          <p:cNvPr id="62" name="object 62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791199" y="3658854"/>
            <a:ext cx="182760" cy="115510"/>
          </a:xfrm>
          <a:prstGeom prst="rect">
            <a:avLst/>
          </a:prstGeom>
        </p:spPr>
      </p:pic>
      <p:sp>
        <p:nvSpPr>
          <p:cNvPr id="63" name="object 6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0960" rIns="0" bIns="0" rtlCol="0" vert="horz">
            <a:spAutoFit/>
          </a:bodyPr>
          <a:lstStyle/>
          <a:p>
            <a:pPr marL="75565">
              <a:lnSpc>
                <a:spcPct val="100000"/>
              </a:lnSpc>
              <a:spcBef>
                <a:spcPts val="480"/>
              </a:spcBef>
            </a:pPr>
            <a:fld id="{81D60167-4931-47E6-BA6A-407CBD079E47}" type="slidenum">
              <a:rPr dirty="0" spc="-10"/>
              <a:t>12</a:t>
            </a:fld>
            <a:r>
              <a:rPr dirty="0" spc="-10"/>
              <a:t>/15</a:t>
            </a:r>
          </a:p>
        </p:txBody>
      </p:sp>
      <p:sp>
        <p:nvSpPr>
          <p:cNvPr id="64" name="object 64" descr="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60960" rIns="0" bIns="0" rtlCol="0" vert="horz">
            <a:spAutoFit/>
          </a:bodyPr>
          <a:lstStyle/>
          <a:p>
            <a:pPr marL="50800">
              <a:lnSpc>
                <a:spcPct val="100000"/>
              </a:lnSpc>
              <a:spcBef>
                <a:spcPts val="180"/>
              </a:spcBef>
            </a:pPr>
            <a:r>
              <a:rPr dirty="0" spc="-10"/>
              <a:t>2025.07</a:t>
            </a:r>
          </a:p>
        </p:txBody>
      </p:sp>
      <p:sp>
        <p:nvSpPr>
          <p:cNvPr id="65" name="object 65" descr=""/>
          <p:cNvSpPr txBox="1"/>
          <p:nvPr/>
        </p:nvSpPr>
        <p:spPr>
          <a:xfrm>
            <a:off x="101599" y="6566026"/>
            <a:ext cx="1625600" cy="1587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50"/>
              </a:lnSpc>
            </a:pPr>
            <a:r>
              <a:rPr dirty="0" sz="1150" spc="-105">
                <a:solidFill>
                  <a:srgbClr val="6A7280"/>
                </a:solidFill>
                <a:latin typeface="SimSun"/>
                <a:cs typeface="SimSun"/>
              </a:rPr>
              <a:t>系统化营销全链路知识培训</a:t>
            </a:r>
            <a:endParaRPr sz="1150">
              <a:latin typeface="SimSun"/>
              <a:cs typeface="SimSu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54100" y="598423"/>
            <a:ext cx="1930400" cy="549910"/>
          </a:xfrm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3400" spc="-420" b="0">
                <a:latin typeface="SimSun"/>
                <a:cs typeface="SimSun"/>
              </a:rPr>
              <a:t>总结与展望</a:t>
            </a:r>
            <a:endParaRPr sz="3400">
              <a:latin typeface="SimSun"/>
              <a:cs typeface="SimSun"/>
            </a:endParaRPr>
          </a:p>
        </p:txBody>
      </p:sp>
      <p:sp>
        <p:nvSpPr>
          <p:cNvPr id="3" name="object 3" descr=""/>
          <p:cNvSpPr/>
          <p:nvPr/>
        </p:nvSpPr>
        <p:spPr>
          <a:xfrm>
            <a:off x="1066799" y="1409699"/>
            <a:ext cx="609600" cy="38100"/>
          </a:xfrm>
          <a:custGeom>
            <a:avLst/>
            <a:gdLst/>
            <a:ahLst/>
            <a:cxnLst/>
            <a:rect l="l" t="t" r="r" b="b"/>
            <a:pathLst>
              <a:path w="609600" h="38100">
                <a:moveTo>
                  <a:pt x="609599" y="38099"/>
                </a:moveTo>
                <a:lnTo>
                  <a:pt x="0" y="38099"/>
                </a:lnTo>
                <a:lnTo>
                  <a:pt x="0" y="0"/>
                </a:lnTo>
                <a:lnTo>
                  <a:pt x="609599" y="0"/>
                </a:lnTo>
                <a:lnTo>
                  <a:pt x="609599" y="38099"/>
                </a:lnTo>
                <a:close/>
              </a:path>
            </a:pathLst>
          </a:custGeom>
          <a:solidFill>
            <a:srgbClr val="0046A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 txBox="1"/>
          <p:nvPr/>
        </p:nvSpPr>
        <p:spPr>
          <a:xfrm>
            <a:off x="1054100" y="3483736"/>
            <a:ext cx="1358900" cy="28765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700" spc="-204">
                <a:solidFill>
                  <a:srgbClr val="0046AB"/>
                </a:solidFill>
                <a:latin typeface="SimSun"/>
                <a:cs typeface="SimSun"/>
              </a:rPr>
              <a:t>持续学习与创新</a:t>
            </a:r>
            <a:endParaRPr sz="1700">
              <a:latin typeface="SimSun"/>
              <a:cs typeface="SimSun"/>
            </a:endParaRPr>
          </a:p>
        </p:txBody>
      </p:sp>
      <p:sp>
        <p:nvSpPr>
          <p:cNvPr id="5" name="object 5" descr=""/>
          <p:cNvSpPr/>
          <p:nvPr/>
        </p:nvSpPr>
        <p:spPr>
          <a:xfrm>
            <a:off x="1085849" y="4019549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32364" y="57149"/>
                </a:moveTo>
                <a:lnTo>
                  <a:pt x="24785" y="57149"/>
                </a:lnTo>
                <a:lnTo>
                  <a:pt x="21140" y="56424"/>
                </a:lnTo>
                <a:lnTo>
                  <a:pt x="0" y="32364"/>
                </a:lnTo>
                <a:lnTo>
                  <a:pt x="0" y="24785"/>
                </a:lnTo>
                <a:lnTo>
                  <a:pt x="24785" y="0"/>
                </a:lnTo>
                <a:lnTo>
                  <a:pt x="32364" y="0"/>
                </a:lnTo>
                <a:lnTo>
                  <a:pt x="57150" y="28574"/>
                </a:lnTo>
                <a:lnTo>
                  <a:pt x="57149" y="32364"/>
                </a:lnTo>
                <a:lnTo>
                  <a:pt x="32364" y="57149"/>
                </a:lnTo>
                <a:close/>
              </a:path>
            </a:pathLst>
          </a:custGeom>
          <a:solidFill>
            <a:srgbClr val="3740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 txBox="1"/>
          <p:nvPr/>
        </p:nvSpPr>
        <p:spPr>
          <a:xfrm>
            <a:off x="1244599" y="3910837"/>
            <a:ext cx="3378200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170">
                <a:solidFill>
                  <a:srgbClr val="374050"/>
                </a:solidFill>
                <a:latin typeface="SimSun"/>
                <a:cs typeface="SimSun"/>
              </a:rPr>
              <a:t>构建学习型组织</a:t>
            </a:r>
            <a:r>
              <a:rPr dirty="0" sz="1350" spc="-170">
                <a:solidFill>
                  <a:srgbClr val="374050"/>
                </a:solidFill>
                <a:latin typeface="Meiryo"/>
                <a:cs typeface="Meiryo"/>
              </a:rPr>
              <a:t>⽂</a:t>
            </a:r>
            <a:r>
              <a:rPr dirty="0" sz="1350" spc="-170">
                <a:solidFill>
                  <a:srgbClr val="374050"/>
                </a:solidFill>
                <a:latin typeface="SimSun"/>
                <a:cs typeface="SimSun"/>
              </a:rPr>
              <a:t>化，</a:t>
            </a:r>
            <a:r>
              <a:rPr dirty="0" sz="1350" spc="-170">
                <a:solidFill>
                  <a:srgbClr val="374050"/>
                </a:solidFill>
                <a:latin typeface="Meiryo"/>
                <a:cs typeface="Meiryo"/>
              </a:rPr>
              <a:t>⿎</a:t>
            </a:r>
            <a:r>
              <a:rPr dirty="0" sz="1350" spc="-170">
                <a:solidFill>
                  <a:srgbClr val="374050"/>
                </a:solidFill>
                <a:latin typeface="SimSun"/>
                <a:cs typeface="SimSun"/>
              </a:rPr>
              <a:t>励团队持续拓展知识边</a:t>
            </a:r>
            <a:r>
              <a:rPr dirty="0" sz="1350" spc="-60">
                <a:solidFill>
                  <a:srgbClr val="374050"/>
                </a:solidFill>
                <a:latin typeface="Meiryo"/>
                <a:cs typeface="Meiryo"/>
              </a:rPr>
              <a:t>界</a:t>
            </a:r>
            <a:endParaRPr sz="1350">
              <a:latin typeface="Meiryo"/>
              <a:cs typeface="Meiryo"/>
            </a:endParaRPr>
          </a:p>
        </p:txBody>
      </p:sp>
      <p:sp>
        <p:nvSpPr>
          <p:cNvPr id="7" name="object 7" descr=""/>
          <p:cNvSpPr/>
          <p:nvPr/>
        </p:nvSpPr>
        <p:spPr>
          <a:xfrm>
            <a:off x="1085849" y="4324349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32364" y="57149"/>
                </a:moveTo>
                <a:lnTo>
                  <a:pt x="24785" y="57149"/>
                </a:lnTo>
                <a:lnTo>
                  <a:pt x="21140" y="56424"/>
                </a:lnTo>
                <a:lnTo>
                  <a:pt x="0" y="32364"/>
                </a:lnTo>
                <a:lnTo>
                  <a:pt x="0" y="24785"/>
                </a:lnTo>
                <a:lnTo>
                  <a:pt x="24785" y="0"/>
                </a:lnTo>
                <a:lnTo>
                  <a:pt x="32364" y="0"/>
                </a:lnTo>
                <a:lnTo>
                  <a:pt x="57150" y="28574"/>
                </a:lnTo>
                <a:lnTo>
                  <a:pt x="57149" y="32364"/>
                </a:lnTo>
                <a:lnTo>
                  <a:pt x="32364" y="57149"/>
                </a:lnTo>
                <a:close/>
              </a:path>
            </a:pathLst>
          </a:custGeom>
          <a:solidFill>
            <a:srgbClr val="3740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 txBox="1"/>
          <p:nvPr/>
        </p:nvSpPr>
        <p:spPr>
          <a:xfrm>
            <a:off x="1244599" y="4215637"/>
            <a:ext cx="2616200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170">
                <a:solidFill>
                  <a:srgbClr val="374050"/>
                </a:solidFill>
                <a:latin typeface="SimSun"/>
                <a:cs typeface="SimSun"/>
              </a:rPr>
              <a:t>关注</a:t>
            </a:r>
            <a:r>
              <a:rPr dirty="0" sz="1350" spc="-170">
                <a:solidFill>
                  <a:srgbClr val="374050"/>
                </a:solidFill>
                <a:latin typeface="Meiryo"/>
                <a:cs typeface="Meiryo"/>
              </a:rPr>
              <a:t>⾏</a:t>
            </a:r>
            <a:r>
              <a:rPr dirty="0" sz="1350" spc="-170">
                <a:solidFill>
                  <a:srgbClr val="374050"/>
                </a:solidFill>
                <a:latin typeface="SimSun"/>
                <a:cs typeface="SimSun"/>
              </a:rPr>
              <a:t>业前沿</a:t>
            </a:r>
            <a:r>
              <a:rPr dirty="0" sz="1350" spc="-170">
                <a:solidFill>
                  <a:srgbClr val="374050"/>
                </a:solidFill>
                <a:latin typeface="Microsoft JhengHei"/>
                <a:cs typeface="Microsoft JhengHei"/>
              </a:rPr>
              <a:t>趋</a:t>
            </a:r>
            <a:r>
              <a:rPr dirty="0" sz="1350" spc="-160">
                <a:solidFill>
                  <a:srgbClr val="374050"/>
                </a:solidFill>
                <a:latin typeface="SimSun"/>
                <a:cs typeface="SimSun"/>
              </a:rPr>
              <a:t>势，善于借鉴优秀案例</a:t>
            </a:r>
            <a:endParaRPr sz="1350">
              <a:latin typeface="SimSun"/>
              <a:cs typeface="SimSun"/>
            </a:endParaRPr>
          </a:p>
        </p:txBody>
      </p:sp>
      <p:sp>
        <p:nvSpPr>
          <p:cNvPr id="9" name="object 9" descr=""/>
          <p:cNvSpPr/>
          <p:nvPr/>
        </p:nvSpPr>
        <p:spPr>
          <a:xfrm>
            <a:off x="1085849" y="4629149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32364" y="57149"/>
                </a:moveTo>
                <a:lnTo>
                  <a:pt x="24785" y="57149"/>
                </a:lnTo>
                <a:lnTo>
                  <a:pt x="21140" y="56424"/>
                </a:lnTo>
                <a:lnTo>
                  <a:pt x="0" y="32364"/>
                </a:lnTo>
                <a:lnTo>
                  <a:pt x="0" y="24785"/>
                </a:lnTo>
                <a:lnTo>
                  <a:pt x="24785" y="0"/>
                </a:lnTo>
                <a:lnTo>
                  <a:pt x="32364" y="0"/>
                </a:lnTo>
                <a:lnTo>
                  <a:pt x="57150" y="28574"/>
                </a:lnTo>
                <a:lnTo>
                  <a:pt x="57149" y="32364"/>
                </a:lnTo>
                <a:lnTo>
                  <a:pt x="32364" y="57149"/>
                </a:lnTo>
                <a:close/>
              </a:path>
            </a:pathLst>
          </a:custGeom>
          <a:solidFill>
            <a:srgbClr val="3740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 txBox="1"/>
          <p:nvPr/>
        </p:nvSpPr>
        <p:spPr>
          <a:xfrm>
            <a:off x="1244599" y="4422292"/>
            <a:ext cx="2616200" cy="635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48100"/>
              </a:lnSpc>
              <a:spcBef>
                <a:spcPts val="100"/>
              </a:spcBef>
            </a:pPr>
            <a:r>
              <a:rPr dirty="0" sz="1350" spc="-170">
                <a:solidFill>
                  <a:srgbClr val="374050"/>
                </a:solidFill>
                <a:latin typeface="SimSun"/>
                <a:cs typeface="SimSun"/>
              </a:rPr>
              <a:t>实践</a:t>
            </a:r>
            <a:r>
              <a:rPr dirty="0" sz="1350" spc="-170">
                <a:solidFill>
                  <a:srgbClr val="374050"/>
                </a:solidFill>
                <a:latin typeface="Meiryo"/>
                <a:cs typeface="Meiryo"/>
              </a:rPr>
              <a:t>数</a:t>
            </a:r>
            <a:r>
              <a:rPr dirty="0" sz="1350" spc="-170">
                <a:solidFill>
                  <a:srgbClr val="374050"/>
                </a:solidFill>
                <a:latin typeface="SimSun"/>
                <a:cs typeface="SimSun"/>
              </a:rPr>
              <a:t>据驱动决策，不</a:t>
            </a:r>
            <a:r>
              <a:rPr dirty="0" sz="1350" spc="-170">
                <a:solidFill>
                  <a:srgbClr val="374050"/>
                </a:solidFill>
                <a:latin typeface="Meiryo"/>
                <a:cs typeface="Meiryo"/>
              </a:rPr>
              <a:t>断</a:t>
            </a:r>
            <a:r>
              <a:rPr dirty="0" sz="1350" spc="-170">
                <a:solidFill>
                  <a:srgbClr val="374050"/>
                </a:solidFill>
                <a:latin typeface="SimSun"/>
                <a:cs typeface="SimSun"/>
              </a:rPr>
              <a:t>优化营销策</a:t>
            </a:r>
            <a:r>
              <a:rPr dirty="0" sz="1350" spc="-50">
                <a:solidFill>
                  <a:srgbClr val="374050"/>
                </a:solidFill>
                <a:latin typeface="Meiryo"/>
                <a:cs typeface="Meiryo"/>
              </a:rPr>
              <a:t>略</a:t>
            </a:r>
            <a:r>
              <a:rPr dirty="0" sz="1350" spc="-170">
                <a:solidFill>
                  <a:srgbClr val="374050"/>
                </a:solidFill>
                <a:latin typeface="SimSun"/>
                <a:cs typeface="SimSun"/>
              </a:rPr>
              <a:t>勇于尝试创</a:t>
            </a:r>
            <a:r>
              <a:rPr dirty="0" sz="1350" spc="-170">
                <a:solidFill>
                  <a:srgbClr val="374050"/>
                </a:solidFill>
                <a:latin typeface="Meiryo"/>
                <a:cs typeface="Meiryo"/>
              </a:rPr>
              <a:t>新⽅</a:t>
            </a:r>
            <a:r>
              <a:rPr dirty="0" sz="1350" spc="-170">
                <a:solidFill>
                  <a:srgbClr val="374050"/>
                </a:solidFill>
                <a:latin typeface="SimSun"/>
                <a:cs typeface="SimSun"/>
              </a:rPr>
              <a:t>法，打造独特品牌</a:t>
            </a:r>
            <a:r>
              <a:rPr dirty="0" sz="1350" spc="-170">
                <a:solidFill>
                  <a:srgbClr val="374050"/>
                </a:solidFill>
                <a:latin typeface="Microsoft JhengHei"/>
                <a:cs typeface="Microsoft JhengHei"/>
              </a:rPr>
              <a:t>资</a:t>
            </a:r>
            <a:r>
              <a:rPr dirty="0" sz="1350" spc="-50">
                <a:solidFill>
                  <a:srgbClr val="374050"/>
                </a:solidFill>
                <a:latin typeface="SimSun"/>
                <a:cs typeface="SimSun"/>
              </a:rPr>
              <a:t>产</a:t>
            </a:r>
            <a:endParaRPr sz="1350">
              <a:latin typeface="SimSun"/>
              <a:cs typeface="SimSun"/>
            </a:endParaRPr>
          </a:p>
        </p:txBody>
      </p:sp>
      <p:sp>
        <p:nvSpPr>
          <p:cNvPr id="11" name="object 11" descr=""/>
          <p:cNvSpPr/>
          <p:nvPr/>
        </p:nvSpPr>
        <p:spPr>
          <a:xfrm>
            <a:off x="1085849" y="4933949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32364" y="57149"/>
                </a:moveTo>
                <a:lnTo>
                  <a:pt x="24785" y="57149"/>
                </a:lnTo>
                <a:lnTo>
                  <a:pt x="21140" y="56424"/>
                </a:lnTo>
                <a:lnTo>
                  <a:pt x="0" y="32363"/>
                </a:lnTo>
                <a:lnTo>
                  <a:pt x="0" y="24785"/>
                </a:lnTo>
                <a:lnTo>
                  <a:pt x="24785" y="0"/>
                </a:lnTo>
                <a:lnTo>
                  <a:pt x="32364" y="0"/>
                </a:lnTo>
                <a:lnTo>
                  <a:pt x="57150" y="28574"/>
                </a:lnTo>
                <a:lnTo>
                  <a:pt x="57149" y="32363"/>
                </a:lnTo>
                <a:lnTo>
                  <a:pt x="32364" y="57149"/>
                </a:lnTo>
                <a:close/>
              </a:path>
            </a:pathLst>
          </a:custGeom>
          <a:solidFill>
            <a:srgbClr val="3740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 descr=""/>
          <p:cNvSpPr/>
          <p:nvPr/>
        </p:nvSpPr>
        <p:spPr>
          <a:xfrm>
            <a:off x="6248398" y="4762500"/>
            <a:ext cx="4876800" cy="1028700"/>
          </a:xfrm>
          <a:custGeom>
            <a:avLst/>
            <a:gdLst/>
            <a:ahLst/>
            <a:cxnLst/>
            <a:rect l="l" t="t" r="r" b="b"/>
            <a:pathLst>
              <a:path w="4876800" h="1028700">
                <a:moveTo>
                  <a:pt x="4805603" y="1028699"/>
                </a:moveTo>
                <a:lnTo>
                  <a:pt x="71196" y="1028699"/>
                </a:lnTo>
                <a:lnTo>
                  <a:pt x="66241" y="1028210"/>
                </a:lnTo>
                <a:lnTo>
                  <a:pt x="29705" y="1013077"/>
                </a:lnTo>
                <a:lnTo>
                  <a:pt x="3885" y="977037"/>
                </a:lnTo>
                <a:lnTo>
                  <a:pt x="0" y="957502"/>
                </a:lnTo>
                <a:lnTo>
                  <a:pt x="0" y="952499"/>
                </a:lnTo>
                <a:lnTo>
                  <a:pt x="0" y="71195"/>
                </a:lnTo>
                <a:lnTo>
                  <a:pt x="15621" y="29704"/>
                </a:lnTo>
                <a:lnTo>
                  <a:pt x="51661" y="3884"/>
                </a:lnTo>
                <a:lnTo>
                  <a:pt x="71196" y="0"/>
                </a:lnTo>
                <a:lnTo>
                  <a:pt x="4805603" y="0"/>
                </a:lnTo>
                <a:lnTo>
                  <a:pt x="4847092" y="15620"/>
                </a:lnTo>
                <a:lnTo>
                  <a:pt x="4872912" y="51661"/>
                </a:lnTo>
                <a:lnTo>
                  <a:pt x="4876799" y="71195"/>
                </a:lnTo>
                <a:lnTo>
                  <a:pt x="4876799" y="957502"/>
                </a:lnTo>
                <a:lnTo>
                  <a:pt x="4861176" y="998993"/>
                </a:lnTo>
                <a:lnTo>
                  <a:pt x="4825137" y="1024812"/>
                </a:lnTo>
                <a:lnTo>
                  <a:pt x="4810557" y="1028210"/>
                </a:lnTo>
                <a:lnTo>
                  <a:pt x="4805603" y="1028699"/>
                </a:lnTo>
                <a:close/>
              </a:path>
            </a:pathLst>
          </a:custGeom>
          <a:solidFill>
            <a:srgbClr val="0046AB">
              <a:alpha val="3138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 txBox="1"/>
          <p:nvPr/>
        </p:nvSpPr>
        <p:spPr>
          <a:xfrm>
            <a:off x="6235699" y="1731136"/>
            <a:ext cx="1168400" cy="28765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700" spc="-200">
                <a:solidFill>
                  <a:srgbClr val="0046AB"/>
                </a:solidFill>
                <a:latin typeface="SimSun"/>
                <a:cs typeface="SimSun"/>
              </a:rPr>
              <a:t>未来趋势展望</a:t>
            </a:r>
            <a:endParaRPr sz="1700">
              <a:latin typeface="SimSun"/>
              <a:cs typeface="SimSun"/>
            </a:endParaRPr>
          </a:p>
        </p:txBody>
      </p:sp>
      <p:grpSp>
        <p:nvGrpSpPr>
          <p:cNvPr id="14" name="object 14" descr=""/>
          <p:cNvGrpSpPr/>
          <p:nvPr/>
        </p:nvGrpSpPr>
        <p:grpSpPr>
          <a:xfrm>
            <a:off x="6362700" y="2286000"/>
            <a:ext cx="457200" cy="457200"/>
            <a:chOff x="6362700" y="2286000"/>
            <a:chExt cx="457200" cy="457200"/>
          </a:xfrm>
        </p:grpSpPr>
        <p:sp>
          <p:nvSpPr>
            <p:cNvPr id="15" name="object 15" descr=""/>
            <p:cNvSpPr/>
            <p:nvPr/>
          </p:nvSpPr>
          <p:spPr>
            <a:xfrm>
              <a:off x="6362700" y="2286000"/>
              <a:ext cx="457200" cy="457200"/>
            </a:xfrm>
            <a:custGeom>
              <a:avLst/>
              <a:gdLst/>
              <a:ahLst/>
              <a:cxnLst/>
              <a:rect l="l" t="t" r="r" b="b"/>
              <a:pathLst>
                <a:path w="457200" h="457200">
                  <a:moveTo>
                    <a:pt x="236086" y="457199"/>
                  </a:moveTo>
                  <a:lnTo>
                    <a:pt x="221112" y="457199"/>
                  </a:lnTo>
                  <a:lnTo>
                    <a:pt x="213643" y="456832"/>
                  </a:lnTo>
                  <a:lnTo>
                    <a:pt x="169404" y="449529"/>
                  </a:lnTo>
                  <a:lnTo>
                    <a:pt x="127440" y="433735"/>
                  </a:lnTo>
                  <a:lnTo>
                    <a:pt x="89363" y="410059"/>
                  </a:lnTo>
                  <a:lnTo>
                    <a:pt x="56638" y="379409"/>
                  </a:lnTo>
                  <a:lnTo>
                    <a:pt x="30520" y="342963"/>
                  </a:lnTo>
                  <a:lnTo>
                    <a:pt x="12015" y="302123"/>
                  </a:lnTo>
                  <a:lnTo>
                    <a:pt x="1833" y="258457"/>
                  </a:lnTo>
                  <a:lnTo>
                    <a:pt x="0" y="236086"/>
                  </a:lnTo>
                  <a:lnTo>
                    <a:pt x="0" y="221112"/>
                  </a:lnTo>
                  <a:lnTo>
                    <a:pt x="5851" y="176659"/>
                  </a:lnTo>
                  <a:lnTo>
                    <a:pt x="20265" y="134201"/>
                  </a:lnTo>
                  <a:lnTo>
                    <a:pt x="42683" y="95371"/>
                  </a:lnTo>
                  <a:lnTo>
                    <a:pt x="72248" y="61661"/>
                  </a:lnTo>
                  <a:lnTo>
                    <a:pt x="107820" y="34366"/>
                  </a:lnTo>
                  <a:lnTo>
                    <a:pt x="148034" y="14535"/>
                  </a:lnTo>
                  <a:lnTo>
                    <a:pt x="191344" y="2931"/>
                  </a:lnTo>
                  <a:lnTo>
                    <a:pt x="221112" y="0"/>
                  </a:lnTo>
                  <a:lnTo>
                    <a:pt x="236086" y="0"/>
                  </a:lnTo>
                  <a:lnTo>
                    <a:pt x="280539" y="5852"/>
                  </a:lnTo>
                  <a:lnTo>
                    <a:pt x="322997" y="20265"/>
                  </a:lnTo>
                  <a:lnTo>
                    <a:pt x="361827" y="42685"/>
                  </a:lnTo>
                  <a:lnTo>
                    <a:pt x="395538" y="72249"/>
                  </a:lnTo>
                  <a:lnTo>
                    <a:pt x="422832" y="107821"/>
                  </a:lnTo>
                  <a:lnTo>
                    <a:pt x="442663" y="148035"/>
                  </a:lnTo>
                  <a:lnTo>
                    <a:pt x="454267" y="191345"/>
                  </a:lnTo>
                  <a:lnTo>
                    <a:pt x="457199" y="221112"/>
                  </a:lnTo>
                  <a:lnTo>
                    <a:pt x="457199" y="228599"/>
                  </a:lnTo>
                  <a:lnTo>
                    <a:pt x="457199" y="236086"/>
                  </a:lnTo>
                  <a:lnTo>
                    <a:pt x="451345" y="280540"/>
                  </a:lnTo>
                  <a:lnTo>
                    <a:pt x="436932" y="322997"/>
                  </a:lnTo>
                  <a:lnTo>
                    <a:pt x="414513" y="361827"/>
                  </a:lnTo>
                  <a:lnTo>
                    <a:pt x="384949" y="395538"/>
                  </a:lnTo>
                  <a:lnTo>
                    <a:pt x="349376" y="422833"/>
                  </a:lnTo>
                  <a:lnTo>
                    <a:pt x="309163" y="442663"/>
                  </a:lnTo>
                  <a:lnTo>
                    <a:pt x="265852" y="454267"/>
                  </a:lnTo>
                  <a:lnTo>
                    <a:pt x="243554" y="456832"/>
                  </a:lnTo>
                  <a:lnTo>
                    <a:pt x="236086" y="457199"/>
                  </a:lnTo>
                  <a:close/>
                </a:path>
              </a:pathLst>
            </a:custGeom>
            <a:solidFill>
              <a:srgbClr val="0046AB">
                <a:alpha val="101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86524" y="2431256"/>
              <a:ext cx="214312" cy="166687"/>
            </a:xfrm>
            <a:prstGeom prst="rect">
              <a:avLst/>
            </a:prstGeom>
          </p:spPr>
        </p:pic>
      </p:grpSp>
      <p:sp>
        <p:nvSpPr>
          <p:cNvPr id="17" name="object 17" descr=""/>
          <p:cNvSpPr txBox="1"/>
          <p:nvPr/>
        </p:nvSpPr>
        <p:spPr>
          <a:xfrm>
            <a:off x="6959600" y="2272448"/>
            <a:ext cx="2825750" cy="447040"/>
          </a:xfrm>
          <a:prstGeom prst="rect">
            <a:avLst/>
          </a:prstGeom>
        </p:spPr>
        <p:txBody>
          <a:bodyPr wrap="square" lIns="0" tIns="3238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4"/>
              </a:spcBef>
            </a:pPr>
            <a:r>
              <a:rPr dirty="0" sz="1350" spc="-130">
                <a:latin typeface="SimSun"/>
                <a:cs typeface="SimSun"/>
              </a:rPr>
              <a:t>系统化</a:t>
            </a:r>
            <a:endParaRPr sz="1350">
              <a:latin typeface="SimSun"/>
              <a:cs typeface="SimSun"/>
            </a:endParaRPr>
          </a:p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dirty="0" sz="1150" spc="-110">
                <a:solidFill>
                  <a:srgbClr val="4A5462"/>
                </a:solidFill>
                <a:latin typeface="Meiryo"/>
                <a:cs typeface="Meiryo"/>
              </a:rPr>
              <a:t>全</a:t>
            </a:r>
            <a:r>
              <a:rPr dirty="0" sz="1150" spc="-110">
                <a:solidFill>
                  <a:srgbClr val="4A5462"/>
                </a:solidFill>
                <a:latin typeface="SimSun"/>
                <a:cs typeface="SimSun"/>
              </a:rPr>
              <a:t>链路数据打通，整合营销闭环，提升营销效率</a:t>
            </a:r>
            <a:endParaRPr sz="1150">
              <a:latin typeface="SimSun"/>
              <a:cs typeface="SimSun"/>
            </a:endParaRPr>
          </a:p>
        </p:txBody>
      </p:sp>
      <p:grpSp>
        <p:nvGrpSpPr>
          <p:cNvPr id="18" name="object 18" descr=""/>
          <p:cNvGrpSpPr/>
          <p:nvPr/>
        </p:nvGrpSpPr>
        <p:grpSpPr>
          <a:xfrm>
            <a:off x="6362700" y="3124200"/>
            <a:ext cx="457200" cy="457200"/>
            <a:chOff x="6362700" y="3124200"/>
            <a:chExt cx="457200" cy="457200"/>
          </a:xfrm>
        </p:grpSpPr>
        <p:sp>
          <p:nvSpPr>
            <p:cNvPr id="19" name="object 19" descr=""/>
            <p:cNvSpPr/>
            <p:nvPr/>
          </p:nvSpPr>
          <p:spPr>
            <a:xfrm>
              <a:off x="6362700" y="3124200"/>
              <a:ext cx="457200" cy="457200"/>
            </a:xfrm>
            <a:custGeom>
              <a:avLst/>
              <a:gdLst/>
              <a:ahLst/>
              <a:cxnLst/>
              <a:rect l="l" t="t" r="r" b="b"/>
              <a:pathLst>
                <a:path w="457200" h="457200">
                  <a:moveTo>
                    <a:pt x="236086" y="457199"/>
                  </a:moveTo>
                  <a:lnTo>
                    <a:pt x="221112" y="457199"/>
                  </a:lnTo>
                  <a:lnTo>
                    <a:pt x="213643" y="456832"/>
                  </a:lnTo>
                  <a:lnTo>
                    <a:pt x="169404" y="449529"/>
                  </a:lnTo>
                  <a:lnTo>
                    <a:pt x="127440" y="433735"/>
                  </a:lnTo>
                  <a:lnTo>
                    <a:pt x="89363" y="410058"/>
                  </a:lnTo>
                  <a:lnTo>
                    <a:pt x="56638" y="379409"/>
                  </a:lnTo>
                  <a:lnTo>
                    <a:pt x="30520" y="342963"/>
                  </a:lnTo>
                  <a:lnTo>
                    <a:pt x="12015" y="302123"/>
                  </a:lnTo>
                  <a:lnTo>
                    <a:pt x="1833" y="258457"/>
                  </a:lnTo>
                  <a:lnTo>
                    <a:pt x="0" y="236086"/>
                  </a:lnTo>
                  <a:lnTo>
                    <a:pt x="0" y="221112"/>
                  </a:lnTo>
                  <a:lnTo>
                    <a:pt x="5851" y="176659"/>
                  </a:lnTo>
                  <a:lnTo>
                    <a:pt x="20265" y="134201"/>
                  </a:lnTo>
                  <a:lnTo>
                    <a:pt x="42683" y="95371"/>
                  </a:lnTo>
                  <a:lnTo>
                    <a:pt x="72248" y="61661"/>
                  </a:lnTo>
                  <a:lnTo>
                    <a:pt x="107820" y="34366"/>
                  </a:lnTo>
                  <a:lnTo>
                    <a:pt x="148034" y="14535"/>
                  </a:lnTo>
                  <a:lnTo>
                    <a:pt x="191344" y="2931"/>
                  </a:lnTo>
                  <a:lnTo>
                    <a:pt x="221112" y="0"/>
                  </a:lnTo>
                  <a:lnTo>
                    <a:pt x="236086" y="0"/>
                  </a:lnTo>
                  <a:lnTo>
                    <a:pt x="280539" y="5852"/>
                  </a:lnTo>
                  <a:lnTo>
                    <a:pt x="322997" y="20265"/>
                  </a:lnTo>
                  <a:lnTo>
                    <a:pt x="361827" y="42685"/>
                  </a:lnTo>
                  <a:lnTo>
                    <a:pt x="395538" y="72249"/>
                  </a:lnTo>
                  <a:lnTo>
                    <a:pt x="422832" y="107821"/>
                  </a:lnTo>
                  <a:lnTo>
                    <a:pt x="442663" y="148035"/>
                  </a:lnTo>
                  <a:lnTo>
                    <a:pt x="454267" y="191345"/>
                  </a:lnTo>
                  <a:lnTo>
                    <a:pt x="457199" y="221112"/>
                  </a:lnTo>
                  <a:lnTo>
                    <a:pt x="457199" y="228599"/>
                  </a:lnTo>
                  <a:lnTo>
                    <a:pt x="457199" y="236086"/>
                  </a:lnTo>
                  <a:lnTo>
                    <a:pt x="451345" y="280540"/>
                  </a:lnTo>
                  <a:lnTo>
                    <a:pt x="436932" y="322997"/>
                  </a:lnTo>
                  <a:lnTo>
                    <a:pt x="414513" y="361827"/>
                  </a:lnTo>
                  <a:lnTo>
                    <a:pt x="384949" y="395538"/>
                  </a:lnTo>
                  <a:lnTo>
                    <a:pt x="349376" y="422832"/>
                  </a:lnTo>
                  <a:lnTo>
                    <a:pt x="309163" y="442663"/>
                  </a:lnTo>
                  <a:lnTo>
                    <a:pt x="265852" y="454267"/>
                  </a:lnTo>
                  <a:lnTo>
                    <a:pt x="243554" y="456832"/>
                  </a:lnTo>
                  <a:lnTo>
                    <a:pt x="236086" y="457199"/>
                  </a:lnTo>
                  <a:close/>
                </a:path>
              </a:pathLst>
            </a:custGeom>
            <a:solidFill>
              <a:srgbClr val="0046AB">
                <a:alpha val="101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96049" y="3257549"/>
              <a:ext cx="190499" cy="190499"/>
            </a:xfrm>
            <a:prstGeom prst="rect">
              <a:avLst/>
            </a:prstGeom>
          </p:spPr>
        </p:pic>
      </p:grpSp>
      <p:sp>
        <p:nvSpPr>
          <p:cNvPr id="21" name="object 21" descr=""/>
          <p:cNvSpPr txBox="1"/>
          <p:nvPr/>
        </p:nvSpPr>
        <p:spPr>
          <a:xfrm>
            <a:off x="6959600" y="3110648"/>
            <a:ext cx="2680970" cy="447040"/>
          </a:xfrm>
          <a:prstGeom prst="rect">
            <a:avLst/>
          </a:prstGeom>
        </p:spPr>
        <p:txBody>
          <a:bodyPr wrap="square" lIns="0" tIns="3238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4"/>
              </a:spcBef>
            </a:pPr>
            <a:r>
              <a:rPr dirty="0" sz="1350" spc="-130">
                <a:latin typeface="SimSun"/>
                <a:cs typeface="SimSun"/>
              </a:rPr>
              <a:t>智能化</a:t>
            </a:r>
            <a:endParaRPr sz="1350">
              <a:latin typeface="SimSun"/>
              <a:cs typeface="SimSun"/>
            </a:endParaRPr>
          </a:p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dirty="0" sz="1050">
                <a:solidFill>
                  <a:srgbClr val="4A5462"/>
                </a:solidFill>
                <a:latin typeface="Segoe UI"/>
                <a:cs typeface="Segoe UI"/>
              </a:rPr>
              <a:t>AI</a:t>
            </a:r>
            <a:r>
              <a:rPr dirty="0" sz="1150" spc="-110">
                <a:solidFill>
                  <a:srgbClr val="4A5462"/>
                </a:solidFill>
                <a:latin typeface="SimSun"/>
                <a:cs typeface="SimSun"/>
              </a:rPr>
              <a:t>辅助决策，</a:t>
            </a:r>
            <a:r>
              <a:rPr dirty="0" sz="1150" spc="-110">
                <a:solidFill>
                  <a:srgbClr val="4A5462"/>
                </a:solidFill>
                <a:latin typeface="Meiryo"/>
                <a:cs typeface="Meiryo"/>
              </a:rPr>
              <a:t>⾃</a:t>
            </a:r>
            <a:r>
              <a:rPr dirty="0" sz="1150" spc="-110">
                <a:solidFill>
                  <a:srgbClr val="4A5462"/>
                </a:solidFill>
                <a:latin typeface="SimSun"/>
                <a:cs typeface="SimSun"/>
              </a:rPr>
              <a:t>动化投放</a:t>
            </a:r>
            <a:r>
              <a:rPr dirty="0" sz="1150" spc="-110">
                <a:solidFill>
                  <a:srgbClr val="4A5462"/>
                </a:solidFill>
                <a:latin typeface="Microsoft JhengHei"/>
                <a:cs typeface="Microsoft JhengHei"/>
              </a:rPr>
              <a:t>优</a:t>
            </a:r>
            <a:r>
              <a:rPr dirty="0" sz="1150" spc="-110">
                <a:solidFill>
                  <a:srgbClr val="4A5462"/>
                </a:solidFill>
                <a:latin typeface="SimSun"/>
                <a:cs typeface="SimSun"/>
              </a:rPr>
              <a:t>化，智能</a:t>
            </a:r>
            <a:r>
              <a:rPr dirty="0" sz="1150" spc="-110">
                <a:solidFill>
                  <a:srgbClr val="4A5462"/>
                </a:solidFill>
                <a:latin typeface="Meiryo"/>
                <a:cs typeface="Meiryo"/>
              </a:rPr>
              <a:t>内</a:t>
            </a:r>
            <a:r>
              <a:rPr dirty="0" sz="1150" spc="-110">
                <a:solidFill>
                  <a:srgbClr val="4A5462"/>
                </a:solidFill>
                <a:latin typeface="SimSun"/>
                <a:cs typeface="SimSun"/>
              </a:rPr>
              <a:t>容</a:t>
            </a:r>
            <a:r>
              <a:rPr dirty="0" sz="1150" spc="-110">
                <a:solidFill>
                  <a:srgbClr val="4A5462"/>
                </a:solidFill>
                <a:latin typeface="Meiryo"/>
                <a:cs typeface="Meiryo"/>
              </a:rPr>
              <a:t>⽣</a:t>
            </a:r>
            <a:r>
              <a:rPr dirty="0" sz="1150" spc="-50">
                <a:solidFill>
                  <a:srgbClr val="4A5462"/>
                </a:solidFill>
                <a:latin typeface="Microsoft JhengHei"/>
                <a:cs typeface="Microsoft JhengHei"/>
              </a:rPr>
              <a:t>产</a:t>
            </a:r>
            <a:endParaRPr sz="1150">
              <a:latin typeface="Microsoft JhengHei"/>
              <a:cs typeface="Microsoft JhengHei"/>
            </a:endParaRPr>
          </a:p>
        </p:txBody>
      </p:sp>
      <p:grpSp>
        <p:nvGrpSpPr>
          <p:cNvPr id="22" name="object 22" descr=""/>
          <p:cNvGrpSpPr/>
          <p:nvPr/>
        </p:nvGrpSpPr>
        <p:grpSpPr>
          <a:xfrm>
            <a:off x="6362700" y="3962400"/>
            <a:ext cx="457200" cy="457200"/>
            <a:chOff x="6362700" y="3962400"/>
            <a:chExt cx="457200" cy="457200"/>
          </a:xfrm>
        </p:grpSpPr>
        <p:sp>
          <p:nvSpPr>
            <p:cNvPr id="23" name="object 23" descr=""/>
            <p:cNvSpPr/>
            <p:nvPr/>
          </p:nvSpPr>
          <p:spPr>
            <a:xfrm>
              <a:off x="6362700" y="3962400"/>
              <a:ext cx="457200" cy="457200"/>
            </a:xfrm>
            <a:custGeom>
              <a:avLst/>
              <a:gdLst/>
              <a:ahLst/>
              <a:cxnLst/>
              <a:rect l="l" t="t" r="r" b="b"/>
              <a:pathLst>
                <a:path w="457200" h="457200">
                  <a:moveTo>
                    <a:pt x="236086" y="457199"/>
                  </a:moveTo>
                  <a:lnTo>
                    <a:pt x="221112" y="457199"/>
                  </a:lnTo>
                  <a:lnTo>
                    <a:pt x="213643" y="456832"/>
                  </a:lnTo>
                  <a:lnTo>
                    <a:pt x="169404" y="449528"/>
                  </a:lnTo>
                  <a:lnTo>
                    <a:pt x="127440" y="433735"/>
                  </a:lnTo>
                  <a:lnTo>
                    <a:pt x="89363" y="410059"/>
                  </a:lnTo>
                  <a:lnTo>
                    <a:pt x="56638" y="379409"/>
                  </a:lnTo>
                  <a:lnTo>
                    <a:pt x="30520" y="342963"/>
                  </a:lnTo>
                  <a:lnTo>
                    <a:pt x="12015" y="302123"/>
                  </a:lnTo>
                  <a:lnTo>
                    <a:pt x="1833" y="258457"/>
                  </a:lnTo>
                  <a:lnTo>
                    <a:pt x="0" y="236086"/>
                  </a:lnTo>
                  <a:lnTo>
                    <a:pt x="0" y="221112"/>
                  </a:lnTo>
                  <a:lnTo>
                    <a:pt x="5851" y="176658"/>
                  </a:lnTo>
                  <a:lnTo>
                    <a:pt x="20265" y="134200"/>
                  </a:lnTo>
                  <a:lnTo>
                    <a:pt x="42683" y="95370"/>
                  </a:lnTo>
                  <a:lnTo>
                    <a:pt x="72248" y="61660"/>
                  </a:lnTo>
                  <a:lnTo>
                    <a:pt x="107820" y="34365"/>
                  </a:lnTo>
                  <a:lnTo>
                    <a:pt x="148034" y="14535"/>
                  </a:lnTo>
                  <a:lnTo>
                    <a:pt x="191344" y="2931"/>
                  </a:lnTo>
                  <a:lnTo>
                    <a:pt x="221112" y="0"/>
                  </a:lnTo>
                  <a:lnTo>
                    <a:pt x="236086" y="0"/>
                  </a:lnTo>
                  <a:lnTo>
                    <a:pt x="280539" y="5853"/>
                  </a:lnTo>
                  <a:lnTo>
                    <a:pt x="322997" y="20265"/>
                  </a:lnTo>
                  <a:lnTo>
                    <a:pt x="361827" y="42684"/>
                  </a:lnTo>
                  <a:lnTo>
                    <a:pt x="395538" y="72248"/>
                  </a:lnTo>
                  <a:lnTo>
                    <a:pt x="422832" y="107820"/>
                  </a:lnTo>
                  <a:lnTo>
                    <a:pt x="442663" y="148034"/>
                  </a:lnTo>
                  <a:lnTo>
                    <a:pt x="454267" y="191345"/>
                  </a:lnTo>
                  <a:lnTo>
                    <a:pt x="457199" y="221112"/>
                  </a:lnTo>
                  <a:lnTo>
                    <a:pt x="457199" y="228599"/>
                  </a:lnTo>
                  <a:lnTo>
                    <a:pt x="457199" y="236086"/>
                  </a:lnTo>
                  <a:lnTo>
                    <a:pt x="451345" y="280540"/>
                  </a:lnTo>
                  <a:lnTo>
                    <a:pt x="436932" y="322997"/>
                  </a:lnTo>
                  <a:lnTo>
                    <a:pt x="414513" y="361827"/>
                  </a:lnTo>
                  <a:lnTo>
                    <a:pt x="384949" y="395538"/>
                  </a:lnTo>
                  <a:lnTo>
                    <a:pt x="349376" y="422832"/>
                  </a:lnTo>
                  <a:lnTo>
                    <a:pt x="309163" y="442663"/>
                  </a:lnTo>
                  <a:lnTo>
                    <a:pt x="265852" y="454267"/>
                  </a:lnTo>
                  <a:lnTo>
                    <a:pt x="243554" y="456832"/>
                  </a:lnTo>
                  <a:lnTo>
                    <a:pt x="236086" y="457199"/>
                  </a:lnTo>
                  <a:close/>
                </a:path>
              </a:pathLst>
            </a:custGeom>
            <a:solidFill>
              <a:srgbClr val="0046AB">
                <a:alpha val="101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76999" y="4095749"/>
              <a:ext cx="236004" cy="190499"/>
            </a:xfrm>
            <a:prstGeom prst="rect">
              <a:avLst/>
            </a:prstGeom>
          </p:spPr>
        </p:pic>
      </p:grpSp>
      <p:sp>
        <p:nvSpPr>
          <p:cNvPr id="25" name="object 25" descr=""/>
          <p:cNvSpPr txBox="1"/>
          <p:nvPr/>
        </p:nvSpPr>
        <p:spPr>
          <a:xfrm>
            <a:off x="6959600" y="3948848"/>
            <a:ext cx="2559050" cy="447040"/>
          </a:xfrm>
          <a:prstGeom prst="rect">
            <a:avLst/>
          </a:prstGeom>
        </p:spPr>
        <p:txBody>
          <a:bodyPr wrap="square" lIns="0" tIns="3238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4"/>
              </a:spcBef>
            </a:pPr>
            <a:r>
              <a:rPr dirty="0" sz="1350" spc="-130">
                <a:latin typeface="SimSun"/>
                <a:cs typeface="SimSun"/>
              </a:rPr>
              <a:t>个性化</a:t>
            </a:r>
            <a:endParaRPr sz="1350">
              <a:latin typeface="SimSun"/>
              <a:cs typeface="SimSun"/>
            </a:endParaRPr>
          </a:p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dirty="0" sz="1150" spc="-110">
                <a:solidFill>
                  <a:srgbClr val="4A5462"/>
                </a:solidFill>
                <a:latin typeface="SimSun"/>
                <a:cs typeface="SimSun"/>
              </a:rPr>
              <a:t>千</a:t>
            </a:r>
            <a:r>
              <a:rPr dirty="0" sz="1150" spc="-110">
                <a:solidFill>
                  <a:srgbClr val="4A5462"/>
                </a:solidFill>
                <a:latin typeface="Microsoft JhengHei"/>
                <a:cs typeface="Microsoft JhengHei"/>
              </a:rPr>
              <a:t>⼈</a:t>
            </a:r>
            <a:r>
              <a:rPr dirty="0" sz="1150" spc="-110">
                <a:solidFill>
                  <a:srgbClr val="4A5462"/>
                </a:solidFill>
                <a:latin typeface="SimSun"/>
                <a:cs typeface="SimSun"/>
              </a:rPr>
              <a:t>千</a:t>
            </a:r>
            <a:r>
              <a:rPr dirty="0" sz="1150" spc="-110">
                <a:solidFill>
                  <a:srgbClr val="4A5462"/>
                </a:solidFill>
                <a:latin typeface="Meiryo"/>
                <a:cs typeface="Meiryo"/>
              </a:rPr>
              <a:t>⾯</a:t>
            </a:r>
            <a:r>
              <a:rPr dirty="0" sz="1150" spc="-110">
                <a:solidFill>
                  <a:srgbClr val="4A5462"/>
                </a:solidFill>
                <a:latin typeface="SimSun"/>
                <a:cs typeface="SimSun"/>
              </a:rPr>
              <a:t>推荐，场景化营销，精准互动体验</a:t>
            </a:r>
            <a:endParaRPr sz="1150">
              <a:latin typeface="SimSun"/>
              <a:cs typeface="SimSun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7835751" y="4864636"/>
            <a:ext cx="1701800" cy="688340"/>
          </a:xfrm>
          <a:prstGeom prst="rect">
            <a:avLst/>
          </a:prstGeom>
        </p:spPr>
        <p:txBody>
          <a:bodyPr wrap="square" lIns="0" tIns="129539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19"/>
              </a:spcBef>
            </a:pPr>
            <a:r>
              <a:rPr dirty="0" sz="1550" spc="-175">
                <a:solidFill>
                  <a:srgbClr val="0046AB"/>
                </a:solidFill>
                <a:latin typeface="SimSun"/>
                <a:cs typeface="SimSun"/>
              </a:rPr>
              <a:t>感谢聆听</a:t>
            </a:r>
            <a:endParaRPr sz="1550">
              <a:latin typeface="SimSun"/>
              <a:cs typeface="SimSun"/>
            </a:endParaRPr>
          </a:p>
          <a:p>
            <a:pPr algn="ctr">
              <a:lnSpc>
                <a:spcPct val="100000"/>
              </a:lnSpc>
              <a:spcBef>
                <a:spcPts val="815"/>
              </a:spcBef>
            </a:pPr>
            <a:r>
              <a:rPr dirty="0" sz="1350" spc="-170">
                <a:solidFill>
                  <a:srgbClr val="4A5462"/>
                </a:solidFill>
                <a:latin typeface="SimSun"/>
                <a:cs typeface="SimSun"/>
              </a:rPr>
              <a:t>期待与您深</a:t>
            </a:r>
            <a:r>
              <a:rPr dirty="0" sz="1350" spc="-170">
                <a:solidFill>
                  <a:srgbClr val="4A5462"/>
                </a:solidFill>
                <a:latin typeface="Meiryo"/>
                <a:cs typeface="Meiryo"/>
              </a:rPr>
              <a:t>⼊</a:t>
            </a:r>
            <a:r>
              <a:rPr dirty="0" sz="1350" spc="-170">
                <a:solidFill>
                  <a:srgbClr val="4A5462"/>
                </a:solidFill>
                <a:latin typeface="Microsoft JhengHei"/>
                <a:cs typeface="Microsoft JhengHei"/>
              </a:rPr>
              <a:t>交</a:t>
            </a:r>
            <a:r>
              <a:rPr dirty="0" sz="1350" spc="-140">
                <a:solidFill>
                  <a:srgbClr val="4A5462"/>
                </a:solidFill>
                <a:latin typeface="SimSun"/>
                <a:cs typeface="SimSun"/>
              </a:rPr>
              <a:t>流与合作</a:t>
            </a:r>
            <a:endParaRPr sz="1350">
              <a:latin typeface="SimSun"/>
              <a:cs typeface="SimSun"/>
            </a:endParaRPr>
          </a:p>
        </p:txBody>
      </p:sp>
      <p:grpSp>
        <p:nvGrpSpPr>
          <p:cNvPr id="27" name="object 27" descr=""/>
          <p:cNvGrpSpPr/>
          <p:nvPr/>
        </p:nvGrpSpPr>
        <p:grpSpPr>
          <a:xfrm>
            <a:off x="1066799" y="1752599"/>
            <a:ext cx="4876800" cy="1524000"/>
            <a:chOff x="1066799" y="1752599"/>
            <a:chExt cx="4876800" cy="1524000"/>
          </a:xfrm>
        </p:grpSpPr>
        <p:sp>
          <p:nvSpPr>
            <p:cNvPr id="28" name="object 28" descr=""/>
            <p:cNvSpPr/>
            <p:nvPr/>
          </p:nvSpPr>
          <p:spPr>
            <a:xfrm>
              <a:off x="1085849" y="1752599"/>
              <a:ext cx="4857750" cy="1524000"/>
            </a:xfrm>
            <a:custGeom>
              <a:avLst/>
              <a:gdLst/>
              <a:ahLst/>
              <a:cxnLst/>
              <a:rect l="l" t="t" r="r" b="b"/>
              <a:pathLst>
                <a:path w="4857750" h="1524000">
                  <a:moveTo>
                    <a:pt x="4786552" y="1523999"/>
                  </a:moveTo>
                  <a:lnTo>
                    <a:pt x="53397" y="1523999"/>
                  </a:lnTo>
                  <a:lnTo>
                    <a:pt x="49680" y="1523511"/>
                  </a:lnTo>
                  <a:lnTo>
                    <a:pt x="14085" y="1498143"/>
                  </a:lnTo>
                  <a:lnTo>
                    <a:pt x="366" y="1457758"/>
                  </a:lnTo>
                  <a:lnTo>
                    <a:pt x="0" y="1452803"/>
                  </a:lnTo>
                  <a:lnTo>
                    <a:pt x="0" y="1447799"/>
                  </a:lnTo>
                  <a:lnTo>
                    <a:pt x="0" y="71196"/>
                  </a:lnTo>
                  <a:lnTo>
                    <a:pt x="11716" y="29705"/>
                  </a:lnTo>
                  <a:lnTo>
                    <a:pt x="42320" y="2440"/>
                  </a:lnTo>
                  <a:lnTo>
                    <a:pt x="53397" y="0"/>
                  </a:lnTo>
                  <a:lnTo>
                    <a:pt x="4786552" y="0"/>
                  </a:lnTo>
                  <a:lnTo>
                    <a:pt x="4828043" y="15621"/>
                  </a:lnTo>
                  <a:lnTo>
                    <a:pt x="4853863" y="51661"/>
                  </a:lnTo>
                  <a:lnTo>
                    <a:pt x="4857749" y="71196"/>
                  </a:lnTo>
                  <a:lnTo>
                    <a:pt x="4857749" y="1452803"/>
                  </a:lnTo>
                  <a:lnTo>
                    <a:pt x="4842127" y="1494294"/>
                  </a:lnTo>
                  <a:lnTo>
                    <a:pt x="4806087" y="1520114"/>
                  </a:lnTo>
                  <a:lnTo>
                    <a:pt x="4791507" y="1523511"/>
                  </a:lnTo>
                  <a:lnTo>
                    <a:pt x="4786552" y="1523999"/>
                  </a:lnTo>
                  <a:close/>
                </a:path>
              </a:pathLst>
            </a:custGeom>
            <a:solidFill>
              <a:srgbClr val="0046AB">
                <a:alpha val="50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1066799" y="1752877"/>
              <a:ext cx="70485" cy="1524000"/>
            </a:xfrm>
            <a:custGeom>
              <a:avLst/>
              <a:gdLst/>
              <a:ahLst/>
              <a:cxnLst/>
              <a:rect l="l" t="t" r="r" b="b"/>
              <a:pathLst>
                <a:path w="70484" h="1524000">
                  <a:moveTo>
                    <a:pt x="70450" y="1523444"/>
                  </a:moveTo>
                  <a:lnTo>
                    <a:pt x="33857" y="1510891"/>
                  </a:lnTo>
                  <a:lnTo>
                    <a:pt x="5800" y="1476682"/>
                  </a:lnTo>
                  <a:lnTo>
                    <a:pt x="0" y="1447522"/>
                  </a:lnTo>
                  <a:lnTo>
                    <a:pt x="0" y="75922"/>
                  </a:lnTo>
                  <a:lnTo>
                    <a:pt x="12830" y="33579"/>
                  </a:lnTo>
                  <a:lnTo>
                    <a:pt x="47039" y="5522"/>
                  </a:lnTo>
                  <a:lnTo>
                    <a:pt x="70449" y="0"/>
                  </a:lnTo>
                  <a:lnTo>
                    <a:pt x="66287" y="1655"/>
                  </a:lnTo>
                  <a:lnTo>
                    <a:pt x="56951" y="9389"/>
                  </a:lnTo>
                  <a:lnTo>
                    <a:pt x="41000" y="46761"/>
                  </a:lnTo>
                  <a:lnTo>
                    <a:pt x="38100" y="75922"/>
                  </a:lnTo>
                  <a:lnTo>
                    <a:pt x="38100" y="1447522"/>
                  </a:lnTo>
                  <a:lnTo>
                    <a:pt x="44514" y="1489864"/>
                  </a:lnTo>
                  <a:lnTo>
                    <a:pt x="66287" y="1521788"/>
                  </a:lnTo>
                  <a:lnTo>
                    <a:pt x="70450" y="1523444"/>
                  </a:lnTo>
                  <a:close/>
                </a:path>
              </a:pathLst>
            </a:custGeom>
            <a:solidFill>
              <a:srgbClr val="0046A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0" name="object 30" descr=""/>
          <p:cNvSpPr txBox="1"/>
          <p:nvPr/>
        </p:nvSpPr>
        <p:spPr>
          <a:xfrm>
            <a:off x="1320799" y="1959736"/>
            <a:ext cx="1168400" cy="28765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700" spc="-200">
                <a:solidFill>
                  <a:srgbClr val="0046AB"/>
                </a:solidFill>
                <a:latin typeface="SimSun"/>
                <a:cs typeface="SimSun"/>
              </a:rPr>
              <a:t>回归营销本质</a:t>
            </a:r>
            <a:endParaRPr sz="1700">
              <a:latin typeface="SimSun"/>
              <a:cs typeface="SimSun"/>
            </a:endParaRPr>
          </a:p>
        </p:txBody>
      </p:sp>
      <p:sp>
        <p:nvSpPr>
          <p:cNvPr id="32" name="object 32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0960" rIns="0" bIns="0" rtlCol="0" vert="horz">
            <a:spAutoFit/>
          </a:bodyPr>
          <a:lstStyle/>
          <a:p>
            <a:pPr marL="75565">
              <a:lnSpc>
                <a:spcPct val="100000"/>
              </a:lnSpc>
              <a:spcBef>
                <a:spcPts val="480"/>
              </a:spcBef>
            </a:pPr>
            <a:fld id="{81D60167-4931-47E6-BA6A-407CBD079E47}" type="slidenum">
              <a:rPr dirty="0" spc="-10"/>
              <a:t>12</a:t>
            </a:fld>
            <a:r>
              <a:rPr dirty="0" spc="-10"/>
              <a:t>/15</a:t>
            </a:r>
          </a:p>
        </p:txBody>
      </p:sp>
      <p:sp>
        <p:nvSpPr>
          <p:cNvPr id="33" name="object 33" descr="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60960" rIns="0" bIns="0" rtlCol="0" vert="horz">
            <a:spAutoFit/>
          </a:bodyPr>
          <a:lstStyle/>
          <a:p>
            <a:pPr marL="50800">
              <a:lnSpc>
                <a:spcPct val="100000"/>
              </a:lnSpc>
              <a:spcBef>
                <a:spcPts val="180"/>
              </a:spcBef>
            </a:pPr>
            <a:r>
              <a:rPr dirty="0" spc="-10"/>
              <a:t>2025.07</a:t>
            </a:r>
          </a:p>
        </p:txBody>
      </p:sp>
      <p:sp>
        <p:nvSpPr>
          <p:cNvPr id="34" name="object 34" descr=""/>
          <p:cNvSpPr txBox="1"/>
          <p:nvPr/>
        </p:nvSpPr>
        <p:spPr>
          <a:xfrm>
            <a:off x="101599" y="6566026"/>
            <a:ext cx="1625600" cy="1587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50"/>
              </a:lnSpc>
            </a:pPr>
            <a:r>
              <a:rPr dirty="0" sz="1150" spc="-105">
                <a:solidFill>
                  <a:srgbClr val="6A7280"/>
                </a:solidFill>
                <a:latin typeface="SimSun"/>
                <a:cs typeface="SimSun"/>
              </a:rPr>
              <a:t>系统化营销全链路知识培训</a:t>
            </a:r>
            <a:endParaRPr sz="1150">
              <a:latin typeface="SimSun"/>
              <a:cs typeface="SimSun"/>
            </a:endParaRPr>
          </a:p>
        </p:txBody>
      </p:sp>
      <p:sp>
        <p:nvSpPr>
          <p:cNvPr id="31" name="object 31" descr=""/>
          <p:cNvSpPr txBox="1"/>
          <p:nvPr/>
        </p:nvSpPr>
        <p:spPr>
          <a:xfrm>
            <a:off x="1320799" y="2326792"/>
            <a:ext cx="4293235" cy="7112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11100"/>
              </a:lnSpc>
              <a:spcBef>
                <a:spcPts val="95"/>
              </a:spcBef>
            </a:pPr>
            <a:r>
              <a:rPr dirty="0" sz="1350" spc="-170">
                <a:solidFill>
                  <a:srgbClr val="374050"/>
                </a:solidFill>
                <a:latin typeface="Meiryo"/>
                <a:cs typeface="Meiryo"/>
              </a:rPr>
              <a:t>⽆</a:t>
            </a:r>
            <a:r>
              <a:rPr dirty="0" sz="1350" spc="-170">
                <a:solidFill>
                  <a:srgbClr val="374050"/>
                </a:solidFill>
                <a:latin typeface="SimSun"/>
                <a:cs typeface="SimSun"/>
              </a:rPr>
              <a:t>论营销技术与渠道如何变</a:t>
            </a:r>
            <a:r>
              <a:rPr dirty="0" sz="1350" spc="-170">
                <a:solidFill>
                  <a:srgbClr val="374050"/>
                </a:solidFill>
                <a:latin typeface="Meiryo"/>
                <a:cs typeface="Meiryo"/>
              </a:rPr>
              <a:t>⾰</a:t>
            </a:r>
            <a:r>
              <a:rPr dirty="0" sz="1350" spc="-170">
                <a:solidFill>
                  <a:srgbClr val="374050"/>
                </a:solidFill>
                <a:latin typeface="SimSun"/>
                <a:cs typeface="SimSun"/>
              </a:rPr>
              <a:t>，满</a:t>
            </a:r>
            <a:r>
              <a:rPr dirty="0" sz="1350" spc="-170">
                <a:solidFill>
                  <a:srgbClr val="374050"/>
                </a:solidFill>
                <a:latin typeface="Microsoft JhengHei"/>
                <a:cs typeface="Microsoft JhengHei"/>
              </a:rPr>
              <a:t>⾜</a:t>
            </a:r>
            <a:r>
              <a:rPr dirty="0" sz="1350" spc="-170">
                <a:solidFill>
                  <a:srgbClr val="374050"/>
                </a:solidFill>
                <a:latin typeface="Meiryo"/>
                <a:cs typeface="Meiryo"/>
              </a:rPr>
              <a:t>⽤⼾</a:t>
            </a:r>
            <a:r>
              <a:rPr dirty="0" sz="1350" spc="-160">
                <a:solidFill>
                  <a:srgbClr val="374050"/>
                </a:solidFill>
                <a:latin typeface="SimSun"/>
                <a:cs typeface="SimSun"/>
              </a:rPr>
              <a:t>需求、创造真实价值始</a:t>
            </a:r>
            <a:r>
              <a:rPr dirty="0" sz="1350" spc="-170">
                <a:solidFill>
                  <a:srgbClr val="374050"/>
                </a:solidFill>
                <a:latin typeface="SimSun"/>
                <a:cs typeface="SimSun"/>
              </a:rPr>
              <a:t>终</a:t>
            </a:r>
            <a:r>
              <a:rPr dirty="0" sz="1350" spc="-170">
                <a:solidFill>
                  <a:srgbClr val="374050"/>
                </a:solidFill>
                <a:latin typeface="Meiryo"/>
                <a:cs typeface="Meiryo"/>
              </a:rPr>
              <a:t>是</a:t>
            </a:r>
            <a:r>
              <a:rPr dirty="0" sz="1350" spc="-170">
                <a:solidFill>
                  <a:srgbClr val="374050"/>
                </a:solidFill>
                <a:latin typeface="SimSun"/>
                <a:cs typeface="SimSun"/>
              </a:rPr>
              <a:t>营销的核</a:t>
            </a:r>
            <a:r>
              <a:rPr dirty="0" sz="1350" spc="-170">
                <a:solidFill>
                  <a:srgbClr val="374050"/>
                </a:solidFill>
                <a:latin typeface="Meiryo"/>
                <a:cs typeface="Meiryo"/>
              </a:rPr>
              <a:t>⼼</a:t>
            </a:r>
            <a:r>
              <a:rPr dirty="0" sz="1350" spc="-170">
                <a:solidFill>
                  <a:srgbClr val="374050"/>
                </a:solidFill>
                <a:latin typeface="SimSun"/>
                <a:cs typeface="SimSun"/>
              </a:rPr>
              <a:t>使命。在</a:t>
            </a:r>
            <a:r>
              <a:rPr dirty="0" sz="1350" spc="-170">
                <a:solidFill>
                  <a:srgbClr val="374050"/>
                </a:solidFill>
                <a:latin typeface="Meiryo"/>
                <a:cs typeface="Meiryo"/>
              </a:rPr>
              <a:t>⽇</a:t>
            </a:r>
            <a:r>
              <a:rPr dirty="0" sz="1350" spc="-170">
                <a:solidFill>
                  <a:srgbClr val="374050"/>
                </a:solidFill>
                <a:latin typeface="SimSun"/>
                <a:cs typeface="SimSun"/>
              </a:rPr>
              <a:t>益复杂的市场环境中，企业需要重</a:t>
            </a:r>
            <a:r>
              <a:rPr dirty="0" sz="1350" spc="-50">
                <a:solidFill>
                  <a:srgbClr val="374050"/>
                </a:solidFill>
                <a:latin typeface="Meiryo"/>
                <a:cs typeface="Meiryo"/>
              </a:rPr>
              <a:t>新</a:t>
            </a:r>
            <a:r>
              <a:rPr dirty="0" sz="1350" spc="-165">
                <a:solidFill>
                  <a:srgbClr val="374050"/>
                </a:solidFill>
                <a:latin typeface="SimSun"/>
                <a:cs typeface="SimSun"/>
              </a:rPr>
              <a:t>思考如何通过系统化营销创造持久的品牌价值。</a:t>
            </a:r>
            <a:endParaRPr sz="1350">
              <a:latin typeface="SimSun"/>
              <a:cs typeface="SimSu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1066799" y="1638299"/>
            <a:ext cx="609600" cy="38100"/>
          </a:xfrm>
          <a:custGeom>
            <a:avLst/>
            <a:gdLst/>
            <a:ahLst/>
            <a:cxnLst/>
            <a:rect l="l" t="t" r="r" b="b"/>
            <a:pathLst>
              <a:path w="609600" h="38100">
                <a:moveTo>
                  <a:pt x="609599" y="38099"/>
                </a:moveTo>
                <a:lnTo>
                  <a:pt x="0" y="38099"/>
                </a:lnTo>
                <a:lnTo>
                  <a:pt x="0" y="0"/>
                </a:lnTo>
                <a:lnTo>
                  <a:pt x="609599" y="0"/>
                </a:lnTo>
                <a:lnTo>
                  <a:pt x="609599" y="38099"/>
                </a:lnTo>
                <a:close/>
              </a:path>
            </a:pathLst>
          </a:custGeom>
          <a:solidFill>
            <a:srgbClr val="0046A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54100" y="598423"/>
            <a:ext cx="787400" cy="549910"/>
          </a:xfrm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3400" spc="-409" b="0">
                <a:latin typeface="Meiryo"/>
                <a:cs typeface="Meiryo"/>
              </a:rPr>
              <a:t>⽬</a:t>
            </a:r>
            <a:r>
              <a:rPr dirty="0" sz="3400" spc="-459" b="0">
                <a:latin typeface="SimSun"/>
                <a:cs typeface="SimSun"/>
              </a:rPr>
              <a:t>录</a:t>
            </a:r>
            <a:endParaRPr sz="3400">
              <a:latin typeface="SimSun"/>
              <a:cs typeface="SimSun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1066799" y="2114549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499" y="380999"/>
                </a:moveTo>
                <a:lnTo>
                  <a:pt x="144200" y="375288"/>
                </a:lnTo>
                <a:lnTo>
                  <a:pt x="100697" y="358507"/>
                </a:lnTo>
                <a:lnTo>
                  <a:pt x="62575" y="331659"/>
                </a:lnTo>
                <a:lnTo>
                  <a:pt x="32104" y="296335"/>
                </a:lnTo>
                <a:lnTo>
                  <a:pt x="11130" y="254666"/>
                </a:lnTo>
                <a:lnTo>
                  <a:pt x="914" y="209172"/>
                </a:lnTo>
                <a:lnTo>
                  <a:pt x="0" y="190499"/>
                </a:lnTo>
                <a:lnTo>
                  <a:pt x="228" y="181141"/>
                </a:lnTo>
                <a:lnTo>
                  <a:pt x="8200" y="135199"/>
                </a:lnTo>
                <a:lnTo>
                  <a:pt x="27095" y="92572"/>
                </a:lnTo>
                <a:lnTo>
                  <a:pt x="55796" y="55796"/>
                </a:lnTo>
                <a:lnTo>
                  <a:pt x="92572" y="27095"/>
                </a:lnTo>
                <a:lnTo>
                  <a:pt x="135200" y="8200"/>
                </a:lnTo>
                <a:lnTo>
                  <a:pt x="181141" y="228"/>
                </a:lnTo>
                <a:lnTo>
                  <a:pt x="190499" y="0"/>
                </a:lnTo>
                <a:lnTo>
                  <a:pt x="199858" y="228"/>
                </a:lnTo>
                <a:lnTo>
                  <a:pt x="245799" y="8200"/>
                </a:lnTo>
                <a:lnTo>
                  <a:pt x="288427" y="27095"/>
                </a:lnTo>
                <a:lnTo>
                  <a:pt x="325203" y="55796"/>
                </a:lnTo>
                <a:lnTo>
                  <a:pt x="353903" y="92572"/>
                </a:lnTo>
                <a:lnTo>
                  <a:pt x="372799" y="135199"/>
                </a:lnTo>
                <a:lnTo>
                  <a:pt x="380771" y="181141"/>
                </a:lnTo>
                <a:lnTo>
                  <a:pt x="380999" y="190499"/>
                </a:lnTo>
                <a:lnTo>
                  <a:pt x="380771" y="199858"/>
                </a:lnTo>
                <a:lnTo>
                  <a:pt x="372799" y="245799"/>
                </a:lnTo>
                <a:lnTo>
                  <a:pt x="353903" y="288427"/>
                </a:lnTo>
                <a:lnTo>
                  <a:pt x="325203" y="325203"/>
                </a:lnTo>
                <a:lnTo>
                  <a:pt x="288427" y="353903"/>
                </a:lnTo>
                <a:lnTo>
                  <a:pt x="245799" y="372798"/>
                </a:lnTo>
                <a:lnTo>
                  <a:pt x="199858" y="380771"/>
                </a:lnTo>
                <a:lnTo>
                  <a:pt x="190499" y="380999"/>
                </a:lnTo>
                <a:close/>
              </a:path>
            </a:pathLst>
          </a:custGeom>
          <a:solidFill>
            <a:srgbClr val="0046A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/>
          <p:nvPr/>
        </p:nvSpPr>
        <p:spPr>
          <a:xfrm>
            <a:off x="1066799" y="2724149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499" y="380999"/>
                </a:moveTo>
                <a:lnTo>
                  <a:pt x="144200" y="375288"/>
                </a:lnTo>
                <a:lnTo>
                  <a:pt x="100697" y="358507"/>
                </a:lnTo>
                <a:lnTo>
                  <a:pt x="62575" y="331659"/>
                </a:lnTo>
                <a:lnTo>
                  <a:pt x="32104" y="296335"/>
                </a:lnTo>
                <a:lnTo>
                  <a:pt x="11130" y="254666"/>
                </a:lnTo>
                <a:lnTo>
                  <a:pt x="914" y="209172"/>
                </a:lnTo>
                <a:lnTo>
                  <a:pt x="0" y="190499"/>
                </a:lnTo>
                <a:lnTo>
                  <a:pt x="228" y="181141"/>
                </a:lnTo>
                <a:lnTo>
                  <a:pt x="8200" y="135199"/>
                </a:lnTo>
                <a:lnTo>
                  <a:pt x="27095" y="92571"/>
                </a:lnTo>
                <a:lnTo>
                  <a:pt x="55796" y="55796"/>
                </a:lnTo>
                <a:lnTo>
                  <a:pt x="92572" y="27095"/>
                </a:lnTo>
                <a:lnTo>
                  <a:pt x="135200" y="8200"/>
                </a:lnTo>
                <a:lnTo>
                  <a:pt x="181141" y="228"/>
                </a:lnTo>
                <a:lnTo>
                  <a:pt x="190499" y="0"/>
                </a:lnTo>
                <a:lnTo>
                  <a:pt x="199858" y="228"/>
                </a:lnTo>
                <a:lnTo>
                  <a:pt x="245799" y="8200"/>
                </a:lnTo>
                <a:lnTo>
                  <a:pt x="288427" y="27095"/>
                </a:lnTo>
                <a:lnTo>
                  <a:pt x="325203" y="55796"/>
                </a:lnTo>
                <a:lnTo>
                  <a:pt x="353903" y="92571"/>
                </a:lnTo>
                <a:lnTo>
                  <a:pt x="372799" y="135199"/>
                </a:lnTo>
                <a:lnTo>
                  <a:pt x="380771" y="181141"/>
                </a:lnTo>
                <a:lnTo>
                  <a:pt x="380999" y="190499"/>
                </a:lnTo>
                <a:lnTo>
                  <a:pt x="380771" y="199858"/>
                </a:lnTo>
                <a:lnTo>
                  <a:pt x="372799" y="245799"/>
                </a:lnTo>
                <a:lnTo>
                  <a:pt x="353903" y="288426"/>
                </a:lnTo>
                <a:lnTo>
                  <a:pt x="325203" y="325203"/>
                </a:lnTo>
                <a:lnTo>
                  <a:pt x="288427" y="353903"/>
                </a:lnTo>
                <a:lnTo>
                  <a:pt x="245799" y="372798"/>
                </a:lnTo>
                <a:lnTo>
                  <a:pt x="199858" y="380771"/>
                </a:lnTo>
                <a:lnTo>
                  <a:pt x="190499" y="380999"/>
                </a:lnTo>
                <a:close/>
              </a:path>
            </a:pathLst>
          </a:custGeom>
          <a:solidFill>
            <a:srgbClr val="0046A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/>
          <p:nvPr/>
        </p:nvSpPr>
        <p:spPr>
          <a:xfrm>
            <a:off x="1066799" y="3333749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499" y="380999"/>
                </a:moveTo>
                <a:lnTo>
                  <a:pt x="144200" y="375288"/>
                </a:lnTo>
                <a:lnTo>
                  <a:pt x="100697" y="358507"/>
                </a:lnTo>
                <a:lnTo>
                  <a:pt x="62575" y="331659"/>
                </a:lnTo>
                <a:lnTo>
                  <a:pt x="32104" y="296335"/>
                </a:lnTo>
                <a:lnTo>
                  <a:pt x="11130" y="254666"/>
                </a:lnTo>
                <a:lnTo>
                  <a:pt x="914" y="209172"/>
                </a:lnTo>
                <a:lnTo>
                  <a:pt x="0" y="190499"/>
                </a:lnTo>
                <a:lnTo>
                  <a:pt x="228" y="181141"/>
                </a:lnTo>
                <a:lnTo>
                  <a:pt x="8200" y="135200"/>
                </a:lnTo>
                <a:lnTo>
                  <a:pt x="27095" y="92572"/>
                </a:lnTo>
                <a:lnTo>
                  <a:pt x="55796" y="55796"/>
                </a:lnTo>
                <a:lnTo>
                  <a:pt x="92572" y="27095"/>
                </a:lnTo>
                <a:lnTo>
                  <a:pt x="135200" y="8200"/>
                </a:lnTo>
                <a:lnTo>
                  <a:pt x="181141" y="228"/>
                </a:lnTo>
                <a:lnTo>
                  <a:pt x="190499" y="0"/>
                </a:lnTo>
                <a:lnTo>
                  <a:pt x="199858" y="228"/>
                </a:lnTo>
                <a:lnTo>
                  <a:pt x="245799" y="8200"/>
                </a:lnTo>
                <a:lnTo>
                  <a:pt x="288427" y="27095"/>
                </a:lnTo>
                <a:lnTo>
                  <a:pt x="325203" y="55796"/>
                </a:lnTo>
                <a:lnTo>
                  <a:pt x="353903" y="92572"/>
                </a:lnTo>
                <a:lnTo>
                  <a:pt x="372799" y="135199"/>
                </a:lnTo>
                <a:lnTo>
                  <a:pt x="380771" y="181141"/>
                </a:lnTo>
                <a:lnTo>
                  <a:pt x="380999" y="190499"/>
                </a:lnTo>
                <a:lnTo>
                  <a:pt x="380771" y="199858"/>
                </a:lnTo>
                <a:lnTo>
                  <a:pt x="372799" y="245799"/>
                </a:lnTo>
                <a:lnTo>
                  <a:pt x="353903" y="288426"/>
                </a:lnTo>
                <a:lnTo>
                  <a:pt x="325203" y="325203"/>
                </a:lnTo>
                <a:lnTo>
                  <a:pt x="288427" y="353903"/>
                </a:lnTo>
                <a:lnTo>
                  <a:pt x="245799" y="372798"/>
                </a:lnTo>
                <a:lnTo>
                  <a:pt x="199858" y="380771"/>
                </a:lnTo>
                <a:lnTo>
                  <a:pt x="190499" y="380999"/>
                </a:lnTo>
                <a:close/>
              </a:path>
            </a:pathLst>
          </a:custGeom>
          <a:solidFill>
            <a:srgbClr val="0046A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/>
          <p:nvPr/>
        </p:nvSpPr>
        <p:spPr>
          <a:xfrm>
            <a:off x="1066799" y="3943349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499" y="380999"/>
                </a:moveTo>
                <a:lnTo>
                  <a:pt x="144200" y="375288"/>
                </a:lnTo>
                <a:lnTo>
                  <a:pt x="100697" y="358507"/>
                </a:lnTo>
                <a:lnTo>
                  <a:pt x="62575" y="331659"/>
                </a:lnTo>
                <a:lnTo>
                  <a:pt x="32104" y="296335"/>
                </a:lnTo>
                <a:lnTo>
                  <a:pt x="11130" y="254666"/>
                </a:lnTo>
                <a:lnTo>
                  <a:pt x="914" y="209172"/>
                </a:lnTo>
                <a:lnTo>
                  <a:pt x="0" y="190499"/>
                </a:lnTo>
                <a:lnTo>
                  <a:pt x="228" y="181141"/>
                </a:lnTo>
                <a:lnTo>
                  <a:pt x="8200" y="135199"/>
                </a:lnTo>
                <a:lnTo>
                  <a:pt x="27095" y="92571"/>
                </a:lnTo>
                <a:lnTo>
                  <a:pt x="55796" y="55795"/>
                </a:lnTo>
                <a:lnTo>
                  <a:pt x="92572" y="27095"/>
                </a:lnTo>
                <a:lnTo>
                  <a:pt x="135200" y="8200"/>
                </a:lnTo>
                <a:lnTo>
                  <a:pt x="181141" y="228"/>
                </a:lnTo>
                <a:lnTo>
                  <a:pt x="190499" y="0"/>
                </a:lnTo>
                <a:lnTo>
                  <a:pt x="199858" y="228"/>
                </a:lnTo>
                <a:lnTo>
                  <a:pt x="245799" y="8200"/>
                </a:lnTo>
                <a:lnTo>
                  <a:pt x="288427" y="27095"/>
                </a:lnTo>
                <a:lnTo>
                  <a:pt x="325203" y="55795"/>
                </a:lnTo>
                <a:lnTo>
                  <a:pt x="353903" y="92572"/>
                </a:lnTo>
                <a:lnTo>
                  <a:pt x="372799" y="135199"/>
                </a:lnTo>
                <a:lnTo>
                  <a:pt x="380771" y="181141"/>
                </a:lnTo>
                <a:lnTo>
                  <a:pt x="380999" y="190499"/>
                </a:lnTo>
                <a:lnTo>
                  <a:pt x="380771" y="199858"/>
                </a:lnTo>
                <a:lnTo>
                  <a:pt x="372799" y="245799"/>
                </a:lnTo>
                <a:lnTo>
                  <a:pt x="353903" y="288426"/>
                </a:lnTo>
                <a:lnTo>
                  <a:pt x="325203" y="325203"/>
                </a:lnTo>
                <a:lnTo>
                  <a:pt x="288427" y="353903"/>
                </a:lnTo>
                <a:lnTo>
                  <a:pt x="245799" y="372798"/>
                </a:lnTo>
                <a:lnTo>
                  <a:pt x="199858" y="380771"/>
                </a:lnTo>
                <a:lnTo>
                  <a:pt x="190499" y="380999"/>
                </a:lnTo>
                <a:close/>
              </a:path>
            </a:pathLst>
          </a:custGeom>
          <a:solidFill>
            <a:srgbClr val="0046A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/>
          <p:nvPr/>
        </p:nvSpPr>
        <p:spPr>
          <a:xfrm>
            <a:off x="1066799" y="4552949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499" y="380999"/>
                </a:moveTo>
                <a:lnTo>
                  <a:pt x="144200" y="375289"/>
                </a:lnTo>
                <a:lnTo>
                  <a:pt x="100697" y="358507"/>
                </a:lnTo>
                <a:lnTo>
                  <a:pt x="62575" y="331658"/>
                </a:lnTo>
                <a:lnTo>
                  <a:pt x="32104" y="296335"/>
                </a:lnTo>
                <a:lnTo>
                  <a:pt x="11130" y="254666"/>
                </a:lnTo>
                <a:lnTo>
                  <a:pt x="914" y="209172"/>
                </a:lnTo>
                <a:lnTo>
                  <a:pt x="0" y="190499"/>
                </a:lnTo>
                <a:lnTo>
                  <a:pt x="228" y="181141"/>
                </a:lnTo>
                <a:lnTo>
                  <a:pt x="8200" y="135200"/>
                </a:lnTo>
                <a:lnTo>
                  <a:pt x="27095" y="92572"/>
                </a:lnTo>
                <a:lnTo>
                  <a:pt x="55796" y="55796"/>
                </a:lnTo>
                <a:lnTo>
                  <a:pt x="92572" y="27095"/>
                </a:lnTo>
                <a:lnTo>
                  <a:pt x="135200" y="8200"/>
                </a:lnTo>
                <a:lnTo>
                  <a:pt x="181141" y="228"/>
                </a:lnTo>
                <a:lnTo>
                  <a:pt x="190499" y="0"/>
                </a:lnTo>
                <a:lnTo>
                  <a:pt x="199858" y="228"/>
                </a:lnTo>
                <a:lnTo>
                  <a:pt x="245799" y="8200"/>
                </a:lnTo>
                <a:lnTo>
                  <a:pt x="288427" y="27095"/>
                </a:lnTo>
                <a:lnTo>
                  <a:pt x="325203" y="55796"/>
                </a:lnTo>
                <a:lnTo>
                  <a:pt x="353903" y="92572"/>
                </a:lnTo>
                <a:lnTo>
                  <a:pt x="372799" y="135199"/>
                </a:lnTo>
                <a:lnTo>
                  <a:pt x="380771" y="181141"/>
                </a:lnTo>
                <a:lnTo>
                  <a:pt x="380999" y="190499"/>
                </a:lnTo>
                <a:lnTo>
                  <a:pt x="380771" y="199858"/>
                </a:lnTo>
                <a:lnTo>
                  <a:pt x="372799" y="245799"/>
                </a:lnTo>
                <a:lnTo>
                  <a:pt x="353903" y="288426"/>
                </a:lnTo>
                <a:lnTo>
                  <a:pt x="325203" y="325203"/>
                </a:lnTo>
                <a:lnTo>
                  <a:pt x="288427" y="353903"/>
                </a:lnTo>
                <a:lnTo>
                  <a:pt x="245799" y="372798"/>
                </a:lnTo>
                <a:lnTo>
                  <a:pt x="199858" y="380771"/>
                </a:lnTo>
                <a:lnTo>
                  <a:pt x="190499" y="380999"/>
                </a:lnTo>
                <a:close/>
              </a:path>
            </a:pathLst>
          </a:custGeom>
          <a:solidFill>
            <a:srgbClr val="0046A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/>
          <p:nvPr/>
        </p:nvSpPr>
        <p:spPr>
          <a:xfrm>
            <a:off x="1066799" y="5162549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499" y="380999"/>
                </a:moveTo>
                <a:lnTo>
                  <a:pt x="144200" y="375289"/>
                </a:lnTo>
                <a:lnTo>
                  <a:pt x="100697" y="358506"/>
                </a:lnTo>
                <a:lnTo>
                  <a:pt x="62575" y="331658"/>
                </a:lnTo>
                <a:lnTo>
                  <a:pt x="32104" y="296335"/>
                </a:lnTo>
                <a:lnTo>
                  <a:pt x="11130" y="254666"/>
                </a:lnTo>
                <a:lnTo>
                  <a:pt x="914" y="209172"/>
                </a:lnTo>
                <a:lnTo>
                  <a:pt x="0" y="190499"/>
                </a:lnTo>
                <a:lnTo>
                  <a:pt x="228" y="181141"/>
                </a:lnTo>
                <a:lnTo>
                  <a:pt x="8200" y="135199"/>
                </a:lnTo>
                <a:lnTo>
                  <a:pt x="27095" y="92571"/>
                </a:lnTo>
                <a:lnTo>
                  <a:pt x="55796" y="55795"/>
                </a:lnTo>
                <a:lnTo>
                  <a:pt x="92572" y="27095"/>
                </a:lnTo>
                <a:lnTo>
                  <a:pt x="135200" y="8200"/>
                </a:lnTo>
                <a:lnTo>
                  <a:pt x="181141" y="228"/>
                </a:lnTo>
                <a:lnTo>
                  <a:pt x="190499" y="0"/>
                </a:lnTo>
                <a:lnTo>
                  <a:pt x="199858" y="228"/>
                </a:lnTo>
                <a:lnTo>
                  <a:pt x="245799" y="8200"/>
                </a:lnTo>
                <a:lnTo>
                  <a:pt x="288427" y="27095"/>
                </a:lnTo>
                <a:lnTo>
                  <a:pt x="325203" y="55795"/>
                </a:lnTo>
                <a:lnTo>
                  <a:pt x="353903" y="92571"/>
                </a:lnTo>
                <a:lnTo>
                  <a:pt x="372799" y="135199"/>
                </a:lnTo>
                <a:lnTo>
                  <a:pt x="380771" y="181141"/>
                </a:lnTo>
                <a:lnTo>
                  <a:pt x="380999" y="190499"/>
                </a:lnTo>
                <a:lnTo>
                  <a:pt x="380771" y="199858"/>
                </a:lnTo>
                <a:lnTo>
                  <a:pt x="372799" y="245799"/>
                </a:lnTo>
                <a:lnTo>
                  <a:pt x="353903" y="288427"/>
                </a:lnTo>
                <a:lnTo>
                  <a:pt x="325203" y="325203"/>
                </a:lnTo>
                <a:lnTo>
                  <a:pt x="288427" y="353902"/>
                </a:lnTo>
                <a:lnTo>
                  <a:pt x="245799" y="372798"/>
                </a:lnTo>
                <a:lnTo>
                  <a:pt x="199858" y="380771"/>
                </a:lnTo>
                <a:lnTo>
                  <a:pt x="190499" y="380999"/>
                </a:lnTo>
                <a:close/>
              </a:path>
            </a:pathLst>
          </a:custGeom>
          <a:solidFill>
            <a:srgbClr val="0046A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 txBox="1"/>
          <p:nvPr/>
        </p:nvSpPr>
        <p:spPr>
          <a:xfrm>
            <a:off x="1178669" y="2129282"/>
            <a:ext cx="3329940" cy="3383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344805" indent="-312420">
              <a:lnSpc>
                <a:spcPct val="100000"/>
              </a:lnSpc>
              <a:spcBef>
                <a:spcPts val="130"/>
              </a:spcBef>
              <a:buClr>
                <a:srgbClr val="FFFFFF"/>
              </a:buClr>
              <a:buSzPct val="90000"/>
              <a:buFont typeface="Segoe UI Semibold"/>
              <a:buAutoNum type="arabicPlain"/>
              <a:tabLst>
                <a:tab pos="344805" algn="l"/>
              </a:tabLst>
            </a:pPr>
            <a:r>
              <a:rPr dirty="0" sz="2000" spc="-180">
                <a:latin typeface="SimSun"/>
                <a:cs typeface="SimSun"/>
              </a:rPr>
              <a:t>营销的基本概念</a:t>
            </a:r>
            <a:endParaRPr sz="2000">
              <a:latin typeface="SimSun"/>
              <a:cs typeface="SimSun"/>
            </a:endParaRPr>
          </a:p>
          <a:p>
            <a:pPr>
              <a:lnSpc>
                <a:spcPct val="100000"/>
              </a:lnSpc>
              <a:spcBef>
                <a:spcPts val="60"/>
              </a:spcBef>
              <a:buClr>
                <a:srgbClr val="FFFFFF"/>
              </a:buClr>
              <a:buFont typeface="Segoe UI Semibold"/>
              <a:buAutoNum type="arabicPlain"/>
            </a:pPr>
            <a:endParaRPr sz="1800">
              <a:latin typeface="SimSun"/>
              <a:cs typeface="SimSun"/>
            </a:endParaRPr>
          </a:p>
          <a:p>
            <a:pPr marL="344805" indent="-330200">
              <a:lnSpc>
                <a:spcPct val="100000"/>
              </a:lnSpc>
              <a:buClr>
                <a:srgbClr val="FFFFFF"/>
              </a:buClr>
              <a:buSzPct val="90000"/>
              <a:buFont typeface="Segoe UI Semibold"/>
              <a:buAutoNum type="arabicPlain"/>
              <a:tabLst>
                <a:tab pos="344805" algn="l"/>
              </a:tabLst>
            </a:pPr>
            <a:r>
              <a:rPr dirty="0" sz="2000" spc="-175">
                <a:latin typeface="SimSun"/>
                <a:cs typeface="SimSun"/>
              </a:rPr>
              <a:t>营销的发展史</a:t>
            </a:r>
            <a:endParaRPr sz="2000">
              <a:latin typeface="SimSun"/>
              <a:cs typeface="SimSun"/>
            </a:endParaRPr>
          </a:p>
          <a:p>
            <a:pPr>
              <a:lnSpc>
                <a:spcPct val="100000"/>
              </a:lnSpc>
              <a:spcBef>
                <a:spcPts val="60"/>
              </a:spcBef>
              <a:buClr>
                <a:srgbClr val="FFFFFF"/>
              </a:buClr>
              <a:buFont typeface="Segoe UI Semibold"/>
              <a:buAutoNum type="arabicPlain"/>
            </a:pPr>
            <a:endParaRPr sz="1800">
              <a:latin typeface="SimSun"/>
              <a:cs typeface="SimSun"/>
            </a:endParaRPr>
          </a:p>
          <a:p>
            <a:pPr marL="344805" indent="-330200">
              <a:lnSpc>
                <a:spcPct val="100000"/>
              </a:lnSpc>
              <a:buClr>
                <a:srgbClr val="FFFFFF"/>
              </a:buClr>
              <a:buSzPct val="90000"/>
              <a:buFont typeface="Segoe UI Semibold"/>
              <a:buAutoNum type="arabicPlain"/>
              <a:tabLst>
                <a:tab pos="344805" algn="l"/>
              </a:tabLst>
            </a:pPr>
            <a:r>
              <a:rPr dirty="0" sz="2000" spc="-200">
                <a:latin typeface="SimSun"/>
                <a:cs typeface="SimSun"/>
              </a:rPr>
              <a:t>当下的营销</a:t>
            </a:r>
            <a:r>
              <a:rPr dirty="0" sz="2000" spc="-200">
                <a:latin typeface="Meiryo"/>
                <a:cs typeface="Meiryo"/>
              </a:rPr>
              <a:t>⽅</a:t>
            </a:r>
            <a:r>
              <a:rPr dirty="0" sz="2000" spc="-125">
                <a:latin typeface="SimSun"/>
                <a:cs typeface="SimSun"/>
              </a:rPr>
              <a:t>法论</a:t>
            </a:r>
            <a:endParaRPr sz="2000">
              <a:latin typeface="SimSun"/>
              <a:cs typeface="SimSun"/>
            </a:endParaRPr>
          </a:p>
          <a:p>
            <a:pPr>
              <a:lnSpc>
                <a:spcPct val="100000"/>
              </a:lnSpc>
              <a:spcBef>
                <a:spcPts val="60"/>
              </a:spcBef>
              <a:buClr>
                <a:srgbClr val="FFFFFF"/>
              </a:buClr>
              <a:buFont typeface="Segoe UI Semibold"/>
              <a:buAutoNum type="arabicPlain"/>
            </a:pPr>
            <a:endParaRPr sz="1800">
              <a:latin typeface="SimSun"/>
              <a:cs typeface="SimSun"/>
            </a:endParaRPr>
          </a:p>
          <a:p>
            <a:pPr marL="344805" indent="-332105">
              <a:lnSpc>
                <a:spcPct val="100000"/>
              </a:lnSpc>
              <a:buClr>
                <a:srgbClr val="FFFFFF"/>
              </a:buClr>
              <a:buSzPct val="90000"/>
              <a:buFont typeface="Segoe UI Semibold"/>
              <a:buAutoNum type="arabicPlain"/>
              <a:tabLst>
                <a:tab pos="344805" algn="l"/>
              </a:tabLst>
            </a:pPr>
            <a:r>
              <a:rPr dirty="0" sz="2000" spc="-180">
                <a:latin typeface="SimSun"/>
                <a:cs typeface="SimSun"/>
              </a:rPr>
              <a:t>优秀的营销案例</a:t>
            </a:r>
            <a:endParaRPr sz="2000">
              <a:latin typeface="SimSun"/>
              <a:cs typeface="SimSun"/>
            </a:endParaRPr>
          </a:p>
          <a:p>
            <a:pPr>
              <a:lnSpc>
                <a:spcPct val="100000"/>
              </a:lnSpc>
              <a:spcBef>
                <a:spcPts val="60"/>
              </a:spcBef>
              <a:buClr>
                <a:srgbClr val="FFFFFF"/>
              </a:buClr>
              <a:buFont typeface="Segoe UI Semibold"/>
              <a:buAutoNum type="arabicPlain"/>
            </a:pPr>
            <a:endParaRPr sz="1800">
              <a:latin typeface="SimSun"/>
              <a:cs typeface="SimSun"/>
            </a:endParaRPr>
          </a:p>
          <a:p>
            <a:pPr marL="344805" indent="-330200">
              <a:lnSpc>
                <a:spcPct val="100000"/>
              </a:lnSpc>
              <a:buClr>
                <a:srgbClr val="FFFFFF"/>
              </a:buClr>
              <a:buSzPct val="90000"/>
              <a:buFont typeface="Segoe UI Semibold"/>
              <a:buAutoNum type="arabicPlain"/>
              <a:tabLst>
                <a:tab pos="344805" algn="l"/>
              </a:tabLst>
            </a:pPr>
            <a:r>
              <a:rPr dirty="0" sz="2000" spc="-200">
                <a:latin typeface="SimSun"/>
                <a:cs typeface="SimSun"/>
              </a:rPr>
              <a:t>不同类型公司的营销</a:t>
            </a:r>
            <a:r>
              <a:rPr dirty="0" sz="2000" spc="-200">
                <a:latin typeface="Meiryo"/>
                <a:cs typeface="Meiryo"/>
              </a:rPr>
              <a:t>⽅</a:t>
            </a:r>
            <a:r>
              <a:rPr dirty="0" sz="2000" spc="-185">
                <a:latin typeface="SimSun"/>
                <a:cs typeface="SimSun"/>
              </a:rPr>
              <a:t>法区别</a:t>
            </a:r>
            <a:endParaRPr sz="2000">
              <a:latin typeface="SimSun"/>
              <a:cs typeface="SimSun"/>
            </a:endParaRPr>
          </a:p>
          <a:p>
            <a:pPr>
              <a:lnSpc>
                <a:spcPct val="100000"/>
              </a:lnSpc>
              <a:spcBef>
                <a:spcPts val="60"/>
              </a:spcBef>
              <a:buClr>
                <a:srgbClr val="FFFFFF"/>
              </a:buClr>
              <a:buFont typeface="Segoe UI Semibold"/>
              <a:buAutoNum type="arabicPlain"/>
            </a:pPr>
            <a:endParaRPr sz="1800">
              <a:latin typeface="SimSun"/>
              <a:cs typeface="SimSun"/>
            </a:endParaRPr>
          </a:p>
          <a:p>
            <a:pPr marL="344805" indent="-330200">
              <a:lnSpc>
                <a:spcPct val="100000"/>
              </a:lnSpc>
              <a:buClr>
                <a:srgbClr val="FFFFFF"/>
              </a:buClr>
              <a:buSzPct val="90000"/>
              <a:buFont typeface="Segoe UI Semibold"/>
              <a:buAutoNum type="arabicPlain"/>
              <a:tabLst>
                <a:tab pos="344805" algn="l"/>
              </a:tabLst>
            </a:pPr>
            <a:r>
              <a:rPr dirty="0" sz="2000" spc="-170">
                <a:latin typeface="SimSun"/>
                <a:cs typeface="SimSun"/>
              </a:rPr>
              <a:t>总结与展望</a:t>
            </a:r>
            <a:endParaRPr sz="2000">
              <a:latin typeface="SimSun"/>
              <a:cs typeface="SimSun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139699" y="6494589"/>
            <a:ext cx="1625600" cy="20637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150" spc="-105">
                <a:solidFill>
                  <a:srgbClr val="6A7280"/>
                </a:solidFill>
                <a:latin typeface="SimSun"/>
                <a:cs typeface="SimSun"/>
              </a:rPr>
              <a:t>系统化营销全链路知识培训</a:t>
            </a:r>
            <a:endParaRPr sz="1150">
              <a:latin typeface="SimSun"/>
              <a:cs typeface="SimSun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11566573" y="6511925"/>
            <a:ext cx="485775" cy="1854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50" spc="-10">
                <a:solidFill>
                  <a:srgbClr val="0046AB"/>
                </a:solidFill>
                <a:latin typeface="Segoe UI"/>
                <a:cs typeface="Segoe UI"/>
              </a:rPr>
              <a:t>2025.07</a:t>
            </a:r>
            <a:endParaRPr sz="105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54100" y="598423"/>
            <a:ext cx="2692400" cy="549910"/>
          </a:xfrm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3400" spc="-425" b="0">
                <a:latin typeface="SimSun"/>
                <a:cs typeface="SimSun"/>
              </a:rPr>
              <a:t>营销的基本概念</a:t>
            </a:r>
            <a:endParaRPr sz="3400">
              <a:latin typeface="SimSun"/>
              <a:cs typeface="SimSun"/>
            </a:endParaRPr>
          </a:p>
        </p:txBody>
      </p:sp>
      <p:sp>
        <p:nvSpPr>
          <p:cNvPr id="3" name="object 3" descr=""/>
          <p:cNvSpPr/>
          <p:nvPr/>
        </p:nvSpPr>
        <p:spPr>
          <a:xfrm>
            <a:off x="1066799" y="1371599"/>
            <a:ext cx="609600" cy="38100"/>
          </a:xfrm>
          <a:custGeom>
            <a:avLst/>
            <a:gdLst/>
            <a:ahLst/>
            <a:cxnLst/>
            <a:rect l="l" t="t" r="r" b="b"/>
            <a:pathLst>
              <a:path w="609600" h="38100">
                <a:moveTo>
                  <a:pt x="609599" y="38099"/>
                </a:moveTo>
                <a:lnTo>
                  <a:pt x="0" y="38099"/>
                </a:lnTo>
                <a:lnTo>
                  <a:pt x="0" y="0"/>
                </a:lnTo>
                <a:lnTo>
                  <a:pt x="609599" y="0"/>
                </a:lnTo>
                <a:lnTo>
                  <a:pt x="609599" y="38099"/>
                </a:lnTo>
                <a:close/>
              </a:path>
            </a:pathLst>
          </a:custGeom>
          <a:solidFill>
            <a:srgbClr val="0046A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/>
          <p:nvPr/>
        </p:nvSpPr>
        <p:spPr>
          <a:xfrm>
            <a:off x="1066799" y="1866899"/>
            <a:ext cx="38100" cy="619125"/>
          </a:xfrm>
          <a:custGeom>
            <a:avLst/>
            <a:gdLst/>
            <a:ahLst/>
            <a:cxnLst/>
            <a:rect l="l" t="t" r="r" b="b"/>
            <a:pathLst>
              <a:path w="38100" h="619125">
                <a:moveTo>
                  <a:pt x="38099" y="619124"/>
                </a:moveTo>
                <a:lnTo>
                  <a:pt x="0" y="619124"/>
                </a:lnTo>
                <a:lnTo>
                  <a:pt x="0" y="0"/>
                </a:lnTo>
                <a:lnTo>
                  <a:pt x="38099" y="0"/>
                </a:lnTo>
                <a:lnTo>
                  <a:pt x="38099" y="619124"/>
                </a:lnTo>
                <a:close/>
              </a:path>
            </a:pathLst>
          </a:custGeom>
          <a:solidFill>
            <a:srgbClr val="0046AB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" name="object 5" descr=""/>
          <p:cNvGrpSpPr/>
          <p:nvPr/>
        </p:nvGrpSpPr>
        <p:grpSpPr>
          <a:xfrm>
            <a:off x="1066799" y="3428999"/>
            <a:ext cx="476250" cy="476250"/>
            <a:chOff x="1066799" y="3428999"/>
            <a:chExt cx="476250" cy="476250"/>
          </a:xfrm>
        </p:grpSpPr>
        <p:sp>
          <p:nvSpPr>
            <p:cNvPr id="6" name="object 6" descr=""/>
            <p:cNvSpPr/>
            <p:nvPr/>
          </p:nvSpPr>
          <p:spPr>
            <a:xfrm>
              <a:off x="1066799" y="3428999"/>
              <a:ext cx="476250" cy="476250"/>
            </a:xfrm>
            <a:custGeom>
              <a:avLst/>
              <a:gdLst/>
              <a:ahLst/>
              <a:cxnLst/>
              <a:rect l="l" t="t" r="r" b="b"/>
              <a:pathLst>
                <a:path w="476250" h="476250">
                  <a:moveTo>
                    <a:pt x="245923" y="476249"/>
                  </a:moveTo>
                  <a:lnTo>
                    <a:pt x="230326" y="476249"/>
                  </a:lnTo>
                  <a:lnTo>
                    <a:pt x="222546" y="475867"/>
                  </a:lnTo>
                  <a:lnTo>
                    <a:pt x="184020" y="470152"/>
                  </a:lnTo>
                  <a:lnTo>
                    <a:pt x="139793" y="455139"/>
                  </a:lnTo>
                  <a:lnTo>
                    <a:pt x="99345" y="431785"/>
                  </a:lnTo>
                  <a:lnTo>
                    <a:pt x="64230" y="400990"/>
                  </a:lnTo>
                  <a:lnTo>
                    <a:pt x="35798" y="363935"/>
                  </a:lnTo>
                  <a:lnTo>
                    <a:pt x="15141" y="322046"/>
                  </a:lnTo>
                  <a:lnTo>
                    <a:pt x="3053" y="276931"/>
                  </a:lnTo>
                  <a:lnTo>
                    <a:pt x="0" y="245924"/>
                  </a:lnTo>
                  <a:lnTo>
                    <a:pt x="0" y="230326"/>
                  </a:lnTo>
                  <a:lnTo>
                    <a:pt x="6096" y="184020"/>
                  </a:lnTo>
                  <a:lnTo>
                    <a:pt x="21110" y="139793"/>
                  </a:lnTo>
                  <a:lnTo>
                    <a:pt x="44464" y="99345"/>
                  </a:lnTo>
                  <a:lnTo>
                    <a:pt x="75259" y="64230"/>
                  </a:lnTo>
                  <a:lnTo>
                    <a:pt x="112314" y="35798"/>
                  </a:lnTo>
                  <a:lnTo>
                    <a:pt x="154203" y="15141"/>
                  </a:lnTo>
                  <a:lnTo>
                    <a:pt x="199318" y="3053"/>
                  </a:lnTo>
                  <a:lnTo>
                    <a:pt x="230326" y="0"/>
                  </a:lnTo>
                  <a:lnTo>
                    <a:pt x="245923" y="0"/>
                  </a:lnTo>
                  <a:lnTo>
                    <a:pt x="292230" y="6097"/>
                  </a:lnTo>
                  <a:lnTo>
                    <a:pt x="336456" y="21110"/>
                  </a:lnTo>
                  <a:lnTo>
                    <a:pt x="376904" y="44464"/>
                  </a:lnTo>
                  <a:lnTo>
                    <a:pt x="412019" y="75260"/>
                  </a:lnTo>
                  <a:lnTo>
                    <a:pt x="440451" y="112314"/>
                  </a:lnTo>
                  <a:lnTo>
                    <a:pt x="461108" y="154203"/>
                  </a:lnTo>
                  <a:lnTo>
                    <a:pt x="473195" y="199318"/>
                  </a:lnTo>
                  <a:lnTo>
                    <a:pt x="476250" y="230326"/>
                  </a:lnTo>
                  <a:lnTo>
                    <a:pt x="476250" y="238124"/>
                  </a:lnTo>
                  <a:lnTo>
                    <a:pt x="476250" y="245924"/>
                  </a:lnTo>
                  <a:lnTo>
                    <a:pt x="470152" y="292230"/>
                  </a:lnTo>
                  <a:lnTo>
                    <a:pt x="455139" y="336456"/>
                  </a:lnTo>
                  <a:lnTo>
                    <a:pt x="431785" y="376904"/>
                  </a:lnTo>
                  <a:lnTo>
                    <a:pt x="400990" y="412019"/>
                  </a:lnTo>
                  <a:lnTo>
                    <a:pt x="363935" y="440451"/>
                  </a:lnTo>
                  <a:lnTo>
                    <a:pt x="322046" y="461108"/>
                  </a:lnTo>
                  <a:lnTo>
                    <a:pt x="276931" y="473195"/>
                  </a:lnTo>
                  <a:lnTo>
                    <a:pt x="253704" y="475867"/>
                  </a:lnTo>
                  <a:lnTo>
                    <a:pt x="245923" y="476249"/>
                  </a:lnTo>
                  <a:close/>
                </a:path>
              </a:pathLst>
            </a:custGeom>
            <a:solidFill>
              <a:srgbClr val="0046AB">
                <a:alpha val="101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90624" y="3571874"/>
              <a:ext cx="238124" cy="190499"/>
            </a:xfrm>
            <a:prstGeom prst="rect">
              <a:avLst/>
            </a:prstGeom>
          </p:spPr>
        </p:pic>
      </p:grpSp>
      <p:grpSp>
        <p:nvGrpSpPr>
          <p:cNvPr id="8" name="object 8" descr=""/>
          <p:cNvGrpSpPr/>
          <p:nvPr/>
        </p:nvGrpSpPr>
        <p:grpSpPr>
          <a:xfrm>
            <a:off x="1066799" y="4143375"/>
            <a:ext cx="476250" cy="476250"/>
            <a:chOff x="1066799" y="4143375"/>
            <a:chExt cx="476250" cy="476250"/>
          </a:xfrm>
        </p:grpSpPr>
        <p:sp>
          <p:nvSpPr>
            <p:cNvPr id="9" name="object 9" descr=""/>
            <p:cNvSpPr/>
            <p:nvPr/>
          </p:nvSpPr>
          <p:spPr>
            <a:xfrm>
              <a:off x="1066799" y="4143375"/>
              <a:ext cx="476250" cy="476250"/>
            </a:xfrm>
            <a:custGeom>
              <a:avLst/>
              <a:gdLst/>
              <a:ahLst/>
              <a:cxnLst/>
              <a:rect l="l" t="t" r="r" b="b"/>
              <a:pathLst>
                <a:path w="476250" h="476250">
                  <a:moveTo>
                    <a:pt x="245923" y="476249"/>
                  </a:moveTo>
                  <a:lnTo>
                    <a:pt x="230326" y="476249"/>
                  </a:lnTo>
                  <a:lnTo>
                    <a:pt x="222546" y="475867"/>
                  </a:lnTo>
                  <a:lnTo>
                    <a:pt x="184020" y="470152"/>
                  </a:lnTo>
                  <a:lnTo>
                    <a:pt x="139793" y="455138"/>
                  </a:lnTo>
                  <a:lnTo>
                    <a:pt x="99345" y="431784"/>
                  </a:lnTo>
                  <a:lnTo>
                    <a:pt x="64230" y="400989"/>
                  </a:lnTo>
                  <a:lnTo>
                    <a:pt x="35798" y="363935"/>
                  </a:lnTo>
                  <a:lnTo>
                    <a:pt x="15141" y="322045"/>
                  </a:lnTo>
                  <a:lnTo>
                    <a:pt x="3053" y="276931"/>
                  </a:lnTo>
                  <a:lnTo>
                    <a:pt x="0" y="245923"/>
                  </a:lnTo>
                  <a:lnTo>
                    <a:pt x="0" y="230325"/>
                  </a:lnTo>
                  <a:lnTo>
                    <a:pt x="6096" y="184019"/>
                  </a:lnTo>
                  <a:lnTo>
                    <a:pt x="21110" y="139792"/>
                  </a:lnTo>
                  <a:lnTo>
                    <a:pt x="44464" y="99344"/>
                  </a:lnTo>
                  <a:lnTo>
                    <a:pt x="75259" y="64230"/>
                  </a:lnTo>
                  <a:lnTo>
                    <a:pt x="112314" y="35797"/>
                  </a:lnTo>
                  <a:lnTo>
                    <a:pt x="154203" y="15141"/>
                  </a:lnTo>
                  <a:lnTo>
                    <a:pt x="199318" y="3053"/>
                  </a:lnTo>
                  <a:lnTo>
                    <a:pt x="230326" y="0"/>
                  </a:lnTo>
                  <a:lnTo>
                    <a:pt x="245923" y="0"/>
                  </a:lnTo>
                  <a:lnTo>
                    <a:pt x="292230" y="6096"/>
                  </a:lnTo>
                  <a:lnTo>
                    <a:pt x="336456" y="21110"/>
                  </a:lnTo>
                  <a:lnTo>
                    <a:pt x="376904" y="44463"/>
                  </a:lnTo>
                  <a:lnTo>
                    <a:pt x="412019" y="75259"/>
                  </a:lnTo>
                  <a:lnTo>
                    <a:pt x="440451" y="112313"/>
                  </a:lnTo>
                  <a:lnTo>
                    <a:pt x="461108" y="154203"/>
                  </a:lnTo>
                  <a:lnTo>
                    <a:pt x="473195" y="199317"/>
                  </a:lnTo>
                  <a:lnTo>
                    <a:pt x="476250" y="230325"/>
                  </a:lnTo>
                  <a:lnTo>
                    <a:pt x="476250" y="238124"/>
                  </a:lnTo>
                  <a:lnTo>
                    <a:pt x="476250" y="245923"/>
                  </a:lnTo>
                  <a:lnTo>
                    <a:pt x="470152" y="292229"/>
                  </a:lnTo>
                  <a:lnTo>
                    <a:pt x="455139" y="336455"/>
                  </a:lnTo>
                  <a:lnTo>
                    <a:pt x="431785" y="376904"/>
                  </a:lnTo>
                  <a:lnTo>
                    <a:pt x="400990" y="412018"/>
                  </a:lnTo>
                  <a:lnTo>
                    <a:pt x="363935" y="440451"/>
                  </a:lnTo>
                  <a:lnTo>
                    <a:pt x="322046" y="461107"/>
                  </a:lnTo>
                  <a:lnTo>
                    <a:pt x="276931" y="473195"/>
                  </a:lnTo>
                  <a:lnTo>
                    <a:pt x="253704" y="475867"/>
                  </a:lnTo>
                  <a:lnTo>
                    <a:pt x="245923" y="476249"/>
                  </a:lnTo>
                  <a:close/>
                </a:path>
              </a:pathLst>
            </a:custGeom>
            <a:solidFill>
              <a:srgbClr val="0046AB">
                <a:alpha val="101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09637" y="4285282"/>
              <a:ext cx="190574" cy="192434"/>
            </a:xfrm>
            <a:prstGeom prst="rect">
              <a:avLst/>
            </a:prstGeom>
          </p:spPr>
        </p:pic>
      </p:grpSp>
      <p:grpSp>
        <p:nvGrpSpPr>
          <p:cNvPr id="11" name="object 11" descr=""/>
          <p:cNvGrpSpPr/>
          <p:nvPr/>
        </p:nvGrpSpPr>
        <p:grpSpPr>
          <a:xfrm>
            <a:off x="1066799" y="4857750"/>
            <a:ext cx="476250" cy="476250"/>
            <a:chOff x="1066799" y="4857750"/>
            <a:chExt cx="476250" cy="476250"/>
          </a:xfrm>
        </p:grpSpPr>
        <p:sp>
          <p:nvSpPr>
            <p:cNvPr id="12" name="object 12" descr=""/>
            <p:cNvSpPr/>
            <p:nvPr/>
          </p:nvSpPr>
          <p:spPr>
            <a:xfrm>
              <a:off x="1066799" y="4857750"/>
              <a:ext cx="476250" cy="476250"/>
            </a:xfrm>
            <a:custGeom>
              <a:avLst/>
              <a:gdLst/>
              <a:ahLst/>
              <a:cxnLst/>
              <a:rect l="l" t="t" r="r" b="b"/>
              <a:pathLst>
                <a:path w="476250" h="476250">
                  <a:moveTo>
                    <a:pt x="245923" y="476249"/>
                  </a:moveTo>
                  <a:lnTo>
                    <a:pt x="230326" y="476249"/>
                  </a:lnTo>
                  <a:lnTo>
                    <a:pt x="222546" y="475867"/>
                  </a:lnTo>
                  <a:lnTo>
                    <a:pt x="184020" y="470151"/>
                  </a:lnTo>
                  <a:lnTo>
                    <a:pt x="139793" y="455138"/>
                  </a:lnTo>
                  <a:lnTo>
                    <a:pt x="99345" y="431784"/>
                  </a:lnTo>
                  <a:lnTo>
                    <a:pt x="64230" y="400989"/>
                  </a:lnTo>
                  <a:lnTo>
                    <a:pt x="35798" y="363935"/>
                  </a:lnTo>
                  <a:lnTo>
                    <a:pt x="15141" y="322045"/>
                  </a:lnTo>
                  <a:lnTo>
                    <a:pt x="3053" y="276931"/>
                  </a:lnTo>
                  <a:lnTo>
                    <a:pt x="0" y="245923"/>
                  </a:lnTo>
                  <a:lnTo>
                    <a:pt x="0" y="230325"/>
                  </a:lnTo>
                  <a:lnTo>
                    <a:pt x="6096" y="184019"/>
                  </a:lnTo>
                  <a:lnTo>
                    <a:pt x="21110" y="139792"/>
                  </a:lnTo>
                  <a:lnTo>
                    <a:pt x="44464" y="99344"/>
                  </a:lnTo>
                  <a:lnTo>
                    <a:pt x="75259" y="64230"/>
                  </a:lnTo>
                  <a:lnTo>
                    <a:pt x="112314" y="35797"/>
                  </a:lnTo>
                  <a:lnTo>
                    <a:pt x="154203" y="15140"/>
                  </a:lnTo>
                  <a:lnTo>
                    <a:pt x="199318" y="3053"/>
                  </a:lnTo>
                  <a:lnTo>
                    <a:pt x="230326" y="0"/>
                  </a:lnTo>
                  <a:lnTo>
                    <a:pt x="245923" y="0"/>
                  </a:lnTo>
                  <a:lnTo>
                    <a:pt x="292230" y="6096"/>
                  </a:lnTo>
                  <a:lnTo>
                    <a:pt x="336456" y="21110"/>
                  </a:lnTo>
                  <a:lnTo>
                    <a:pt x="376904" y="44463"/>
                  </a:lnTo>
                  <a:lnTo>
                    <a:pt x="412019" y="75259"/>
                  </a:lnTo>
                  <a:lnTo>
                    <a:pt x="440451" y="112313"/>
                  </a:lnTo>
                  <a:lnTo>
                    <a:pt x="461108" y="154203"/>
                  </a:lnTo>
                  <a:lnTo>
                    <a:pt x="473195" y="199317"/>
                  </a:lnTo>
                  <a:lnTo>
                    <a:pt x="476250" y="230325"/>
                  </a:lnTo>
                  <a:lnTo>
                    <a:pt x="476250" y="238124"/>
                  </a:lnTo>
                  <a:lnTo>
                    <a:pt x="476250" y="245923"/>
                  </a:lnTo>
                  <a:lnTo>
                    <a:pt x="470152" y="292228"/>
                  </a:lnTo>
                  <a:lnTo>
                    <a:pt x="455139" y="336456"/>
                  </a:lnTo>
                  <a:lnTo>
                    <a:pt x="431785" y="376904"/>
                  </a:lnTo>
                  <a:lnTo>
                    <a:pt x="400990" y="412018"/>
                  </a:lnTo>
                  <a:lnTo>
                    <a:pt x="363935" y="440450"/>
                  </a:lnTo>
                  <a:lnTo>
                    <a:pt x="322046" y="461107"/>
                  </a:lnTo>
                  <a:lnTo>
                    <a:pt x="276931" y="473195"/>
                  </a:lnTo>
                  <a:lnTo>
                    <a:pt x="253704" y="475867"/>
                  </a:lnTo>
                  <a:lnTo>
                    <a:pt x="245923" y="476249"/>
                  </a:lnTo>
                  <a:close/>
                </a:path>
              </a:pathLst>
            </a:custGeom>
            <a:solidFill>
              <a:srgbClr val="0046AB">
                <a:alpha val="101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90624" y="5024437"/>
              <a:ext cx="238124" cy="142842"/>
            </a:xfrm>
            <a:prstGeom prst="rect">
              <a:avLst/>
            </a:prstGeom>
          </p:spPr>
        </p:pic>
      </p:grpSp>
      <p:sp>
        <p:nvSpPr>
          <p:cNvPr id="14" name="object 14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78765" marR="5080">
              <a:lnSpc>
                <a:spcPct val="121300"/>
              </a:lnSpc>
              <a:spcBef>
                <a:spcPts val="100"/>
              </a:spcBef>
            </a:pPr>
            <a:r>
              <a:rPr dirty="0" spc="-210"/>
              <a:t>营销</a:t>
            </a:r>
            <a:r>
              <a:rPr dirty="0" spc="-50"/>
              <a:t>（</a:t>
            </a:r>
            <a:r>
              <a:rPr dirty="0" sz="1500" spc="-50">
                <a:latin typeface="Segoe UI"/>
                <a:cs typeface="Segoe UI"/>
              </a:rPr>
              <a:t>Marketing</a:t>
            </a:r>
            <a:r>
              <a:rPr dirty="0" spc="-50"/>
              <a:t>）</a:t>
            </a:r>
            <a:r>
              <a:rPr dirty="0" spc="-210"/>
              <a:t>是企业通过创造、传递、交流和交换产品与价值来满</a:t>
            </a:r>
            <a:r>
              <a:rPr dirty="0" spc="-210">
                <a:latin typeface="Meiryo"/>
                <a:cs typeface="Meiryo"/>
              </a:rPr>
              <a:t>⾜⽬</a:t>
            </a:r>
            <a:r>
              <a:rPr dirty="0" spc="-210"/>
              <a:t>标市场需求，实现企业</a:t>
            </a:r>
            <a:r>
              <a:rPr dirty="0" spc="-210">
                <a:latin typeface="Meiryo"/>
                <a:cs typeface="Meiryo"/>
              </a:rPr>
              <a:t>⽬</a:t>
            </a:r>
            <a:r>
              <a:rPr dirty="0" spc="-185"/>
              <a:t>标的社会与管</a:t>
            </a:r>
            <a:r>
              <a:rPr dirty="0" spc="-175"/>
              <a:t>理过程。</a:t>
            </a:r>
            <a:endParaRPr sz="1500">
              <a:latin typeface="Meiryo"/>
              <a:cs typeface="Meiryo"/>
            </a:endParaRPr>
          </a:p>
          <a:p>
            <a:pPr>
              <a:lnSpc>
                <a:spcPct val="100000"/>
              </a:lnSpc>
              <a:spcBef>
                <a:spcPts val="1860"/>
              </a:spcBef>
            </a:pPr>
            <a:endParaRPr sz="1500"/>
          </a:p>
          <a:p>
            <a:pPr marL="12700">
              <a:lnSpc>
                <a:spcPct val="100000"/>
              </a:lnSpc>
            </a:pPr>
            <a:r>
              <a:rPr dirty="0" spc="-210">
                <a:solidFill>
                  <a:srgbClr val="0046AB"/>
                </a:solidFill>
              </a:rPr>
              <a:t>核</a:t>
            </a:r>
            <a:r>
              <a:rPr dirty="0" spc="-210">
                <a:solidFill>
                  <a:srgbClr val="0046AB"/>
                </a:solidFill>
                <a:latin typeface="Meiryo"/>
                <a:cs typeface="Meiryo"/>
              </a:rPr>
              <a:t>⼼</a:t>
            </a:r>
            <a:r>
              <a:rPr dirty="0" spc="-130">
                <a:solidFill>
                  <a:srgbClr val="0046AB"/>
                </a:solidFill>
              </a:rPr>
              <a:t>要素</a:t>
            </a:r>
          </a:p>
          <a:p>
            <a:pPr marL="678815">
              <a:lnSpc>
                <a:spcPct val="100000"/>
              </a:lnSpc>
              <a:spcBef>
                <a:spcPts val="1635"/>
              </a:spcBef>
            </a:pPr>
            <a:r>
              <a:rPr dirty="0" sz="1550" spc="-210">
                <a:solidFill>
                  <a:srgbClr val="000000"/>
                </a:solidFill>
              </a:rPr>
              <a:t>需求满</a:t>
            </a:r>
            <a:r>
              <a:rPr dirty="0" sz="1550" spc="-50">
                <a:solidFill>
                  <a:srgbClr val="000000"/>
                </a:solidFill>
                <a:latin typeface="Meiryo"/>
                <a:cs typeface="Meiryo"/>
              </a:rPr>
              <a:t>⾜</a:t>
            </a:r>
            <a:endParaRPr sz="1550">
              <a:latin typeface="Meiryo"/>
              <a:cs typeface="Meiryo"/>
            </a:endParaRPr>
          </a:p>
          <a:p>
            <a:pPr marL="678815">
              <a:lnSpc>
                <a:spcPct val="100000"/>
              </a:lnSpc>
              <a:spcBef>
                <a:spcPts val="515"/>
              </a:spcBef>
            </a:pPr>
            <a:r>
              <a:rPr dirty="0" sz="1350" spc="-170">
                <a:solidFill>
                  <a:srgbClr val="4A5462"/>
                </a:solidFill>
              </a:rPr>
              <a:t>识别并理解</a:t>
            </a:r>
            <a:r>
              <a:rPr dirty="0" sz="1350" spc="-170">
                <a:solidFill>
                  <a:srgbClr val="4A5462"/>
                </a:solidFill>
                <a:latin typeface="Meiryo"/>
                <a:cs typeface="Meiryo"/>
              </a:rPr>
              <a:t>⽬</a:t>
            </a:r>
            <a:r>
              <a:rPr dirty="0" sz="1350" spc="-170">
                <a:solidFill>
                  <a:srgbClr val="4A5462"/>
                </a:solidFill>
              </a:rPr>
              <a:t>标市场的需求，创造能满</a:t>
            </a:r>
            <a:r>
              <a:rPr dirty="0" sz="1350" spc="-170">
                <a:solidFill>
                  <a:srgbClr val="4A5462"/>
                </a:solidFill>
                <a:latin typeface="Microsoft JhengHei"/>
                <a:cs typeface="Microsoft JhengHei"/>
              </a:rPr>
              <a:t>⾜</a:t>
            </a:r>
            <a:r>
              <a:rPr dirty="0" sz="1350" spc="-160">
                <a:solidFill>
                  <a:srgbClr val="4A5462"/>
                </a:solidFill>
              </a:rPr>
              <a:t>这些需求的产品或服务</a:t>
            </a:r>
            <a:endParaRPr sz="1350">
              <a:latin typeface="Microsoft JhengHei"/>
              <a:cs typeface="Microsoft JhengHei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1200"/>
          </a:p>
          <a:p>
            <a:pPr marL="678815">
              <a:lnSpc>
                <a:spcPct val="100000"/>
              </a:lnSpc>
            </a:pPr>
            <a:r>
              <a:rPr dirty="0" sz="1550" spc="-175">
                <a:solidFill>
                  <a:srgbClr val="000000"/>
                </a:solidFill>
              </a:rPr>
              <a:t>价值交换</a:t>
            </a:r>
            <a:endParaRPr sz="1550"/>
          </a:p>
          <a:p>
            <a:pPr marL="678815">
              <a:lnSpc>
                <a:spcPct val="100000"/>
              </a:lnSpc>
              <a:spcBef>
                <a:spcPts val="515"/>
              </a:spcBef>
            </a:pPr>
            <a:r>
              <a:rPr dirty="0" sz="1350" spc="-170">
                <a:solidFill>
                  <a:srgbClr val="4A5462"/>
                </a:solidFill>
              </a:rPr>
              <a:t>通过交换过程为消费者和企业创造双</a:t>
            </a:r>
            <a:r>
              <a:rPr dirty="0" sz="1350" spc="-170">
                <a:solidFill>
                  <a:srgbClr val="4A5462"/>
                </a:solidFill>
                <a:latin typeface="Microsoft JhengHei"/>
                <a:cs typeface="Microsoft JhengHei"/>
              </a:rPr>
              <a:t>赢</a:t>
            </a:r>
            <a:r>
              <a:rPr dirty="0" sz="1350" spc="-165">
                <a:solidFill>
                  <a:srgbClr val="4A5462"/>
                </a:solidFill>
              </a:rPr>
              <a:t>的价值，促进经济活动的良性循环</a:t>
            </a:r>
            <a:endParaRPr sz="1350">
              <a:latin typeface="Microsoft JhengHei"/>
              <a:cs typeface="Microsoft JhengHei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1200"/>
          </a:p>
          <a:p>
            <a:pPr marL="678815">
              <a:lnSpc>
                <a:spcPct val="100000"/>
              </a:lnSpc>
            </a:pPr>
            <a:r>
              <a:rPr dirty="0" sz="1550" spc="-175">
                <a:solidFill>
                  <a:srgbClr val="000000"/>
                </a:solidFill>
              </a:rPr>
              <a:t>关系管理</a:t>
            </a:r>
            <a:endParaRPr sz="1550"/>
          </a:p>
          <a:p>
            <a:pPr marL="678815">
              <a:lnSpc>
                <a:spcPct val="100000"/>
              </a:lnSpc>
              <a:spcBef>
                <a:spcPts val="515"/>
              </a:spcBef>
            </a:pPr>
            <a:r>
              <a:rPr dirty="0" sz="1350" spc="-170">
                <a:solidFill>
                  <a:srgbClr val="4A5462"/>
                </a:solidFill>
              </a:rPr>
              <a:t>建</a:t>
            </a:r>
            <a:r>
              <a:rPr dirty="0" sz="1350" spc="-170">
                <a:solidFill>
                  <a:srgbClr val="4A5462"/>
                </a:solidFill>
                <a:latin typeface="Meiryo"/>
                <a:cs typeface="Meiryo"/>
              </a:rPr>
              <a:t>⽴</a:t>
            </a:r>
            <a:r>
              <a:rPr dirty="0" sz="1350" spc="-170">
                <a:solidFill>
                  <a:srgbClr val="4A5462"/>
                </a:solidFill>
              </a:rPr>
              <a:t>、维护和增强企业与消费者、合作伙伴及其他利</a:t>
            </a:r>
            <a:r>
              <a:rPr dirty="0" sz="1350" spc="-170">
                <a:solidFill>
                  <a:srgbClr val="4A5462"/>
                </a:solidFill>
                <a:latin typeface="Meiryo"/>
                <a:cs typeface="Meiryo"/>
              </a:rPr>
              <a:t>益相</a:t>
            </a:r>
            <a:r>
              <a:rPr dirty="0" sz="1350" spc="-170">
                <a:solidFill>
                  <a:srgbClr val="4A5462"/>
                </a:solidFill>
              </a:rPr>
              <a:t>关者的</a:t>
            </a:r>
            <a:r>
              <a:rPr dirty="0" sz="1350" spc="-170">
                <a:solidFill>
                  <a:srgbClr val="4A5462"/>
                </a:solidFill>
                <a:latin typeface="Meiryo"/>
                <a:cs typeface="Meiryo"/>
              </a:rPr>
              <a:t>⻓</a:t>
            </a:r>
            <a:r>
              <a:rPr dirty="0" sz="1350" spc="-130">
                <a:solidFill>
                  <a:srgbClr val="4A5462"/>
                </a:solidFill>
              </a:rPr>
              <a:t>期关系</a:t>
            </a:r>
            <a:endParaRPr sz="1350">
              <a:latin typeface="Meiryo"/>
              <a:cs typeface="Meiryo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11074548" y="6501376"/>
            <a:ext cx="365125" cy="203200"/>
          </a:xfrm>
          <a:prstGeom prst="rect">
            <a:avLst/>
          </a:prstGeom>
        </p:spPr>
        <p:txBody>
          <a:bodyPr wrap="square" lIns="0" tIns="228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dirty="0" sz="1050" spc="-10">
                <a:solidFill>
                  <a:srgbClr val="6A7280"/>
                </a:solidFill>
                <a:latin typeface="Segoe UI"/>
                <a:cs typeface="Segoe UI"/>
              </a:rPr>
              <a:t>03/15</a:t>
            </a:r>
            <a:endParaRPr sz="1050">
              <a:latin typeface="Segoe UI"/>
              <a:cs typeface="Segoe UI"/>
            </a:endParaRPr>
          </a:p>
        </p:txBody>
      </p:sp>
      <p:sp>
        <p:nvSpPr>
          <p:cNvPr id="16" name="object 16" descr="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dirty="0" spc="-10"/>
              <a:t>2025.07</a:t>
            </a:r>
          </a:p>
        </p:txBody>
      </p:sp>
      <p:sp>
        <p:nvSpPr>
          <p:cNvPr id="17" name="object 17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50165">
              <a:lnSpc>
                <a:spcPts val="1250"/>
              </a:lnSpc>
            </a:pPr>
            <a:r>
              <a:rPr dirty="0" spc="-105"/>
              <a:t>系统化营销全链路知识培训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54100" y="598423"/>
            <a:ext cx="3454400" cy="549910"/>
          </a:xfrm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3400" spc="-415" b="0">
                <a:latin typeface="SimSun"/>
                <a:cs typeface="SimSun"/>
              </a:rPr>
              <a:t>市场营销的核</a:t>
            </a:r>
            <a:r>
              <a:rPr dirty="0" sz="3400" spc="-409" b="0">
                <a:latin typeface="Meiryo"/>
                <a:cs typeface="Meiryo"/>
              </a:rPr>
              <a:t>⼼</a:t>
            </a:r>
            <a:r>
              <a:rPr dirty="0" sz="3400" spc="-434" b="0">
                <a:latin typeface="SimSun"/>
                <a:cs typeface="SimSun"/>
              </a:rPr>
              <a:t>理论</a:t>
            </a:r>
            <a:endParaRPr sz="3400">
              <a:latin typeface="SimSun"/>
              <a:cs typeface="SimSun"/>
            </a:endParaRPr>
          </a:p>
        </p:txBody>
      </p:sp>
      <p:sp>
        <p:nvSpPr>
          <p:cNvPr id="3" name="object 3" descr=""/>
          <p:cNvSpPr/>
          <p:nvPr/>
        </p:nvSpPr>
        <p:spPr>
          <a:xfrm>
            <a:off x="1066799" y="1371599"/>
            <a:ext cx="609600" cy="38100"/>
          </a:xfrm>
          <a:custGeom>
            <a:avLst/>
            <a:gdLst/>
            <a:ahLst/>
            <a:cxnLst/>
            <a:rect l="l" t="t" r="r" b="b"/>
            <a:pathLst>
              <a:path w="609600" h="38100">
                <a:moveTo>
                  <a:pt x="609599" y="38099"/>
                </a:moveTo>
                <a:lnTo>
                  <a:pt x="0" y="38099"/>
                </a:lnTo>
                <a:lnTo>
                  <a:pt x="0" y="0"/>
                </a:lnTo>
                <a:lnTo>
                  <a:pt x="609599" y="0"/>
                </a:lnTo>
                <a:lnTo>
                  <a:pt x="609599" y="38099"/>
                </a:lnTo>
                <a:close/>
              </a:path>
            </a:pathLst>
          </a:custGeom>
          <a:solidFill>
            <a:srgbClr val="0046A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/>
          <p:nvPr/>
        </p:nvSpPr>
        <p:spPr>
          <a:xfrm>
            <a:off x="1066799" y="1828799"/>
            <a:ext cx="38100" cy="619125"/>
          </a:xfrm>
          <a:custGeom>
            <a:avLst/>
            <a:gdLst/>
            <a:ahLst/>
            <a:cxnLst/>
            <a:rect l="l" t="t" r="r" b="b"/>
            <a:pathLst>
              <a:path w="38100" h="619125">
                <a:moveTo>
                  <a:pt x="38099" y="619124"/>
                </a:moveTo>
                <a:lnTo>
                  <a:pt x="0" y="619124"/>
                </a:lnTo>
                <a:lnTo>
                  <a:pt x="0" y="0"/>
                </a:lnTo>
                <a:lnTo>
                  <a:pt x="38099" y="0"/>
                </a:lnTo>
                <a:lnTo>
                  <a:pt x="38099" y="619124"/>
                </a:lnTo>
                <a:close/>
              </a:path>
            </a:pathLst>
          </a:custGeom>
          <a:solidFill>
            <a:srgbClr val="0046AB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" name="object 5" descr=""/>
          <p:cNvGrpSpPr/>
          <p:nvPr/>
        </p:nvGrpSpPr>
        <p:grpSpPr>
          <a:xfrm>
            <a:off x="1066799" y="2800349"/>
            <a:ext cx="523875" cy="523875"/>
            <a:chOff x="1066799" y="2800349"/>
            <a:chExt cx="523875" cy="523875"/>
          </a:xfrm>
        </p:grpSpPr>
        <p:sp>
          <p:nvSpPr>
            <p:cNvPr id="6" name="object 6" descr=""/>
            <p:cNvSpPr/>
            <p:nvPr/>
          </p:nvSpPr>
          <p:spPr>
            <a:xfrm>
              <a:off x="1066799" y="2800349"/>
              <a:ext cx="523875" cy="523875"/>
            </a:xfrm>
            <a:custGeom>
              <a:avLst/>
              <a:gdLst/>
              <a:ahLst/>
              <a:cxnLst/>
              <a:rect l="l" t="t" r="r" b="b"/>
              <a:pathLst>
                <a:path w="523875" h="523875">
                  <a:moveTo>
                    <a:pt x="261937" y="523874"/>
                  </a:moveTo>
                  <a:lnTo>
                    <a:pt x="223503" y="521040"/>
                  </a:lnTo>
                  <a:lnTo>
                    <a:pt x="185900" y="512595"/>
                  </a:lnTo>
                  <a:lnTo>
                    <a:pt x="149944" y="498725"/>
                  </a:lnTo>
                  <a:lnTo>
                    <a:pt x="116412" y="479730"/>
                  </a:lnTo>
                  <a:lnTo>
                    <a:pt x="86030" y="456020"/>
                  </a:lnTo>
                  <a:lnTo>
                    <a:pt x="59456" y="428108"/>
                  </a:lnTo>
                  <a:lnTo>
                    <a:pt x="37265" y="396600"/>
                  </a:lnTo>
                  <a:lnTo>
                    <a:pt x="19938" y="362176"/>
                  </a:lnTo>
                  <a:lnTo>
                    <a:pt x="7849" y="325582"/>
                  </a:lnTo>
                  <a:lnTo>
                    <a:pt x="1261" y="287611"/>
                  </a:lnTo>
                  <a:lnTo>
                    <a:pt x="0" y="261937"/>
                  </a:lnTo>
                  <a:lnTo>
                    <a:pt x="315" y="249084"/>
                  </a:lnTo>
                  <a:lnTo>
                    <a:pt x="5032" y="210835"/>
                  </a:lnTo>
                  <a:lnTo>
                    <a:pt x="15311" y="173693"/>
                  </a:lnTo>
                  <a:lnTo>
                    <a:pt x="30929" y="138461"/>
                  </a:lnTo>
                  <a:lnTo>
                    <a:pt x="51547" y="105901"/>
                  </a:lnTo>
                  <a:lnTo>
                    <a:pt x="76719" y="76719"/>
                  </a:lnTo>
                  <a:lnTo>
                    <a:pt x="105901" y="51547"/>
                  </a:lnTo>
                  <a:lnTo>
                    <a:pt x="138460" y="30929"/>
                  </a:lnTo>
                  <a:lnTo>
                    <a:pt x="173693" y="15311"/>
                  </a:lnTo>
                  <a:lnTo>
                    <a:pt x="210835" y="5032"/>
                  </a:lnTo>
                  <a:lnTo>
                    <a:pt x="249084" y="315"/>
                  </a:lnTo>
                  <a:lnTo>
                    <a:pt x="261937" y="0"/>
                  </a:lnTo>
                  <a:lnTo>
                    <a:pt x="274790" y="315"/>
                  </a:lnTo>
                  <a:lnTo>
                    <a:pt x="313038" y="5032"/>
                  </a:lnTo>
                  <a:lnTo>
                    <a:pt x="350181" y="15311"/>
                  </a:lnTo>
                  <a:lnTo>
                    <a:pt x="385413" y="30929"/>
                  </a:lnTo>
                  <a:lnTo>
                    <a:pt x="417973" y="51547"/>
                  </a:lnTo>
                  <a:lnTo>
                    <a:pt x="447155" y="76719"/>
                  </a:lnTo>
                  <a:lnTo>
                    <a:pt x="472327" y="105901"/>
                  </a:lnTo>
                  <a:lnTo>
                    <a:pt x="492945" y="138461"/>
                  </a:lnTo>
                  <a:lnTo>
                    <a:pt x="508563" y="173693"/>
                  </a:lnTo>
                  <a:lnTo>
                    <a:pt x="518841" y="210835"/>
                  </a:lnTo>
                  <a:lnTo>
                    <a:pt x="523559" y="249084"/>
                  </a:lnTo>
                  <a:lnTo>
                    <a:pt x="523874" y="261937"/>
                  </a:lnTo>
                  <a:lnTo>
                    <a:pt x="523559" y="274790"/>
                  </a:lnTo>
                  <a:lnTo>
                    <a:pt x="518841" y="313038"/>
                  </a:lnTo>
                  <a:lnTo>
                    <a:pt x="508563" y="350181"/>
                  </a:lnTo>
                  <a:lnTo>
                    <a:pt x="492945" y="385413"/>
                  </a:lnTo>
                  <a:lnTo>
                    <a:pt x="472327" y="417973"/>
                  </a:lnTo>
                  <a:lnTo>
                    <a:pt x="447155" y="447155"/>
                  </a:lnTo>
                  <a:lnTo>
                    <a:pt x="417973" y="472327"/>
                  </a:lnTo>
                  <a:lnTo>
                    <a:pt x="385413" y="492945"/>
                  </a:lnTo>
                  <a:lnTo>
                    <a:pt x="350181" y="508562"/>
                  </a:lnTo>
                  <a:lnTo>
                    <a:pt x="313038" y="518841"/>
                  </a:lnTo>
                  <a:lnTo>
                    <a:pt x="274790" y="523559"/>
                  </a:lnTo>
                  <a:lnTo>
                    <a:pt x="261937" y="523874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1151264" y="2924472"/>
              <a:ext cx="365125" cy="266065"/>
            </a:xfrm>
            <a:custGeom>
              <a:avLst/>
              <a:gdLst/>
              <a:ahLst/>
              <a:cxnLst/>
              <a:rect l="l" t="t" r="r" b="b"/>
              <a:pathLst>
                <a:path w="365125" h="266064">
                  <a:moveTo>
                    <a:pt x="119310" y="112394"/>
                  </a:moveTo>
                  <a:lnTo>
                    <a:pt x="13821" y="82212"/>
                  </a:lnTo>
                  <a:lnTo>
                    <a:pt x="6379" y="78134"/>
                  </a:lnTo>
                  <a:lnTo>
                    <a:pt x="1610" y="71556"/>
                  </a:lnTo>
                  <a:lnTo>
                    <a:pt x="0" y="63594"/>
                  </a:lnTo>
                  <a:lnTo>
                    <a:pt x="2034" y="55364"/>
                  </a:lnTo>
                  <a:lnTo>
                    <a:pt x="26799" y="5714"/>
                  </a:lnTo>
                  <a:lnTo>
                    <a:pt x="28585" y="2083"/>
                  </a:lnTo>
                  <a:lnTo>
                    <a:pt x="32514" y="0"/>
                  </a:lnTo>
                  <a:lnTo>
                    <a:pt x="182235" y="18752"/>
                  </a:lnTo>
                  <a:lnTo>
                    <a:pt x="128181" y="108882"/>
                  </a:lnTo>
                  <a:lnTo>
                    <a:pt x="119310" y="112394"/>
                  </a:lnTo>
                  <a:close/>
                </a:path>
                <a:path w="365125" h="266064">
                  <a:moveTo>
                    <a:pt x="245159" y="112394"/>
                  </a:moveTo>
                  <a:lnTo>
                    <a:pt x="236289" y="108882"/>
                  </a:lnTo>
                  <a:lnTo>
                    <a:pt x="182235" y="18752"/>
                  </a:lnTo>
                  <a:lnTo>
                    <a:pt x="332455" y="0"/>
                  </a:lnTo>
                  <a:lnTo>
                    <a:pt x="331844" y="0"/>
                  </a:lnTo>
                  <a:lnTo>
                    <a:pt x="335773" y="2083"/>
                  </a:lnTo>
                  <a:lnTo>
                    <a:pt x="337671" y="5714"/>
                  </a:lnTo>
                  <a:lnTo>
                    <a:pt x="362495" y="55364"/>
                  </a:lnTo>
                  <a:lnTo>
                    <a:pt x="364521" y="63594"/>
                  </a:lnTo>
                  <a:lnTo>
                    <a:pt x="362897" y="71556"/>
                  </a:lnTo>
                  <a:lnTo>
                    <a:pt x="358126" y="78134"/>
                  </a:lnTo>
                  <a:lnTo>
                    <a:pt x="350708" y="82212"/>
                  </a:lnTo>
                  <a:lnTo>
                    <a:pt x="245159" y="112394"/>
                  </a:lnTo>
                  <a:close/>
                </a:path>
                <a:path w="365125" h="266064">
                  <a:moveTo>
                    <a:pt x="246229" y="129714"/>
                  </a:moveTo>
                  <a:lnTo>
                    <a:pt x="118275" y="129714"/>
                  </a:lnTo>
                  <a:lnTo>
                    <a:pt x="130257" y="127099"/>
                  </a:lnTo>
                  <a:lnTo>
                    <a:pt x="140798" y="120822"/>
                  </a:lnTo>
                  <a:lnTo>
                    <a:pt x="148957" y="111263"/>
                  </a:lnTo>
                  <a:lnTo>
                    <a:pt x="181580" y="56852"/>
                  </a:lnTo>
                  <a:lnTo>
                    <a:pt x="182890" y="56852"/>
                  </a:lnTo>
                  <a:lnTo>
                    <a:pt x="215572" y="111263"/>
                  </a:lnTo>
                  <a:lnTo>
                    <a:pt x="223723" y="120822"/>
                  </a:lnTo>
                  <a:lnTo>
                    <a:pt x="234250" y="127099"/>
                  </a:lnTo>
                  <a:lnTo>
                    <a:pt x="246229" y="129714"/>
                  </a:lnTo>
                  <a:close/>
                </a:path>
                <a:path w="365125" h="266064">
                  <a:moveTo>
                    <a:pt x="185390" y="265687"/>
                  </a:moveTo>
                  <a:lnTo>
                    <a:pt x="179020" y="265687"/>
                  </a:lnTo>
                  <a:lnTo>
                    <a:pt x="51504" y="233779"/>
                  </a:lnTo>
                  <a:lnTo>
                    <a:pt x="42744" y="229895"/>
                  </a:lnTo>
                  <a:lnTo>
                    <a:pt x="35892" y="223562"/>
                  </a:lnTo>
                  <a:lnTo>
                    <a:pt x="31429" y="215386"/>
                  </a:lnTo>
                  <a:lnTo>
                    <a:pt x="29835" y="205978"/>
                  </a:lnTo>
                  <a:lnTo>
                    <a:pt x="29835" y="106560"/>
                  </a:lnTo>
                  <a:lnTo>
                    <a:pt x="105797" y="128289"/>
                  </a:lnTo>
                  <a:lnTo>
                    <a:pt x="118275" y="129714"/>
                  </a:lnTo>
                  <a:lnTo>
                    <a:pt x="334635" y="129714"/>
                  </a:lnTo>
                  <a:lnTo>
                    <a:pt x="334635" y="205978"/>
                  </a:lnTo>
                  <a:lnTo>
                    <a:pt x="333050" y="215386"/>
                  </a:lnTo>
                  <a:lnTo>
                    <a:pt x="328606" y="223562"/>
                  </a:lnTo>
                  <a:lnTo>
                    <a:pt x="321763" y="229895"/>
                  </a:lnTo>
                  <a:lnTo>
                    <a:pt x="312965" y="233779"/>
                  </a:lnTo>
                  <a:lnTo>
                    <a:pt x="185390" y="265687"/>
                  </a:lnTo>
                  <a:close/>
                </a:path>
                <a:path w="365125" h="266064">
                  <a:moveTo>
                    <a:pt x="334635" y="129714"/>
                  </a:moveTo>
                  <a:lnTo>
                    <a:pt x="246229" y="129714"/>
                  </a:lnTo>
                  <a:lnTo>
                    <a:pt x="258733" y="128289"/>
                  </a:lnTo>
                  <a:lnTo>
                    <a:pt x="334843" y="106560"/>
                  </a:lnTo>
                  <a:lnTo>
                    <a:pt x="334635" y="106560"/>
                  </a:lnTo>
                  <a:lnTo>
                    <a:pt x="334635" y="129714"/>
                  </a:lnTo>
                  <a:close/>
                </a:path>
              </a:pathLst>
            </a:custGeom>
            <a:solidFill>
              <a:srgbClr val="0046AB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 descr=""/>
          <p:cNvGrpSpPr/>
          <p:nvPr/>
        </p:nvGrpSpPr>
        <p:grpSpPr>
          <a:xfrm>
            <a:off x="1066799" y="3486149"/>
            <a:ext cx="523875" cy="523875"/>
            <a:chOff x="1066799" y="3486149"/>
            <a:chExt cx="523875" cy="523875"/>
          </a:xfrm>
        </p:grpSpPr>
        <p:sp>
          <p:nvSpPr>
            <p:cNvPr id="9" name="object 9" descr=""/>
            <p:cNvSpPr/>
            <p:nvPr/>
          </p:nvSpPr>
          <p:spPr>
            <a:xfrm>
              <a:off x="1066799" y="3486149"/>
              <a:ext cx="523875" cy="523875"/>
            </a:xfrm>
            <a:custGeom>
              <a:avLst/>
              <a:gdLst/>
              <a:ahLst/>
              <a:cxnLst/>
              <a:rect l="l" t="t" r="r" b="b"/>
              <a:pathLst>
                <a:path w="523875" h="523875">
                  <a:moveTo>
                    <a:pt x="261937" y="523874"/>
                  </a:moveTo>
                  <a:lnTo>
                    <a:pt x="223503" y="521039"/>
                  </a:lnTo>
                  <a:lnTo>
                    <a:pt x="185900" y="512595"/>
                  </a:lnTo>
                  <a:lnTo>
                    <a:pt x="149944" y="498726"/>
                  </a:lnTo>
                  <a:lnTo>
                    <a:pt x="116412" y="479730"/>
                  </a:lnTo>
                  <a:lnTo>
                    <a:pt x="86030" y="456020"/>
                  </a:lnTo>
                  <a:lnTo>
                    <a:pt x="59456" y="428108"/>
                  </a:lnTo>
                  <a:lnTo>
                    <a:pt x="37265" y="396599"/>
                  </a:lnTo>
                  <a:lnTo>
                    <a:pt x="19938" y="362176"/>
                  </a:lnTo>
                  <a:lnTo>
                    <a:pt x="7849" y="325582"/>
                  </a:lnTo>
                  <a:lnTo>
                    <a:pt x="1261" y="287611"/>
                  </a:lnTo>
                  <a:lnTo>
                    <a:pt x="0" y="261937"/>
                  </a:lnTo>
                  <a:lnTo>
                    <a:pt x="315" y="249084"/>
                  </a:lnTo>
                  <a:lnTo>
                    <a:pt x="5032" y="210835"/>
                  </a:lnTo>
                  <a:lnTo>
                    <a:pt x="15311" y="173693"/>
                  </a:lnTo>
                  <a:lnTo>
                    <a:pt x="30929" y="138461"/>
                  </a:lnTo>
                  <a:lnTo>
                    <a:pt x="51547" y="105901"/>
                  </a:lnTo>
                  <a:lnTo>
                    <a:pt x="76719" y="76719"/>
                  </a:lnTo>
                  <a:lnTo>
                    <a:pt x="105901" y="51547"/>
                  </a:lnTo>
                  <a:lnTo>
                    <a:pt x="138460" y="30929"/>
                  </a:lnTo>
                  <a:lnTo>
                    <a:pt x="173693" y="15311"/>
                  </a:lnTo>
                  <a:lnTo>
                    <a:pt x="210835" y="5032"/>
                  </a:lnTo>
                  <a:lnTo>
                    <a:pt x="249084" y="315"/>
                  </a:lnTo>
                  <a:lnTo>
                    <a:pt x="261937" y="0"/>
                  </a:lnTo>
                  <a:lnTo>
                    <a:pt x="274790" y="315"/>
                  </a:lnTo>
                  <a:lnTo>
                    <a:pt x="313038" y="5032"/>
                  </a:lnTo>
                  <a:lnTo>
                    <a:pt x="350181" y="15311"/>
                  </a:lnTo>
                  <a:lnTo>
                    <a:pt x="385413" y="30928"/>
                  </a:lnTo>
                  <a:lnTo>
                    <a:pt x="417973" y="51547"/>
                  </a:lnTo>
                  <a:lnTo>
                    <a:pt x="447155" y="76719"/>
                  </a:lnTo>
                  <a:lnTo>
                    <a:pt x="472327" y="105901"/>
                  </a:lnTo>
                  <a:lnTo>
                    <a:pt x="492945" y="138461"/>
                  </a:lnTo>
                  <a:lnTo>
                    <a:pt x="508563" y="173693"/>
                  </a:lnTo>
                  <a:lnTo>
                    <a:pt x="518841" y="210835"/>
                  </a:lnTo>
                  <a:lnTo>
                    <a:pt x="523559" y="249084"/>
                  </a:lnTo>
                  <a:lnTo>
                    <a:pt x="523874" y="261937"/>
                  </a:lnTo>
                  <a:lnTo>
                    <a:pt x="523559" y="274790"/>
                  </a:lnTo>
                  <a:lnTo>
                    <a:pt x="518841" y="313038"/>
                  </a:lnTo>
                  <a:lnTo>
                    <a:pt x="508563" y="350181"/>
                  </a:lnTo>
                  <a:lnTo>
                    <a:pt x="492945" y="385413"/>
                  </a:lnTo>
                  <a:lnTo>
                    <a:pt x="472327" y="417973"/>
                  </a:lnTo>
                  <a:lnTo>
                    <a:pt x="447155" y="447154"/>
                  </a:lnTo>
                  <a:lnTo>
                    <a:pt x="417973" y="472327"/>
                  </a:lnTo>
                  <a:lnTo>
                    <a:pt x="385413" y="492945"/>
                  </a:lnTo>
                  <a:lnTo>
                    <a:pt x="350181" y="508563"/>
                  </a:lnTo>
                  <a:lnTo>
                    <a:pt x="313038" y="518841"/>
                  </a:lnTo>
                  <a:lnTo>
                    <a:pt x="274790" y="523559"/>
                  </a:lnTo>
                  <a:lnTo>
                    <a:pt x="261937" y="523874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1200149" y="3610034"/>
              <a:ext cx="260985" cy="260985"/>
            </a:xfrm>
            <a:custGeom>
              <a:avLst/>
              <a:gdLst/>
              <a:ahLst/>
              <a:cxnLst/>
              <a:rect l="l" t="t" r="r" b="b"/>
              <a:pathLst>
                <a:path w="260984" h="260985">
                  <a:moveTo>
                    <a:pt x="142845" y="260419"/>
                  </a:moveTo>
                  <a:lnTo>
                    <a:pt x="11132" y="144482"/>
                  </a:lnTo>
                  <a:lnTo>
                    <a:pt x="0" y="117514"/>
                  </a:lnTo>
                  <a:lnTo>
                    <a:pt x="0" y="28515"/>
                  </a:lnTo>
                  <a:lnTo>
                    <a:pt x="2246" y="17396"/>
                  </a:lnTo>
                  <a:lnTo>
                    <a:pt x="8371" y="8319"/>
                  </a:lnTo>
                  <a:lnTo>
                    <a:pt x="17454" y="2211"/>
                  </a:lnTo>
                  <a:lnTo>
                    <a:pt x="28574" y="0"/>
                  </a:lnTo>
                  <a:lnTo>
                    <a:pt x="117514" y="0"/>
                  </a:lnTo>
                  <a:lnTo>
                    <a:pt x="180915" y="47565"/>
                  </a:lnTo>
                  <a:lnTo>
                    <a:pt x="64148" y="47565"/>
                  </a:lnTo>
                  <a:lnTo>
                    <a:pt x="61718" y="48048"/>
                  </a:lnTo>
                  <a:lnTo>
                    <a:pt x="47624" y="64089"/>
                  </a:lnTo>
                  <a:lnTo>
                    <a:pt x="47624" y="69141"/>
                  </a:lnTo>
                  <a:lnTo>
                    <a:pt x="64148" y="85665"/>
                  </a:lnTo>
                  <a:lnTo>
                    <a:pt x="219015" y="85665"/>
                  </a:lnTo>
                  <a:lnTo>
                    <a:pt x="249257" y="115907"/>
                  </a:lnTo>
                  <a:lnTo>
                    <a:pt x="257628" y="128511"/>
                  </a:lnTo>
                  <a:lnTo>
                    <a:pt x="260419" y="142845"/>
                  </a:lnTo>
                  <a:lnTo>
                    <a:pt x="257628" y="157179"/>
                  </a:lnTo>
                  <a:lnTo>
                    <a:pt x="249257" y="169783"/>
                  </a:lnTo>
                  <a:lnTo>
                    <a:pt x="169783" y="249257"/>
                  </a:lnTo>
                  <a:lnTo>
                    <a:pt x="157179" y="257628"/>
                  </a:lnTo>
                  <a:lnTo>
                    <a:pt x="142845" y="260419"/>
                  </a:lnTo>
                  <a:close/>
                </a:path>
                <a:path w="260984" h="260985">
                  <a:moveTo>
                    <a:pt x="219015" y="85665"/>
                  </a:moveTo>
                  <a:lnTo>
                    <a:pt x="69201" y="85665"/>
                  </a:lnTo>
                  <a:lnTo>
                    <a:pt x="71631" y="85182"/>
                  </a:lnTo>
                  <a:lnTo>
                    <a:pt x="76298" y="83248"/>
                  </a:lnTo>
                  <a:lnTo>
                    <a:pt x="85724" y="69141"/>
                  </a:lnTo>
                  <a:lnTo>
                    <a:pt x="85724" y="64089"/>
                  </a:lnTo>
                  <a:lnTo>
                    <a:pt x="69201" y="47565"/>
                  </a:lnTo>
                  <a:lnTo>
                    <a:pt x="180915" y="47565"/>
                  </a:lnTo>
                  <a:lnTo>
                    <a:pt x="219015" y="85665"/>
                  </a:lnTo>
                  <a:close/>
                </a:path>
              </a:pathLst>
            </a:custGeom>
            <a:solidFill>
              <a:srgbClr val="0046AB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" name="object 11" descr=""/>
          <p:cNvGrpSpPr/>
          <p:nvPr/>
        </p:nvGrpSpPr>
        <p:grpSpPr>
          <a:xfrm>
            <a:off x="1066799" y="4171949"/>
            <a:ext cx="523875" cy="523875"/>
            <a:chOff x="1066799" y="4171949"/>
            <a:chExt cx="523875" cy="523875"/>
          </a:xfrm>
        </p:grpSpPr>
        <p:sp>
          <p:nvSpPr>
            <p:cNvPr id="12" name="object 12" descr=""/>
            <p:cNvSpPr/>
            <p:nvPr/>
          </p:nvSpPr>
          <p:spPr>
            <a:xfrm>
              <a:off x="1066799" y="4171949"/>
              <a:ext cx="523875" cy="523875"/>
            </a:xfrm>
            <a:custGeom>
              <a:avLst/>
              <a:gdLst/>
              <a:ahLst/>
              <a:cxnLst/>
              <a:rect l="l" t="t" r="r" b="b"/>
              <a:pathLst>
                <a:path w="523875" h="523875">
                  <a:moveTo>
                    <a:pt x="261937" y="523874"/>
                  </a:moveTo>
                  <a:lnTo>
                    <a:pt x="223503" y="521040"/>
                  </a:lnTo>
                  <a:lnTo>
                    <a:pt x="185900" y="512595"/>
                  </a:lnTo>
                  <a:lnTo>
                    <a:pt x="149944" y="498726"/>
                  </a:lnTo>
                  <a:lnTo>
                    <a:pt x="116412" y="479730"/>
                  </a:lnTo>
                  <a:lnTo>
                    <a:pt x="86030" y="456020"/>
                  </a:lnTo>
                  <a:lnTo>
                    <a:pt x="59456" y="428108"/>
                  </a:lnTo>
                  <a:lnTo>
                    <a:pt x="37265" y="396599"/>
                  </a:lnTo>
                  <a:lnTo>
                    <a:pt x="19938" y="362175"/>
                  </a:lnTo>
                  <a:lnTo>
                    <a:pt x="7849" y="325583"/>
                  </a:lnTo>
                  <a:lnTo>
                    <a:pt x="1261" y="287612"/>
                  </a:lnTo>
                  <a:lnTo>
                    <a:pt x="0" y="261937"/>
                  </a:lnTo>
                  <a:lnTo>
                    <a:pt x="315" y="249084"/>
                  </a:lnTo>
                  <a:lnTo>
                    <a:pt x="5032" y="210835"/>
                  </a:lnTo>
                  <a:lnTo>
                    <a:pt x="15311" y="173693"/>
                  </a:lnTo>
                  <a:lnTo>
                    <a:pt x="30929" y="138461"/>
                  </a:lnTo>
                  <a:lnTo>
                    <a:pt x="51547" y="105901"/>
                  </a:lnTo>
                  <a:lnTo>
                    <a:pt x="76719" y="76719"/>
                  </a:lnTo>
                  <a:lnTo>
                    <a:pt x="105901" y="51546"/>
                  </a:lnTo>
                  <a:lnTo>
                    <a:pt x="138460" y="30928"/>
                  </a:lnTo>
                  <a:lnTo>
                    <a:pt x="173693" y="15311"/>
                  </a:lnTo>
                  <a:lnTo>
                    <a:pt x="210835" y="5033"/>
                  </a:lnTo>
                  <a:lnTo>
                    <a:pt x="249084" y="315"/>
                  </a:lnTo>
                  <a:lnTo>
                    <a:pt x="261937" y="0"/>
                  </a:lnTo>
                  <a:lnTo>
                    <a:pt x="274790" y="315"/>
                  </a:lnTo>
                  <a:lnTo>
                    <a:pt x="313038" y="5033"/>
                  </a:lnTo>
                  <a:lnTo>
                    <a:pt x="350181" y="15311"/>
                  </a:lnTo>
                  <a:lnTo>
                    <a:pt x="385413" y="30928"/>
                  </a:lnTo>
                  <a:lnTo>
                    <a:pt x="417973" y="51546"/>
                  </a:lnTo>
                  <a:lnTo>
                    <a:pt x="447155" y="76719"/>
                  </a:lnTo>
                  <a:lnTo>
                    <a:pt x="472327" y="105901"/>
                  </a:lnTo>
                  <a:lnTo>
                    <a:pt x="492945" y="138461"/>
                  </a:lnTo>
                  <a:lnTo>
                    <a:pt x="508563" y="173693"/>
                  </a:lnTo>
                  <a:lnTo>
                    <a:pt x="518841" y="210835"/>
                  </a:lnTo>
                  <a:lnTo>
                    <a:pt x="523559" y="249084"/>
                  </a:lnTo>
                  <a:lnTo>
                    <a:pt x="523874" y="261937"/>
                  </a:lnTo>
                  <a:lnTo>
                    <a:pt x="523559" y="274790"/>
                  </a:lnTo>
                  <a:lnTo>
                    <a:pt x="518841" y="313038"/>
                  </a:lnTo>
                  <a:lnTo>
                    <a:pt x="508563" y="350181"/>
                  </a:lnTo>
                  <a:lnTo>
                    <a:pt x="492945" y="385413"/>
                  </a:lnTo>
                  <a:lnTo>
                    <a:pt x="472327" y="417973"/>
                  </a:lnTo>
                  <a:lnTo>
                    <a:pt x="447155" y="447154"/>
                  </a:lnTo>
                  <a:lnTo>
                    <a:pt x="417973" y="472327"/>
                  </a:lnTo>
                  <a:lnTo>
                    <a:pt x="385413" y="492945"/>
                  </a:lnTo>
                  <a:lnTo>
                    <a:pt x="350181" y="508563"/>
                  </a:lnTo>
                  <a:lnTo>
                    <a:pt x="313038" y="518841"/>
                  </a:lnTo>
                  <a:lnTo>
                    <a:pt x="274790" y="523559"/>
                  </a:lnTo>
                  <a:lnTo>
                    <a:pt x="261937" y="523874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1219199" y="4276724"/>
              <a:ext cx="228600" cy="304165"/>
            </a:xfrm>
            <a:custGeom>
              <a:avLst/>
              <a:gdLst/>
              <a:ahLst/>
              <a:cxnLst/>
              <a:rect l="l" t="t" r="r" b="b"/>
              <a:pathLst>
                <a:path w="228600" h="304164">
                  <a:moveTo>
                    <a:pt x="114299" y="304011"/>
                  </a:moveTo>
                  <a:lnTo>
                    <a:pt x="71652" y="259798"/>
                  </a:lnTo>
                  <a:lnTo>
                    <a:pt x="38643" y="210919"/>
                  </a:lnTo>
                  <a:lnTo>
                    <a:pt x="11360" y="159450"/>
                  </a:lnTo>
                  <a:lnTo>
                    <a:pt x="0" y="114299"/>
                  </a:lnTo>
                  <a:lnTo>
                    <a:pt x="8985" y="69818"/>
                  </a:lnTo>
                  <a:lnTo>
                    <a:pt x="33486" y="33486"/>
                  </a:lnTo>
                  <a:lnTo>
                    <a:pt x="69818" y="8985"/>
                  </a:lnTo>
                  <a:lnTo>
                    <a:pt x="114299" y="0"/>
                  </a:lnTo>
                  <a:lnTo>
                    <a:pt x="158780" y="8985"/>
                  </a:lnTo>
                  <a:lnTo>
                    <a:pt x="195113" y="33486"/>
                  </a:lnTo>
                  <a:lnTo>
                    <a:pt x="219614" y="69818"/>
                  </a:lnTo>
                  <a:lnTo>
                    <a:pt x="220903" y="76199"/>
                  </a:lnTo>
                  <a:lnTo>
                    <a:pt x="109247" y="76199"/>
                  </a:lnTo>
                  <a:lnTo>
                    <a:pt x="104387" y="77166"/>
                  </a:lnTo>
                  <a:lnTo>
                    <a:pt x="77166" y="104387"/>
                  </a:lnTo>
                  <a:lnTo>
                    <a:pt x="76199" y="109247"/>
                  </a:lnTo>
                  <a:lnTo>
                    <a:pt x="76199" y="119352"/>
                  </a:lnTo>
                  <a:lnTo>
                    <a:pt x="104387" y="151433"/>
                  </a:lnTo>
                  <a:lnTo>
                    <a:pt x="109247" y="152399"/>
                  </a:lnTo>
                  <a:lnTo>
                    <a:pt x="219013" y="152399"/>
                  </a:lnTo>
                  <a:lnTo>
                    <a:pt x="217239" y="159450"/>
                  </a:lnTo>
                  <a:lnTo>
                    <a:pt x="189956" y="210919"/>
                  </a:lnTo>
                  <a:lnTo>
                    <a:pt x="156947" y="259798"/>
                  </a:lnTo>
                  <a:lnTo>
                    <a:pt x="128408" y="297179"/>
                  </a:lnTo>
                  <a:lnTo>
                    <a:pt x="121940" y="302303"/>
                  </a:lnTo>
                  <a:lnTo>
                    <a:pt x="114299" y="304011"/>
                  </a:lnTo>
                  <a:close/>
                </a:path>
                <a:path w="228600" h="304164">
                  <a:moveTo>
                    <a:pt x="219013" y="152399"/>
                  </a:moveTo>
                  <a:lnTo>
                    <a:pt x="119352" y="152399"/>
                  </a:lnTo>
                  <a:lnTo>
                    <a:pt x="124212" y="151433"/>
                  </a:lnTo>
                  <a:lnTo>
                    <a:pt x="133548" y="147566"/>
                  </a:lnTo>
                  <a:lnTo>
                    <a:pt x="152399" y="119352"/>
                  </a:lnTo>
                  <a:lnTo>
                    <a:pt x="152399" y="109247"/>
                  </a:lnTo>
                  <a:lnTo>
                    <a:pt x="124212" y="77166"/>
                  </a:lnTo>
                  <a:lnTo>
                    <a:pt x="119352" y="76199"/>
                  </a:lnTo>
                  <a:lnTo>
                    <a:pt x="220903" y="76199"/>
                  </a:lnTo>
                  <a:lnTo>
                    <a:pt x="228599" y="114299"/>
                  </a:lnTo>
                  <a:lnTo>
                    <a:pt x="219013" y="152399"/>
                  </a:lnTo>
                  <a:close/>
                </a:path>
              </a:pathLst>
            </a:custGeom>
            <a:solidFill>
              <a:srgbClr val="0046AB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4" name="object 14" descr=""/>
          <p:cNvGrpSpPr/>
          <p:nvPr/>
        </p:nvGrpSpPr>
        <p:grpSpPr>
          <a:xfrm>
            <a:off x="1066799" y="4857749"/>
            <a:ext cx="523875" cy="523875"/>
            <a:chOff x="1066799" y="4857749"/>
            <a:chExt cx="523875" cy="523875"/>
          </a:xfrm>
        </p:grpSpPr>
        <p:sp>
          <p:nvSpPr>
            <p:cNvPr id="15" name="object 15" descr=""/>
            <p:cNvSpPr/>
            <p:nvPr/>
          </p:nvSpPr>
          <p:spPr>
            <a:xfrm>
              <a:off x="1066799" y="4857749"/>
              <a:ext cx="523875" cy="523875"/>
            </a:xfrm>
            <a:custGeom>
              <a:avLst/>
              <a:gdLst/>
              <a:ahLst/>
              <a:cxnLst/>
              <a:rect l="l" t="t" r="r" b="b"/>
              <a:pathLst>
                <a:path w="523875" h="523875">
                  <a:moveTo>
                    <a:pt x="261937" y="523874"/>
                  </a:moveTo>
                  <a:lnTo>
                    <a:pt x="223503" y="521039"/>
                  </a:lnTo>
                  <a:lnTo>
                    <a:pt x="185900" y="512596"/>
                  </a:lnTo>
                  <a:lnTo>
                    <a:pt x="149944" y="498725"/>
                  </a:lnTo>
                  <a:lnTo>
                    <a:pt x="116412" y="479729"/>
                  </a:lnTo>
                  <a:lnTo>
                    <a:pt x="86030" y="456020"/>
                  </a:lnTo>
                  <a:lnTo>
                    <a:pt x="59456" y="428108"/>
                  </a:lnTo>
                  <a:lnTo>
                    <a:pt x="37265" y="396600"/>
                  </a:lnTo>
                  <a:lnTo>
                    <a:pt x="19938" y="362175"/>
                  </a:lnTo>
                  <a:lnTo>
                    <a:pt x="7849" y="325582"/>
                  </a:lnTo>
                  <a:lnTo>
                    <a:pt x="1261" y="287612"/>
                  </a:lnTo>
                  <a:lnTo>
                    <a:pt x="0" y="261937"/>
                  </a:lnTo>
                  <a:lnTo>
                    <a:pt x="315" y="249085"/>
                  </a:lnTo>
                  <a:lnTo>
                    <a:pt x="5032" y="210835"/>
                  </a:lnTo>
                  <a:lnTo>
                    <a:pt x="15311" y="173692"/>
                  </a:lnTo>
                  <a:lnTo>
                    <a:pt x="30929" y="138460"/>
                  </a:lnTo>
                  <a:lnTo>
                    <a:pt x="51547" y="105900"/>
                  </a:lnTo>
                  <a:lnTo>
                    <a:pt x="76719" y="76719"/>
                  </a:lnTo>
                  <a:lnTo>
                    <a:pt x="105901" y="51547"/>
                  </a:lnTo>
                  <a:lnTo>
                    <a:pt x="138460" y="30928"/>
                  </a:lnTo>
                  <a:lnTo>
                    <a:pt x="173693" y="15311"/>
                  </a:lnTo>
                  <a:lnTo>
                    <a:pt x="210835" y="5032"/>
                  </a:lnTo>
                  <a:lnTo>
                    <a:pt x="249084" y="315"/>
                  </a:lnTo>
                  <a:lnTo>
                    <a:pt x="261937" y="0"/>
                  </a:lnTo>
                  <a:lnTo>
                    <a:pt x="274790" y="315"/>
                  </a:lnTo>
                  <a:lnTo>
                    <a:pt x="313038" y="5032"/>
                  </a:lnTo>
                  <a:lnTo>
                    <a:pt x="350181" y="15311"/>
                  </a:lnTo>
                  <a:lnTo>
                    <a:pt x="385413" y="30928"/>
                  </a:lnTo>
                  <a:lnTo>
                    <a:pt x="417973" y="51547"/>
                  </a:lnTo>
                  <a:lnTo>
                    <a:pt x="447155" y="76719"/>
                  </a:lnTo>
                  <a:lnTo>
                    <a:pt x="472327" y="105900"/>
                  </a:lnTo>
                  <a:lnTo>
                    <a:pt x="492945" y="138460"/>
                  </a:lnTo>
                  <a:lnTo>
                    <a:pt x="508563" y="173692"/>
                  </a:lnTo>
                  <a:lnTo>
                    <a:pt x="518841" y="210835"/>
                  </a:lnTo>
                  <a:lnTo>
                    <a:pt x="523559" y="249085"/>
                  </a:lnTo>
                  <a:lnTo>
                    <a:pt x="523874" y="261937"/>
                  </a:lnTo>
                  <a:lnTo>
                    <a:pt x="523559" y="274790"/>
                  </a:lnTo>
                  <a:lnTo>
                    <a:pt x="518841" y="313038"/>
                  </a:lnTo>
                  <a:lnTo>
                    <a:pt x="508563" y="350180"/>
                  </a:lnTo>
                  <a:lnTo>
                    <a:pt x="492945" y="385413"/>
                  </a:lnTo>
                  <a:lnTo>
                    <a:pt x="472327" y="417973"/>
                  </a:lnTo>
                  <a:lnTo>
                    <a:pt x="447155" y="447154"/>
                  </a:lnTo>
                  <a:lnTo>
                    <a:pt x="417973" y="472327"/>
                  </a:lnTo>
                  <a:lnTo>
                    <a:pt x="385413" y="492945"/>
                  </a:lnTo>
                  <a:lnTo>
                    <a:pt x="350181" y="508563"/>
                  </a:lnTo>
                  <a:lnTo>
                    <a:pt x="313038" y="518841"/>
                  </a:lnTo>
                  <a:lnTo>
                    <a:pt x="274790" y="523559"/>
                  </a:lnTo>
                  <a:lnTo>
                    <a:pt x="261937" y="523874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1181099" y="4960976"/>
              <a:ext cx="304800" cy="306705"/>
            </a:xfrm>
            <a:custGeom>
              <a:avLst/>
              <a:gdLst/>
              <a:ahLst/>
              <a:cxnLst/>
              <a:rect l="l" t="t" r="r" b="b"/>
              <a:pathLst>
                <a:path w="304800" h="306704">
                  <a:moveTo>
                    <a:pt x="95249" y="306347"/>
                  </a:moveTo>
                  <a:lnTo>
                    <a:pt x="57149" y="306347"/>
                  </a:lnTo>
                  <a:lnTo>
                    <a:pt x="49728" y="304853"/>
                  </a:lnTo>
                  <a:lnTo>
                    <a:pt x="43673" y="300774"/>
                  </a:lnTo>
                  <a:lnTo>
                    <a:pt x="39594" y="294719"/>
                  </a:lnTo>
                  <a:lnTo>
                    <a:pt x="38399" y="288786"/>
                  </a:lnTo>
                  <a:lnTo>
                    <a:pt x="38099" y="287178"/>
                  </a:lnTo>
                  <a:lnTo>
                    <a:pt x="38099" y="211097"/>
                  </a:lnTo>
                  <a:lnTo>
                    <a:pt x="23281" y="208099"/>
                  </a:lnTo>
                  <a:lnTo>
                    <a:pt x="11169" y="199928"/>
                  </a:lnTo>
                  <a:lnTo>
                    <a:pt x="2997" y="187816"/>
                  </a:lnTo>
                  <a:lnTo>
                    <a:pt x="0" y="172997"/>
                  </a:lnTo>
                  <a:lnTo>
                    <a:pt x="0" y="115847"/>
                  </a:lnTo>
                  <a:lnTo>
                    <a:pt x="2997" y="101029"/>
                  </a:lnTo>
                  <a:lnTo>
                    <a:pt x="11169" y="88917"/>
                  </a:lnTo>
                  <a:lnTo>
                    <a:pt x="23281" y="80745"/>
                  </a:lnTo>
                  <a:lnTo>
                    <a:pt x="38099" y="77747"/>
                  </a:lnTo>
                  <a:lnTo>
                    <a:pt x="119479" y="77747"/>
                  </a:lnTo>
                  <a:lnTo>
                    <a:pt x="149349" y="74789"/>
                  </a:lnTo>
                  <a:lnTo>
                    <a:pt x="177797" y="66139"/>
                  </a:lnTo>
                  <a:lnTo>
                    <a:pt x="204023" y="52130"/>
                  </a:lnTo>
                  <a:lnTo>
                    <a:pt x="227230" y="33099"/>
                  </a:lnTo>
                  <a:lnTo>
                    <a:pt x="253186" y="7084"/>
                  </a:lnTo>
                  <a:lnTo>
                    <a:pt x="258663" y="1666"/>
                  </a:lnTo>
                  <a:lnTo>
                    <a:pt x="266819" y="0"/>
                  </a:lnTo>
                  <a:lnTo>
                    <a:pt x="281106" y="5953"/>
                  </a:lnTo>
                  <a:lnTo>
                    <a:pt x="285749" y="12918"/>
                  </a:lnTo>
                  <a:lnTo>
                    <a:pt x="285749" y="66139"/>
                  </a:lnTo>
                  <a:lnTo>
                    <a:pt x="247807" y="66139"/>
                  </a:lnTo>
                  <a:lnTo>
                    <a:pt x="219536" y="87443"/>
                  </a:lnTo>
                  <a:lnTo>
                    <a:pt x="188252" y="102996"/>
                  </a:lnTo>
                  <a:lnTo>
                    <a:pt x="154624" y="112578"/>
                  </a:lnTo>
                  <a:lnTo>
                    <a:pt x="119479" y="115847"/>
                  </a:lnTo>
                  <a:lnTo>
                    <a:pt x="114299" y="115847"/>
                  </a:lnTo>
                  <a:lnTo>
                    <a:pt x="114299" y="172997"/>
                  </a:lnTo>
                  <a:lnTo>
                    <a:pt x="119479" y="172997"/>
                  </a:lnTo>
                  <a:lnTo>
                    <a:pt x="154624" y="176267"/>
                  </a:lnTo>
                  <a:lnTo>
                    <a:pt x="188252" y="185849"/>
                  </a:lnTo>
                  <a:lnTo>
                    <a:pt x="219536" y="201402"/>
                  </a:lnTo>
                  <a:lnTo>
                    <a:pt x="232402" y="211097"/>
                  </a:lnTo>
                  <a:lnTo>
                    <a:pt x="114299" y="211097"/>
                  </a:lnTo>
                  <a:lnTo>
                    <a:pt x="114299" y="287178"/>
                  </a:lnTo>
                  <a:lnTo>
                    <a:pt x="114000" y="288786"/>
                  </a:lnTo>
                  <a:lnTo>
                    <a:pt x="112805" y="294719"/>
                  </a:lnTo>
                  <a:lnTo>
                    <a:pt x="108726" y="300774"/>
                  </a:lnTo>
                  <a:lnTo>
                    <a:pt x="102671" y="304853"/>
                  </a:lnTo>
                  <a:lnTo>
                    <a:pt x="95249" y="306347"/>
                  </a:lnTo>
                  <a:close/>
                </a:path>
                <a:path w="304800" h="306704">
                  <a:moveTo>
                    <a:pt x="266819" y="288786"/>
                  </a:moveTo>
                  <a:lnTo>
                    <a:pt x="258663" y="287178"/>
                  </a:lnTo>
                  <a:lnTo>
                    <a:pt x="227230" y="255746"/>
                  </a:lnTo>
                  <a:lnTo>
                    <a:pt x="204023" y="236714"/>
                  </a:lnTo>
                  <a:lnTo>
                    <a:pt x="177574" y="222587"/>
                  </a:lnTo>
                  <a:lnTo>
                    <a:pt x="247649" y="222587"/>
                  </a:lnTo>
                  <a:lnTo>
                    <a:pt x="247649" y="66139"/>
                  </a:lnTo>
                  <a:lnTo>
                    <a:pt x="285749" y="66139"/>
                  </a:lnTo>
                  <a:lnTo>
                    <a:pt x="285749" y="108465"/>
                  </a:lnTo>
                  <a:lnTo>
                    <a:pt x="293397" y="113958"/>
                  </a:lnTo>
                  <a:lnTo>
                    <a:pt x="299427" y="122180"/>
                  </a:lnTo>
                  <a:lnTo>
                    <a:pt x="303380" y="132534"/>
                  </a:lnTo>
                  <a:lnTo>
                    <a:pt x="304799" y="144422"/>
                  </a:lnTo>
                  <a:lnTo>
                    <a:pt x="303380" y="156311"/>
                  </a:lnTo>
                  <a:lnTo>
                    <a:pt x="299427" y="166665"/>
                  </a:lnTo>
                  <a:lnTo>
                    <a:pt x="293397" y="174886"/>
                  </a:lnTo>
                  <a:lnTo>
                    <a:pt x="285749" y="180379"/>
                  </a:lnTo>
                  <a:lnTo>
                    <a:pt x="285749" y="275927"/>
                  </a:lnTo>
                  <a:lnTo>
                    <a:pt x="281106" y="282832"/>
                  </a:lnTo>
                  <a:lnTo>
                    <a:pt x="266819" y="288786"/>
                  </a:lnTo>
                  <a:close/>
                </a:path>
                <a:path w="304800" h="306704">
                  <a:moveTo>
                    <a:pt x="247649" y="222587"/>
                  </a:moveTo>
                  <a:lnTo>
                    <a:pt x="177405" y="222587"/>
                  </a:lnTo>
                  <a:lnTo>
                    <a:pt x="149349" y="214055"/>
                  </a:lnTo>
                  <a:lnTo>
                    <a:pt x="119479" y="211097"/>
                  </a:lnTo>
                  <a:lnTo>
                    <a:pt x="232402" y="211097"/>
                  </a:lnTo>
                  <a:lnTo>
                    <a:pt x="247649" y="222587"/>
                  </a:lnTo>
                  <a:close/>
                </a:path>
              </a:pathLst>
            </a:custGeom>
            <a:solidFill>
              <a:srgbClr val="0046A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7" name="object 17" descr=""/>
          <p:cNvSpPr txBox="1"/>
          <p:nvPr/>
        </p:nvSpPr>
        <p:spPr>
          <a:xfrm>
            <a:off x="1320799" y="1773427"/>
            <a:ext cx="9640570" cy="3598545"/>
          </a:xfrm>
          <a:prstGeom prst="rect">
            <a:avLst/>
          </a:prstGeom>
        </p:spPr>
        <p:txBody>
          <a:bodyPr wrap="square" lIns="0" tIns="679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35"/>
              </a:spcBef>
            </a:pPr>
            <a:r>
              <a:rPr dirty="0" sz="1500" spc="-10">
                <a:solidFill>
                  <a:srgbClr val="1F2937"/>
                </a:solidFill>
                <a:latin typeface="Segoe UI"/>
                <a:cs typeface="Segoe UI"/>
              </a:rPr>
              <a:t>4P</a:t>
            </a:r>
            <a:r>
              <a:rPr dirty="0" sz="1700" spc="-210">
                <a:solidFill>
                  <a:srgbClr val="1F2937"/>
                </a:solidFill>
                <a:latin typeface="SimSun"/>
                <a:cs typeface="SimSun"/>
              </a:rPr>
              <a:t>理论是由杰罗姆</a:t>
            </a:r>
            <a:r>
              <a:rPr dirty="0" sz="1500">
                <a:solidFill>
                  <a:srgbClr val="1F2937"/>
                </a:solidFill>
                <a:latin typeface="Segoe UI"/>
                <a:cs typeface="Segoe UI"/>
              </a:rPr>
              <a:t>·</a:t>
            </a:r>
            <a:r>
              <a:rPr dirty="0" sz="1700" spc="-210">
                <a:solidFill>
                  <a:srgbClr val="1F2937"/>
                </a:solidFill>
                <a:latin typeface="Meiryo"/>
                <a:cs typeface="Meiryo"/>
              </a:rPr>
              <a:t>⻨</a:t>
            </a:r>
            <a:r>
              <a:rPr dirty="0" sz="1700" spc="-210">
                <a:solidFill>
                  <a:srgbClr val="1F2937"/>
                </a:solidFill>
                <a:latin typeface="SimSun"/>
                <a:cs typeface="SimSun"/>
              </a:rPr>
              <a:t>卡锡于</a:t>
            </a:r>
            <a:r>
              <a:rPr dirty="0" sz="1500" spc="-10">
                <a:solidFill>
                  <a:srgbClr val="1F2937"/>
                </a:solidFill>
                <a:latin typeface="Segoe UI"/>
                <a:cs typeface="Segoe UI"/>
              </a:rPr>
              <a:t>1960</a:t>
            </a:r>
            <a:r>
              <a:rPr dirty="0" sz="1700" spc="-210">
                <a:solidFill>
                  <a:srgbClr val="1F2937"/>
                </a:solidFill>
                <a:latin typeface="SimSun"/>
                <a:cs typeface="SimSun"/>
              </a:rPr>
              <a:t>年提出的营销组合理论，被视为市场营销学的基础框架，构建了现代营销策略的核</a:t>
            </a:r>
            <a:endParaRPr sz="1700">
              <a:latin typeface="SimSun"/>
              <a:cs typeface="SimSun"/>
            </a:endParaRPr>
          </a:p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dirty="0" sz="1700" spc="-210">
                <a:solidFill>
                  <a:srgbClr val="1F2937"/>
                </a:solidFill>
                <a:latin typeface="Meiryo"/>
                <a:cs typeface="Meiryo"/>
              </a:rPr>
              <a:t>⼼⽀</a:t>
            </a:r>
            <a:r>
              <a:rPr dirty="0" sz="1700" spc="-130">
                <a:solidFill>
                  <a:srgbClr val="1F2937"/>
                </a:solidFill>
                <a:latin typeface="SimSun"/>
                <a:cs typeface="SimSun"/>
              </a:rPr>
              <a:t>柱。</a:t>
            </a:r>
            <a:endParaRPr sz="1700">
              <a:latin typeface="SimSun"/>
              <a:cs typeface="SimSun"/>
            </a:endParaRPr>
          </a:p>
          <a:p>
            <a:pPr>
              <a:lnSpc>
                <a:spcPct val="100000"/>
              </a:lnSpc>
              <a:spcBef>
                <a:spcPts val="1035"/>
              </a:spcBef>
            </a:pPr>
            <a:endParaRPr sz="1500">
              <a:latin typeface="SimSun"/>
              <a:cs typeface="SimSun"/>
            </a:endParaRPr>
          </a:p>
          <a:p>
            <a:pPr marL="459740">
              <a:lnSpc>
                <a:spcPct val="100000"/>
              </a:lnSpc>
            </a:pPr>
            <a:r>
              <a:rPr dirty="0" sz="1550" spc="-270">
                <a:latin typeface="SimSun"/>
                <a:cs typeface="SimSun"/>
              </a:rPr>
              <a:t>产品 </a:t>
            </a:r>
            <a:r>
              <a:rPr dirty="0" sz="1350" spc="-10" b="1">
                <a:latin typeface="Segoe UI Semibold"/>
                <a:cs typeface="Segoe UI Semibold"/>
              </a:rPr>
              <a:t>(Product)</a:t>
            </a:r>
            <a:endParaRPr sz="1350">
              <a:latin typeface="Segoe UI Semibold"/>
              <a:cs typeface="Segoe UI Semibold"/>
            </a:endParaRPr>
          </a:p>
          <a:p>
            <a:pPr marL="459740">
              <a:lnSpc>
                <a:spcPct val="100000"/>
              </a:lnSpc>
              <a:spcBef>
                <a:spcPts val="515"/>
              </a:spcBef>
            </a:pPr>
            <a:r>
              <a:rPr dirty="0" sz="1350" spc="-170">
                <a:solidFill>
                  <a:srgbClr val="4A5462"/>
                </a:solidFill>
                <a:latin typeface="SimSun"/>
                <a:cs typeface="SimSun"/>
              </a:rPr>
              <a:t>企业提供的产品或服务，包括功能、质量、设计、包装等</a:t>
            </a:r>
            <a:endParaRPr sz="1350">
              <a:latin typeface="SimSun"/>
              <a:cs typeface="SimSun"/>
            </a:endParaRPr>
          </a:p>
          <a:p>
            <a:pPr marL="459740">
              <a:lnSpc>
                <a:spcPct val="100000"/>
              </a:lnSpc>
              <a:spcBef>
                <a:spcPts val="1405"/>
              </a:spcBef>
            </a:pPr>
            <a:r>
              <a:rPr dirty="0" sz="1550" spc="-270">
                <a:latin typeface="SimSun"/>
                <a:cs typeface="SimSun"/>
              </a:rPr>
              <a:t>价格 </a:t>
            </a:r>
            <a:r>
              <a:rPr dirty="0" sz="1350" spc="-10" b="1">
                <a:latin typeface="Segoe UI Semibold"/>
                <a:cs typeface="Segoe UI Semibold"/>
              </a:rPr>
              <a:t>(Price)</a:t>
            </a:r>
            <a:endParaRPr sz="1350">
              <a:latin typeface="Segoe UI Semibold"/>
              <a:cs typeface="Segoe UI Semibold"/>
            </a:endParaRPr>
          </a:p>
          <a:p>
            <a:pPr marL="459740">
              <a:lnSpc>
                <a:spcPct val="100000"/>
              </a:lnSpc>
              <a:spcBef>
                <a:spcPts val="515"/>
              </a:spcBef>
            </a:pPr>
            <a:r>
              <a:rPr dirty="0" sz="1350" spc="-170">
                <a:solidFill>
                  <a:srgbClr val="4A5462"/>
                </a:solidFill>
                <a:latin typeface="SimSun"/>
                <a:cs typeface="SimSun"/>
              </a:rPr>
              <a:t>产品或服务的定价策略，包括折扣、</a:t>
            </a:r>
            <a:r>
              <a:rPr dirty="0" sz="1350" spc="-170">
                <a:solidFill>
                  <a:srgbClr val="4A5462"/>
                </a:solidFill>
                <a:latin typeface="Meiryo"/>
                <a:cs typeface="Meiryo"/>
              </a:rPr>
              <a:t>⽀</a:t>
            </a:r>
            <a:r>
              <a:rPr dirty="0" sz="1350" spc="-170">
                <a:solidFill>
                  <a:srgbClr val="4A5462"/>
                </a:solidFill>
                <a:latin typeface="SimSun"/>
                <a:cs typeface="SimSun"/>
              </a:rPr>
              <a:t>付</a:t>
            </a:r>
            <a:r>
              <a:rPr dirty="0" sz="1350" spc="-170">
                <a:solidFill>
                  <a:srgbClr val="4A5462"/>
                </a:solidFill>
                <a:latin typeface="Meiryo"/>
                <a:cs typeface="Meiryo"/>
              </a:rPr>
              <a:t>⽅</a:t>
            </a:r>
            <a:r>
              <a:rPr dirty="0" sz="1350" spc="-155">
                <a:solidFill>
                  <a:srgbClr val="4A5462"/>
                </a:solidFill>
                <a:latin typeface="SimSun"/>
                <a:cs typeface="SimSun"/>
              </a:rPr>
              <a:t>式、价格弹性等</a:t>
            </a:r>
            <a:endParaRPr sz="1350">
              <a:latin typeface="SimSun"/>
              <a:cs typeface="SimSun"/>
            </a:endParaRPr>
          </a:p>
          <a:p>
            <a:pPr marL="459740">
              <a:lnSpc>
                <a:spcPct val="100000"/>
              </a:lnSpc>
              <a:spcBef>
                <a:spcPts val="1405"/>
              </a:spcBef>
            </a:pPr>
            <a:r>
              <a:rPr dirty="0" sz="1550" spc="-270">
                <a:latin typeface="SimSun"/>
                <a:cs typeface="SimSun"/>
              </a:rPr>
              <a:t>渠道 </a:t>
            </a:r>
            <a:r>
              <a:rPr dirty="0" sz="1350" spc="-10" b="1">
                <a:latin typeface="Segoe UI Semibold"/>
                <a:cs typeface="Segoe UI Semibold"/>
              </a:rPr>
              <a:t>(Place)</a:t>
            </a:r>
            <a:endParaRPr sz="1350">
              <a:latin typeface="Segoe UI Semibold"/>
              <a:cs typeface="Segoe UI Semibold"/>
            </a:endParaRPr>
          </a:p>
          <a:p>
            <a:pPr marL="459740">
              <a:lnSpc>
                <a:spcPct val="100000"/>
              </a:lnSpc>
              <a:spcBef>
                <a:spcPts val="515"/>
              </a:spcBef>
            </a:pPr>
            <a:r>
              <a:rPr dirty="0" sz="1350" spc="-170">
                <a:solidFill>
                  <a:srgbClr val="4A5462"/>
                </a:solidFill>
                <a:latin typeface="SimSun"/>
                <a:cs typeface="SimSun"/>
              </a:rPr>
              <a:t>产品如何到达消费者的通路，包括分销渠道、</a:t>
            </a:r>
            <a:r>
              <a:rPr dirty="0" sz="1350" spc="-170">
                <a:solidFill>
                  <a:srgbClr val="4A5462"/>
                </a:solidFill>
                <a:latin typeface="Microsoft JhengHei"/>
                <a:cs typeface="Microsoft JhengHei"/>
              </a:rPr>
              <a:t>库</a:t>
            </a:r>
            <a:r>
              <a:rPr dirty="0" sz="1350" spc="-150">
                <a:solidFill>
                  <a:srgbClr val="4A5462"/>
                </a:solidFill>
                <a:latin typeface="SimSun"/>
                <a:cs typeface="SimSun"/>
              </a:rPr>
              <a:t>存、物流等</a:t>
            </a:r>
            <a:endParaRPr sz="1350">
              <a:latin typeface="SimSun"/>
              <a:cs typeface="SimSun"/>
            </a:endParaRPr>
          </a:p>
          <a:p>
            <a:pPr marL="459740">
              <a:lnSpc>
                <a:spcPct val="100000"/>
              </a:lnSpc>
              <a:spcBef>
                <a:spcPts val="1405"/>
              </a:spcBef>
            </a:pPr>
            <a:r>
              <a:rPr dirty="0" sz="1550" spc="-210">
                <a:latin typeface="SimSun"/>
                <a:cs typeface="SimSun"/>
              </a:rPr>
              <a:t>推</a:t>
            </a:r>
            <a:r>
              <a:rPr dirty="0" sz="1550" spc="-180">
                <a:latin typeface="Meiryo"/>
                <a:cs typeface="Meiryo"/>
              </a:rPr>
              <a:t>⼴ </a:t>
            </a:r>
            <a:r>
              <a:rPr dirty="0" sz="1350" spc="-10" b="1">
                <a:latin typeface="Segoe UI Semibold"/>
                <a:cs typeface="Segoe UI Semibold"/>
              </a:rPr>
              <a:t>(Promotion)</a:t>
            </a:r>
            <a:endParaRPr sz="1350">
              <a:latin typeface="Segoe UI Semibold"/>
              <a:cs typeface="Segoe UI Semibold"/>
            </a:endParaRPr>
          </a:p>
          <a:p>
            <a:pPr marL="459740">
              <a:lnSpc>
                <a:spcPct val="100000"/>
              </a:lnSpc>
              <a:spcBef>
                <a:spcPts val="515"/>
              </a:spcBef>
            </a:pPr>
            <a:r>
              <a:rPr dirty="0" sz="1350" spc="-170">
                <a:solidFill>
                  <a:srgbClr val="4A5462"/>
                </a:solidFill>
                <a:latin typeface="SimSun"/>
                <a:cs typeface="SimSun"/>
              </a:rPr>
              <a:t>品牌与消费者的沟通策略，包括</a:t>
            </a:r>
            <a:r>
              <a:rPr dirty="0" sz="1350" spc="-170">
                <a:solidFill>
                  <a:srgbClr val="4A5462"/>
                </a:solidFill>
                <a:latin typeface="Microsoft JhengHei"/>
                <a:cs typeface="Microsoft JhengHei"/>
              </a:rPr>
              <a:t>⼴</a:t>
            </a:r>
            <a:r>
              <a:rPr dirty="0" sz="1350" spc="-160">
                <a:solidFill>
                  <a:srgbClr val="4A5462"/>
                </a:solidFill>
                <a:latin typeface="SimSun"/>
                <a:cs typeface="SimSun"/>
              </a:rPr>
              <a:t>告、公关、销售促进等</a:t>
            </a:r>
            <a:endParaRPr sz="1350">
              <a:latin typeface="SimSun"/>
              <a:cs typeface="SimSun"/>
            </a:endParaRPr>
          </a:p>
        </p:txBody>
      </p:sp>
      <p:pic>
        <p:nvPicPr>
          <p:cNvPr id="18" name="object 18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05550" y="3048000"/>
            <a:ext cx="4610099" cy="2228849"/>
          </a:xfrm>
          <a:prstGeom prst="rect">
            <a:avLst/>
          </a:prstGeom>
        </p:spPr>
      </p:pic>
      <p:sp>
        <p:nvSpPr>
          <p:cNvPr id="19" name="object 19" descr=""/>
          <p:cNvSpPr txBox="1"/>
          <p:nvPr/>
        </p:nvSpPr>
        <p:spPr>
          <a:xfrm>
            <a:off x="11074548" y="6501376"/>
            <a:ext cx="365125" cy="203200"/>
          </a:xfrm>
          <a:prstGeom prst="rect">
            <a:avLst/>
          </a:prstGeom>
        </p:spPr>
        <p:txBody>
          <a:bodyPr wrap="square" lIns="0" tIns="228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dirty="0" sz="1050" spc="-10">
                <a:solidFill>
                  <a:srgbClr val="6A7280"/>
                </a:solidFill>
                <a:latin typeface="Segoe UI"/>
                <a:cs typeface="Segoe UI"/>
              </a:rPr>
              <a:t>04/15</a:t>
            </a:r>
            <a:endParaRPr sz="1050">
              <a:latin typeface="Segoe UI"/>
              <a:cs typeface="Segoe UI"/>
            </a:endParaRPr>
          </a:p>
        </p:txBody>
      </p:sp>
      <p:sp>
        <p:nvSpPr>
          <p:cNvPr id="20" name="object 20" descr="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dirty="0" spc="-10"/>
              <a:t>2025.07</a:t>
            </a:r>
          </a:p>
        </p:txBody>
      </p:sp>
      <p:sp>
        <p:nvSpPr>
          <p:cNvPr id="21" name="object 21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50165">
              <a:lnSpc>
                <a:spcPts val="1250"/>
              </a:lnSpc>
            </a:pPr>
            <a:r>
              <a:rPr dirty="0" spc="-105"/>
              <a:t>系统化营销全链路知识培训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54100" y="446023"/>
            <a:ext cx="2311400" cy="549910"/>
          </a:xfrm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3400" spc="-420" b="0">
                <a:latin typeface="SimSun"/>
                <a:cs typeface="SimSun"/>
              </a:rPr>
              <a:t>营销发展简史</a:t>
            </a:r>
            <a:endParaRPr sz="3400">
              <a:latin typeface="SimSun"/>
              <a:cs typeface="SimSun"/>
            </a:endParaRPr>
          </a:p>
        </p:txBody>
      </p:sp>
      <p:sp>
        <p:nvSpPr>
          <p:cNvPr id="3" name="object 3" descr=""/>
          <p:cNvSpPr/>
          <p:nvPr/>
        </p:nvSpPr>
        <p:spPr>
          <a:xfrm>
            <a:off x="1066799" y="1142999"/>
            <a:ext cx="609600" cy="38100"/>
          </a:xfrm>
          <a:custGeom>
            <a:avLst/>
            <a:gdLst/>
            <a:ahLst/>
            <a:cxnLst/>
            <a:rect l="l" t="t" r="r" b="b"/>
            <a:pathLst>
              <a:path w="609600" h="38100">
                <a:moveTo>
                  <a:pt x="609599" y="38099"/>
                </a:moveTo>
                <a:lnTo>
                  <a:pt x="0" y="38099"/>
                </a:lnTo>
                <a:lnTo>
                  <a:pt x="0" y="0"/>
                </a:lnTo>
                <a:lnTo>
                  <a:pt x="609599" y="0"/>
                </a:lnTo>
                <a:lnTo>
                  <a:pt x="609599" y="38099"/>
                </a:lnTo>
                <a:close/>
              </a:path>
            </a:pathLst>
          </a:custGeom>
          <a:solidFill>
            <a:srgbClr val="0046AB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" name="object 4" descr=""/>
          <p:cNvGrpSpPr/>
          <p:nvPr/>
        </p:nvGrpSpPr>
        <p:grpSpPr>
          <a:xfrm>
            <a:off x="1066799" y="1333499"/>
            <a:ext cx="10058400" cy="1066800"/>
            <a:chOff x="1066799" y="1333499"/>
            <a:chExt cx="10058400" cy="1066800"/>
          </a:xfrm>
        </p:grpSpPr>
        <p:sp>
          <p:nvSpPr>
            <p:cNvPr id="5" name="object 5" descr=""/>
            <p:cNvSpPr/>
            <p:nvPr/>
          </p:nvSpPr>
          <p:spPr>
            <a:xfrm>
              <a:off x="1085849" y="1333499"/>
              <a:ext cx="10039350" cy="1066800"/>
            </a:xfrm>
            <a:custGeom>
              <a:avLst/>
              <a:gdLst/>
              <a:ahLst/>
              <a:cxnLst/>
              <a:rect l="l" t="t" r="r" b="b"/>
              <a:pathLst>
                <a:path w="10039350" h="1066800">
                  <a:moveTo>
                    <a:pt x="9968152" y="1066799"/>
                  </a:moveTo>
                  <a:lnTo>
                    <a:pt x="53397" y="1066799"/>
                  </a:lnTo>
                  <a:lnTo>
                    <a:pt x="49680" y="1066311"/>
                  </a:lnTo>
                  <a:lnTo>
                    <a:pt x="14085" y="1040943"/>
                  </a:lnTo>
                  <a:lnTo>
                    <a:pt x="366" y="1000558"/>
                  </a:lnTo>
                  <a:lnTo>
                    <a:pt x="0" y="995603"/>
                  </a:lnTo>
                  <a:lnTo>
                    <a:pt x="0" y="990599"/>
                  </a:lnTo>
                  <a:lnTo>
                    <a:pt x="0" y="71196"/>
                  </a:lnTo>
                  <a:lnTo>
                    <a:pt x="11716" y="29705"/>
                  </a:lnTo>
                  <a:lnTo>
                    <a:pt x="42320" y="2440"/>
                  </a:lnTo>
                  <a:lnTo>
                    <a:pt x="53397" y="0"/>
                  </a:lnTo>
                  <a:lnTo>
                    <a:pt x="9968152" y="0"/>
                  </a:lnTo>
                  <a:lnTo>
                    <a:pt x="10009641" y="15621"/>
                  </a:lnTo>
                  <a:lnTo>
                    <a:pt x="10035461" y="51661"/>
                  </a:lnTo>
                  <a:lnTo>
                    <a:pt x="10039348" y="71196"/>
                  </a:lnTo>
                  <a:lnTo>
                    <a:pt x="10039348" y="995603"/>
                  </a:lnTo>
                  <a:lnTo>
                    <a:pt x="10023725" y="1037094"/>
                  </a:lnTo>
                  <a:lnTo>
                    <a:pt x="9987686" y="1062914"/>
                  </a:lnTo>
                  <a:lnTo>
                    <a:pt x="9973106" y="1066311"/>
                  </a:lnTo>
                  <a:lnTo>
                    <a:pt x="9968152" y="1066799"/>
                  </a:lnTo>
                  <a:close/>
                </a:path>
              </a:pathLst>
            </a:custGeom>
            <a:solidFill>
              <a:srgbClr val="0046AB">
                <a:alpha val="50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1066799" y="1333777"/>
              <a:ext cx="70485" cy="1066800"/>
            </a:xfrm>
            <a:custGeom>
              <a:avLst/>
              <a:gdLst/>
              <a:ahLst/>
              <a:cxnLst/>
              <a:rect l="l" t="t" r="r" b="b"/>
              <a:pathLst>
                <a:path w="70484" h="1066800">
                  <a:moveTo>
                    <a:pt x="70449" y="1066244"/>
                  </a:moveTo>
                  <a:lnTo>
                    <a:pt x="33857" y="1053691"/>
                  </a:lnTo>
                  <a:lnTo>
                    <a:pt x="5800" y="1019482"/>
                  </a:lnTo>
                  <a:lnTo>
                    <a:pt x="0" y="990322"/>
                  </a:lnTo>
                  <a:lnTo>
                    <a:pt x="0" y="75922"/>
                  </a:lnTo>
                  <a:lnTo>
                    <a:pt x="12829" y="33579"/>
                  </a:lnTo>
                  <a:lnTo>
                    <a:pt x="47039" y="5522"/>
                  </a:lnTo>
                  <a:lnTo>
                    <a:pt x="70449" y="0"/>
                  </a:lnTo>
                  <a:lnTo>
                    <a:pt x="66287" y="1655"/>
                  </a:lnTo>
                  <a:lnTo>
                    <a:pt x="56951" y="9389"/>
                  </a:lnTo>
                  <a:lnTo>
                    <a:pt x="41000" y="46761"/>
                  </a:lnTo>
                  <a:lnTo>
                    <a:pt x="38100" y="75922"/>
                  </a:lnTo>
                  <a:lnTo>
                    <a:pt x="38100" y="990322"/>
                  </a:lnTo>
                  <a:lnTo>
                    <a:pt x="44514" y="1032664"/>
                  </a:lnTo>
                  <a:lnTo>
                    <a:pt x="66287" y="1064588"/>
                  </a:lnTo>
                  <a:lnTo>
                    <a:pt x="70449" y="1066244"/>
                  </a:lnTo>
                  <a:close/>
                </a:path>
              </a:pathLst>
            </a:custGeom>
            <a:solidFill>
              <a:srgbClr val="0046A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 descr=""/>
          <p:cNvSpPr txBox="1"/>
          <p:nvPr/>
        </p:nvSpPr>
        <p:spPr>
          <a:xfrm>
            <a:off x="1206499" y="1438643"/>
            <a:ext cx="1054100" cy="2616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50" spc="-200">
                <a:solidFill>
                  <a:srgbClr val="0046AB"/>
                </a:solidFill>
                <a:latin typeface="SimSun"/>
                <a:cs typeface="SimSun"/>
              </a:rPr>
              <a:t>营销理念转变</a:t>
            </a:r>
            <a:endParaRPr sz="1550">
              <a:latin typeface="SimSun"/>
              <a:cs typeface="SimSun"/>
            </a:endParaRPr>
          </a:p>
        </p:txBody>
      </p:sp>
      <p:grpSp>
        <p:nvGrpSpPr>
          <p:cNvPr id="8" name="object 8" descr=""/>
          <p:cNvGrpSpPr/>
          <p:nvPr/>
        </p:nvGrpSpPr>
        <p:grpSpPr>
          <a:xfrm>
            <a:off x="4257674" y="1790699"/>
            <a:ext cx="1028700" cy="495300"/>
            <a:chOff x="4257674" y="1790699"/>
            <a:chExt cx="1028700" cy="495300"/>
          </a:xfrm>
        </p:grpSpPr>
        <p:sp>
          <p:nvSpPr>
            <p:cNvPr id="9" name="object 9" descr=""/>
            <p:cNvSpPr/>
            <p:nvPr/>
          </p:nvSpPr>
          <p:spPr>
            <a:xfrm>
              <a:off x="4257674" y="1790699"/>
              <a:ext cx="1028700" cy="495300"/>
            </a:xfrm>
            <a:custGeom>
              <a:avLst/>
              <a:gdLst/>
              <a:ahLst/>
              <a:cxnLst/>
              <a:rect l="l" t="t" r="r" b="b"/>
              <a:pathLst>
                <a:path w="1028700" h="495300">
                  <a:moveTo>
                    <a:pt x="957503" y="495299"/>
                  </a:moveTo>
                  <a:lnTo>
                    <a:pt x="71196" y="495299"/>
                  </a:lnTo>
                  <a:lnTo>
                    <a:pt x="66241" y="494811"/>
                  </a:lnTo>
                  <a:lnTo>
                    <a:pt x="29704" y="479678"/>
                  </a:lnTo>
                  <a:lnTo>
                    <a:pt x="3885" y="443637"/>
                  </a:lnTo>
                  <a:lnTo>
                    <a:pt x="0" y="424103"/>
                  </a:lnTo>
                  <a:lnTo>
                    <a:pt x="0" y="419099"/>
                  </a:lnTo>
                  <a:lnTo>
                    <a:pt x="0" y="71196"/>
                  </a:lnTo>
                  <a:lnTo>
                    <a:pt x="15621" y="29705"/>
                  </a:lnTo>
                  <a:lnTo>
                    <a:pt x="51661" y="3885"/>
                  </a:lnTo>
                  <a:lnTo>
                    <a:pt x="71196" y="0"/>
                  </a:lnTo>
                  <a:lnTo>
                    <a:pt x="957503" y="0"/>
                  </a:lnTo>
                  <a:lnTo>
                    <a:pt x="998993" y="15621"/>
                  </a:lnTo>
                  <a:lnTo>
                    <a:pt x="1024813" y="51661"/>
                  </a:lnTo>
                  <a:lnTo>
                    <a:pt x="1028699" y="71196"/>
                  </a:lnTo>
                  <a:lnTo>
                    <a:pt x="1028699" y="424103"/>
                  </a:lnTo>
                  <a:lnTo>
                    <a:pt x="1013077" y="465594"/>
                  </a:lnTo>
                  <a:lnTo>
                    <a:pt x="977037" y="491414"/>
                  </a:lnTo>
                  <a:lnTo>
                    <a:pt x="962458" y="494811"/>
                  </a:lnTo>
                  <a:lnTo>
                    <a:pt x="957503" y="495299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79245" y="1838473"/>
              <a:ext cx="185588" cy="132843"/>
            </a:xfrm>
            <a:prstGeom prst="rect">
              <a:avLst/>
            </a:prstGeom>
          </p:spPr>
        </p:pic>
      </p:grpSp>
      <p:sp>
        <p:nvSpPr>
          <p:cNvPr id="11" name="object 11" descr=""/>
          <p:cNvSpPr txBox="1"/>
          <p:nvPr/>
        </p:nvSpPr>
        <p:spPr>
          <a:xfrm>
            <a:off x="4363442" y="2036889"/>
            <a:ext cx="825500" cy="20637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150" spc="-110">
                <a:latin typeface="SimSun"/>
                <a:cs typeface="SimSun"/>
              </a:rPr>
              <a:t>以产品为中</a:t>
            </a:r>
            <a:r>
              <a:rPr dirty="0" sz="1150" spc="-50">
                <a:latin typeface="Meiryo"/>
                <a:cs typeface="Meiryo"/>
              </a:rPr>
              <a:t>⼼</a:t>
            </a:r>
            <a:endParaRPr sz="1150">
              <a:latin typeface="Meiryo"/>
              <a:cs typeface="Meiryo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5354041" y="1918970"/>
            <a:ext cx="183515" cy="24511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50" spc="-50">
                <a:solidFill>
                  <a:srgbClr val="0046AB"/>
                </a:solidFill>
                <a:latin typeface="Segoe UI"/>
                <a:cs typeface="Segoe UI"/>
              </a:rPr>
              <a:t>→</a:t>
            </a:r>
            <a:endParaRPr sz="1450">
              <a:latin typeface="Segoe UI"/>
              <a:cs typeface="Segoe UI"/>
            </a:endParaRPr>
          </a:p>
        </p:txBody>
      </p:sp>
      <p:grpSp>
        <p:nvGrpSpPr>
          <p:cNvPr id="13" name="object 13" descr=""/>
          <p:cNvGrpSpPr/>
          <p:nvPr/>
        </p:nvGrpSpPr>
        <p:grpSpPr>
          <a:xfrm>
            <a:off x="5600699" y="1790699"/>
            <a:ext cx="1028700" cy="495300"/>
            <a:chOff x="5600699" y="1790699"/>
            <a:chExt cx="1028700" cy="495300"/>
          </a:xfrm>
        </p:grpSpPr>
        <p:sp>
          <p:nvSpPr>
            <p:cNvPr id="14" name="object 14" descr=""/>
            <p:cNvSpPr/>
            <p:nvPr/>
          </p:nvSpPr>
          <p:spPr>
            <a:xfrm>
              <a:off x="5600699" y="1790699"/>
              <a:ext cx="1028700" cy="495300"/>
            </a:xfrm>
            <a:custGeom>
              <a:avLst/>
              <a:gdLst/>
              <a:ahLst/>
              <a:cxnLst/>
              <a:rect l="l" t="t" r="r" b="b"/>
              <a:pathLst>
                <a:path w="1028700" h="495300">
                  <a:moveTo>
                    <a:pt x="957502" y="495299"/>
                  </a:moveTo>
                  <a:lnTo>
                    <a:pt x="71196" y="495299"/>
                  </a:lnTo>
                  <a:lnTo>
                    <a:pt x="66241" y="494811"/>
                  </a:lnTo>
                  <a:lnTo>
                    <a:pt x="29705" y="479678"/>
                  </a:lnTo>
                  <a:lnTo>
                    <a:pt x="3885" y="443637"/>
                  </a:lnTo>
                  <a:lnTo>
                    <a:pt x="0" y="424103"/>
                  </a:lnTo>
                  <a:lnTo>
                    <a:pt x="0" y="419099"/>
                  </a:lnTo>
                  <a:lnTo>
                    <a:pt x="0" y="71196"/>
                  </a:lnTo>
                  <a:lnTo>
                    <a:pt x="15621" y="29705"/>
                  </a:lnTo>
                  <a:lnTo>
                    <a:pt x="51661" y="3885"/>
                  </a:lnTo>
                  <a:lnTo>
                    <a:pt x="71196" y="0"/>
                  </a:lnTo>
                  <a:lnTo>
                    <a:pt x="957502" y="0"/>
                  </a:lnTo>
                  <a:lnTo>
                    <a:pt x="998992" y="15621"/>
                  </a:lnTo>
                  <a:lnTo>
                    <a:pt x="1024813" y="51661"/>
                  </a:lnTo>
                  <a:lnTo>
                    <a:pt x="1028699" y="71196"/>
                  </a:lnTo>
                  <a:lnTo>
                    <a:pt x="1028699" y="424103"/>
                  </a:lnTo>
                  <a:lnTo>
                    <a:pt x="1013077" y="465594"/>
                  </a:lnTo>
                  <a:lnTo>
                    <a:pt x="977036" y="491414"/>
                  </a:lnTo>
                  <a:lnTo>
                    <a:pt x="962457" y="494811"/>
                  </a:lnTo>
                  <a:lnTo>
                    <a:pt x="957502" y="495299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19799" y="1828799"/>
              <a:ext cx="190499" cy="152399"/>
            </a:xfrm>
            <a:prstGeom prst="rect">
              <a:avLst/>
            </a:prstGeom>
          </p:spPr>
        </p:pic>
      </p:grpSp>
      <p:sp>
        <p:nvSpPr>
          <p:cNvPr id="16" name="object 16" descr=""/>
          <p:cNvSpPr txBox="1"/>
          <p:nvPr/>
        </p:nvSpPr>
        <p:spPr>
          <a:xfrm>
            <a:off x="5702299" y="2036889"/>
            <a:ext cx="825500" cy="20637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150" spc="-110">
                <a:latin typeface="SimSun"/>
                <a:cs typeface="SimSun"/>
              </a:rPr>
              <a:t>以</a:t>
            </a:r>
            <a:r>
              <a:rPr dirty="0" sz="1150" spc="-110">
                <a:latin typeface="Meiryo"/>
                <a:cs typeface="Meiryo"/>
              </a:rPr>
              <a:t>⽤⼾</a:t>
            </a:r>
            <a:r>
              <a:rPr dirty="0" sz="1150" spc="-110">
                <a:latin typeface="SimSun"/>
                <a:cs typeface="SimSun"/>
              </a:rPr>
              <a:t>为中</a:t>
            </a:r>
            <a:r>
              <a:rPr dirty="0" sz="1150" spc="-50">
                <a:latin typeface="Meiryo"/>
                <a:cs typeface="Meiryo"/>
              </a:rPr>
              <a:t>⼼</a:t>
            </a:r>
            <a:endParaRPr sz="1150">
              <a:latin typeface="Meiryo"/>
              <a:cs typeface="Meiryo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6692900" y="1918970"/>
            <a:ext cx="183515" cy="24511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50" spc="-50">
                <a:solidFill>
                  <a:srgbClr val="0046AB"/>
                </a:solidFill>
                <a:latin typeface="Segoe UI"/>
                <a:cs typeface="Segoe UI"/>
              </a:rPr>
              <a:t>→</a:t>
            </a:r>
            <a:endParaRPr sz="1450">
              <a:latin typeface="Segoe UI"/>
              <a:cs typeface="Segoe UI"/>
            </a:endParaRPr>
          </a:p>
        </p:txBody>
      </p:sp>
      <p:grpSp>
        <p:nvGrpSpPr>
          <p:cNvPr id="18" name="object 18" descr=""/>
          <p:cNvGrpSpPr/>
          <p:nvPr/>
        </p:nvGrpSpPr>
        <p:grpSpPr>
          <a:xfrm>
            <a:off x="6943724" y="1790699"/>
            <a:ext cx="1028700" cy="495300"/>
            <a:chOff x="6943724" y="1790699"/>
            <a:chExt cx="1028700" cy="495300"/>
          </a:xfrm>
        </p:grpSpPr>
        <p:sp>
          <p:nvSpPr>
            <p:cNvPr id="19" name="object 19" descr=""/>
            <p:cNvSpPr/>
            <p:nvPr/>
          </p:nvSpPr>
          <p:spPr>
            <a:xfrm>
              <a:off x="6943724" y="1790699"/>
              <a:ext cx="1028700" cy="495300"/>
            </a:xfrm>
            <a:custGeom>
              <a:avLst/>
              <a:gdLst/>
              <a:ahLst/>
              <a:cxnLst/>
              <a:rect l="l" t="t" r="r" b="b"/>
              <a:pathLst>
                <a:path w="1028700" h="495300">
                  <a:moveTo>
                    <a:pt x="957503" y="495299"/>
                  </a:moveTo>
                  <a:lnTo>
                    <a:pt x="71196" y="495299"/>
                  </a:lnTo>
                  <a:lnTo>
                    <a:pt x="66240" y="494811"/>
                  </a:lnTo>
                  <a:lnTo>
                    <a:pt x="29705" y="479678"/>
                  </a:lnTo>
                  <a:lnTo>
                    <a:pt x="3885" y="443637"/>
                  </a:lnTo>
                  <a:lnTo>
                    <a:pt x="0" y="424103"/>
                  </a:lnTo>
                  <a:lnTo>
                    <a:pt x="0" y="419099"/>
                  </a:lnTo>
                  <a:lnTo>
                    <a:pt x="0" y="71196"/>
                  </a:lnTo>
                  <a:lnTo>
                    <a:pt x="15621" y="29705"/>
                  </a:lnTo>
                  <a:lnTo>
                    <a:pt x="51661" y="3885"/>
                  </a:lnTo>
                  <a:lnTo>
                    <a:pt x="71196" y="0"/>
                  </a:lnTo>
                  <a:lnTo>
                    <a:pt x="957503" y="0"/>
                  </a:lnTo>
                  <a:lnTo>
                    <a:pt x="998994" y="15621"/>
                  </a:lnTo>
                  <a:lnTo>
                    <a:pt x="1024813" y="51661"/>
                  </a:lnTo>
                  <a:lnTo>
                    <a:pt x="1028699" y="71196"/>
                  </a:lnTo>
                  <a:lnTo>
                    <a:pt x="1028699" y="424103"/>
                  </a:lnTo>
                  <a:lnTo>
                    <a:pt x="1013077" y="465594"/>
                  </a:lnTo>
                  <a:lnTo>
                    <a:pt x="977037" y="491414"/>
                  </a:lnTo>
                  <a:lnTo>
                    <a:pt x="962458" y="494811"/>
                  </a:lnTo>
                  <a:lnTo>
                    <a:pt x="957503" y="495299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72350" y="1838324"/>
              <a:ext cx="171449" cy="133349"/>
            </a:xfrm>
            <a:prstGeom prst="rect">
              <a:avLst/>
            </a:prstGeom>
          </p:spPr>
        </p:pic>
      </p:grpSp>
      <p:sp>
        <p:nvSpPr>
          <p:cNvPr id="21" name="object 21" descr=""/>
          <p:cNvSpPr txBox="1"/>
          <p:nvPr/>
        </p:nvSpPr>
        <p:spPr>
          <a:xfrm>
            <a:off x="7041157" y="2036889"/>
            <a:ext cx="825500" cy="20637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150" spc="-110">
                <a:latin typeface="SimSun"/>
                <a:cs typeface="SimSun"/>
              </a:rPr>
              <a:t>以体验为中</a:t>
            </a:r>
            <a:r>
              <a:rPr dirty="0" sz="1150" spc="-50">
                <a:latin typeface="Meiryo"/>
                <a:cs typeface="Meiryo"/>
              </a:rPr>
              <a:t>⼼</a:t>
            </a:r>
            <a:endParaRPr sz="1150">
              <a:latin typeface="Meiryo"/>
              <a:cs typeface="Meiryo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1054100" y="2505443"/>
            <a:ext cx="1054100" cy="2616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50" spc="-200">
                <a:solidFill>
                  <a:srgbClr val="0046AB"/>
                </a:solidFill>
                <a:latin typeface="SimSun"/>
                <a:cs typeface="SimSun"/>
              </a:rPr>
              <a:t>营销理论演变</a:t>
            </a:r>
            <a:endParaRPr sz="1550">
              <a:latin typeface="SimSun"/>
              <a:cs typeface="SimSun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1054100" y="4458068"/>
            <a:ext cx="1568450" cy="2616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50" spc="-204">
                <a:solidFill>
                  <a:srgbClr val="0046AB"/>
                </a:solidFill>
                <a:latin typeface="SimSun"/>
                <a:cs typeface="SimSun"/>
              </a:rPr>
              <a:t>数字化、智能化趋势</a:t>
            </a:r>
            <a:endParaRPr sz="1550">
              <a:latin typeface="SimSun"/>
              <a:cs typeface="SimSun"/>
            </a:endParaRPr>
          </a:p>
        </p:txBody>
      </p:sp>
      <p:grpSp>
        <p:nvGrpSpPr>
          <p:cNvPr id="24" name="object 24" descr=""/>
          <p:cNvGrpSpPr/>
          <p:nvPr/>
        </p:nvGrpSpPr>
        <p:grpSpPr>
          <a:xfrm>
            <a:off x="1066799" y="4810124"/>
            <a:ext cx="3248025" cy="762000"/>
            <a:chOff x="1066799" y="4810124"/>
            <a:chExt cx="3248025" cy="762000"/>
          </a:xfrm>
        </p:grpSpPr>
        <p:sp>
          <p:nvSpPr>
            <p:cNvPr id="25" name="object 25" descr=""/>
            <p:cNvSpPr/>
            <p:nvPr/>
          </p:nvSpPr>
          <p:spPr>
            <a:xfrm>
              <a:off x="1066799" y="4810124"/>
              <a:ext cx="3248025" cy="762000"/>
            </a:xfrm>
            <a:custGeom>
              <a:avLst/>
              <a:gdLst/>
              <a:ahLst/>
              <a:cxnLst/>
              <a:rect l="l" t="t" r="r" b="b"/>
              <a:pathLst>
                <a:path w="3248025" h="762000">
                  <a:moveTo>
                    <a:pt x="3176828" y="761999"/>
                  </a:moveTo>
                  <a:lnTo>
                    <a:pt x="71196" y="761999"/>
                  </a:lnTo>
                  <a:lnTo>
                    <a:pt x="66241" y="761511"/>
                  </a:lnTo>
                  <a:lnTo>
                    <a:pt x="29705" y="746377"/>
                  </a:lnTo>
                  <a:lnTo>
                    <a:pt x="3885" y="710337"/>
                  </a:lnTo>
                  <a:lnTo>
                    <a:pt x="0" y="690803"/>
                  </a:lnTo>
                  <a:lnTo>
                    <a:pt x="0" y="685799"/>
                  </a:lnTo>
                  <a:lnTo>
                    <a:pt x="0" y="71196"/>
                  </a:lnTo>
                  <a:lnTo>
                    <a:pt x="15621" y="29705"/>
                  </a:lnTo>
                  <a:lnTo>
                    <a:pt x="51661" y="3885"/>
                  </a:lnTo>
                  <a:lnTo>
                    <a:pt x="71196" y="0"/>
                  </a:lnTo>
                  <a:lnTo>
                    <a:pt x="3176828" y="0"/>
                  </a:lnTo>
                  <a:lnTo>
                    <a:pt x="3218318" y="15621"/>
                  </a:lnTo>
                  <a:lnTo>
                    <a:pt x="3244138" y="51661"/>
                  </a:lnTo>
                  <a:lnTo>
                    <a:pt x="3248024" y="71196"/>
                  </a:lnTo>
                  <a:lnTo>
                    <a:pt x="3248024" y="690803"/>
                  </a:lnTo>
                  <a:lnTo>
                    <a:pt x="3232402" y="732293"/>
                  </a:lnTo>
                  <a:lnTo>
                    <a:pt x="3196362" y="758112"/>
                  </a:lnTo>
                  <a:lnTo>
                    <a:pt x="3181783" y="761511"/>
                  </a:lnTo>
                  <a:lnTo>
                    <a:pt x="3176828" y="761999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81099" y="4952999"/>
              <a:ext cx="152399" cy="133349"/>
            </a:xfrm>
            <a:prstGeom prst="rect">
              <a:avLst/>
            </a:prstGeom>
          </p:spPr>
        </p:pic>
      </p:grpSp>
      <p:sp>
        <p:nvSpPr>
          <p:cNvPr id="27" name="object 27" descr=""/>
          <p:cNvSpPr txBox="1"/>
          <p:nvPr/>
        </p:nvSpPr>
        <p:spPr>
          <a:xfrm>
            <a:off x="1168399" y="4842825"/>
            <a:ext cx="2997835" cy="625475"/>
          </a:xfrm>
          <a:prstGeom prst="rect">
            <a:avLst/>
          </a:prstGeom>
        </p:spPr>
        <p:txBody>
          <a:bodyPr wrap="square" lIns="0" tIns="71755" rIns="0" bIns="0" rtlCol="0" vert="horz">
            <a:spAutoFit/>
          </a:bodyPr>
          <a:lstStyle/>
          <a:p>
            <a:pPr marL="240665">
              <a:lnSpc>
                <a:spcPct val="100000"/>
              </a:lnSpc>
              <a:spcBef>
                <a:spcPts val="565"/>
              </a:spcBef>
            </a:pPr>
            <a:r>
              <a:rPr dirty="0" sz="1200" spc="-140">
                <a:latin typeface="SimSun"/>
                <a:cs typeface="SimSun"/>
              </a:rPr>
              <a:t>数据驱动</a:t>
            </a:r>
            <a:endParaRPr sz="1200">
              <a:latin typeface="SimSun"/>
              <a:cs typeface="SimSun"/>
            </a:endParaRPr>
          </a:p>
          <a:p>
            <a:pPr marL="12700" marR="5080">
              <a:lnSpc>
                <a:spcPct val="100000"/>
              </a:lnSpc>
              <a:spcBef>
                <a:spcPts val="409"/>
              </a:spcBef>
            </a:pPr>
            <a:r>
              <a:rPr dirty="0" sz="1000" spc="-100">
                <a:solidFill>
                  <a:srgbClr val="4A5462"/>
                </a:solidFill>
                <a:latin typeface="Microsoft JhengHei"/>
                <a:cs typeface="Microsoft JhengHei"/>
              </a:rPr>
              <a:t>从</a:t>
            </a:r>
            <a:r>
              <a:rPr dirty="0" sz="1000" spc="-100">
                <a:solidFill>
                  <a:srgbClr val="4A5462"/>
                </a:solidFill>
                <a:latin typeface="SimSun"/>
                <a:cs typeface="SimSun"/>
              </a:rPr>
              <a:t>经验驱动转向数据决策，深度洞察</a:t>
            </a:r>
            <a:r>
              <a:rPr dirty="0" sz="1000" spc="-100">
                <a:solidFill>
                  <a:srgbClr val="4A5462"/>
                </a:solidFill>
                <a:latin typeface="Meiryo"/>
                <a:cs typeface="Meiryo"/>
              </a:rPr>
              <a:t>⽤⼾⾏</a:t>
            </a:r>
            <a:r>
              <a:rPr dirty="0" sz="1000" spc="-100">
                <a:solidFill>
                  <a:srgbClr val="4A5462"/>
                </a:solidFill>
                <a:latin typeface="Microsoft JhengHei"/>
                <a:cs typeface="Microsoft JhengHei"/>
              </a:rPr>
              <a:t>为</a:t>
            </a:r>
            <a:r>
              <a:rPr dirty="0" sz="1000" spc="-110">
                <a:solidFill>
                  <a:srgbClr val="4A5462"/>
                </a:solidFill>
                <a:latin typeface="SimSun"/>
                <a:cs typeface="SimSun"/>
              </a:rPr>
              <a:t>，实现精准营</a:t>
            </a:r>
            <a:r>
              <a:rPr dirty="0" sz="1000" spc="-85">
                <a:solidFill>
                  <a:srgbClr val="4A5462"/>
                </a:solidFill>
                <a:latin typeface="SimSun"/>
                <a:cs typeface="SimSun"/>
              </a:rPr>
              <a:t>销投放</a:t>
            </a:r>
            <a:endParaRPr sz="1000">
              <a:latin typeface="SimSun"/>
              <a:cs typeface="SimSun"/>
            </a:endParaRPr>
          </a:p>
        </p:txBody>
      </p:sp>
      <p:grpSp>
        <p:nvGrpSpPr>
          <p:cNvPr id="28" name="object 28" descr=""/>
          <p:cNvGrpSpPr/>
          <p:nvPr/>
        </p:nvGrpSpPr>
        <p:grpSpPr>
          <a:xfrm>
            <a:off x="4467224" y="4810124"/>
            <a:ext cx="3257550" cy="762000"/>
            <a:chOff x="4467224" y="4810124"/>
            <a:chExt cx="3257550" cy="762000"/>
          </a:xfrm>
        </p:grpSpPr>
        <p:sp>
          <p:nvSpPr>
            <p:cNvPr id="29" name="object 29" descr=""/>
            <p:cNvSpPr/>
            <p:nvPr/>
          </p:nvSpPr>
          <p:spPr>
            <a:xfrm>
              <a:off x="4467224" y="4810124"/>
              <a:ext cx="3257550" cy="762000"/>
            </a:xfrm>
            <a:custGeom>
              <a:avLst/>
              <a:gdLst/>
              <a:ahLst/>
              <a:cxnLst/>
              <a:rect l="l" t="t" r="r" b="b"/>
              <a:pathLst>
                <a:path w="3257550" h="762000">
                  <a:moveTo>
                    <a:pt x="3186353" y="761999"/>
                  </a:moveTo>
                  <a:lnTo>
                    <a:pt x="71196" y="761999"/>
                  </a:lnTo>
                  <a:lnTo>
                    <a:pt x="66241" y="761511"/>
                  </a:lnTo>
                  <a:lnTo>
                    <a:pt x="29704" y="746377"/>
                  </a:lnTo>
                  <a:lnTo>
                    <a:pt x="3885" y="710337"/>
                  </a:lnTo>
                  <a:lnTo>
                    <a:pt x="0" y="690803"/>
                  </a:lnTo>
                  <a:lnTo>
                    <a:pt x="0" y="685799"/>
                  </a:lnTo>
                  <a:lnTo>
                    <a:pt x="0" y="71196"/>
                  </a:lnTo>
                  <a:lnTo>
                    <a:pt x="15621" y="29705"/>
                  </a:lnTo>
                  <a:lnTo>
                    <a:pt x="51661" y="3885"/>
                  </a:lnTo>
                  <a:lnTo>
                    <a:pt x="71196" y="0"/>
                  </a:lnTo>
                  <a:lnTo>
                    <a:pt x="3186353" y="0"/>
                  </a:lnTo>
                  <a:lnTo>
                    <a:pt x="3227843" y="15621"/>
                  </a:lnTo>
                  <a:lnTo>
                    <a:pt x="3253663" y="51661"/>
                  </a:lnTo>
                  <a:lnTo>
                    <a:pt x="3257549" y="71196"/>
                  </a:lnTo>
                  <a:lnTo>
                    <a:pt x="3257549" y="690803"/>
                  </a:lnTo>
                  <a:lnTo>
                    <a:pt x="3241927" y="732293"/>
                  </a:lnTo>
                  <a:lnTo>
                    <a:pt x="3205887" y="758112"/>
                  </a:lnTo>
                  <a:lnTo>
                    <a:pt x="3191308" y="761511"/>
                  </a:lnTo>
                  <a:lnTo>
                    <a:pt x="3186353" y="761999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0" name="object 30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86832" y="4949826"/>
              <a:ext cx="179883" cy="139697"/>
            </a:xfrm>
            <a:prstGeom prst="rect">
              <a:avLst/>
            </a:prstGeom>
          </p:spPr>
        </p:pic>
      </p:grpSp>
      <p:sp>
        <p:nvSpPr>
          <p:cNvPr id="31" name="object 31" descr=""/>
          <p:cNvSpPr txBox="1"/>
          <p:nvPr/>
        </p:nvSpPr>
        <p:spPr>
          <a:xfrm>
            <a:off x="4571950" y="4842825"/>
            <a:ext cx="2997835" cy="625475"/>
          </a:xfrm>
          <a:prstGeom prst="rect">
            <a:avLst/>
          </a:prstGeom>
        </p:spPr>
        <p:txBody>
          <a:bodyPr wrap="square" lIns="0" tIns="71755" rIns="0" bIns="0" rtlCol="0" vert="horz">
            <a:spAutoFit/>
          </a:bodyPr>
          <a:lstStyle/>
          <a:p>
            <a:pPr marL="278765">
              <a:lnSpc>
                <a:spcPct val="100000"/>
              </a:lnSpc>
              <a:spcBef>
                <a:spcPts val="565"/>
              </a:spcBef>
            </a:pPr>
            <a:r>
              <a:rPr dirty="0" sz="1200" spc="-145">
                <a:latin typeface="SimSun"/>
                <a:cs typeface="SimSun"/>
              </a:rPr>
              <a:t>全链路整合</a:t>
            </a:r>
            <a:endParaRPr sz="1200">
              <a:latin typeface="SimSun"/>
              <a:cs typeface="SimSun"/>
            </a:endParaRPr>
          </a:p>
          <a:p>
            <a:pPr marL="12700" marR="5080">
              <a:lnSpc>
                <a:spcPct val="100000"/>
              </a:lnSpc>
              <a:spcBef>
                <a:spcPts val="409"/>
              </a:spcBef>
            </a:pPr>
            <a:r>
              <a:rPr dirty="0" sz="1000" spc="-100">
                <a:solidFill>
                  <a:srgbClr val="4A5462"/>
                </a:solidFill>
                <a:latin typeface="SimSun"/>
                <a:cs typeface="SimSun"/>
              </a:rPr>
              <a:t>打破营销渠道壁垒，实现全触点、全场景的</a:t>
            </a:r>
            <a:r>
              <a:rPr dirty="0" sz="1000" spc="-100">
                <a:solidFill>
                  <a:srgbClr val="4A5462"/>
                </a:solidFill>
                <a:latin typeface="Meiryo"/>
                <a:cs typeface="Meiryo"/>
              </a:rPr>
              <a:t>⽆</a:t>
            </a:r>
            <a:r>
              <a:rPr dirty="0" sz="1000" spc="-100">
                <a:solidFill>
                  <a:srgbClr val="4A5462"/>
                </a:solidFill>
                <a:latin typeface="SimSun"/>
                <a:cs typeface="SimSun"/>
              </a:rPr>
              <a:t>缝连接</a:t>
            </a:r>
            <a:r>
              <a:rPr dirty="0" sz="1000" spc="-100">
                <a:solidFill>
                  <a:srgbClr val="4A5462"/>
                </a:solidFill>
                <a:latin typeface="Microsoft JhengHei"/>
                <a:cs typeface="Microsoft JhengHei"/>
              </a:rPr>
              <a:t>与⼀</a:t>
            </a:r>
            <a:r>
              <a:rPr dirty="0" sz="1000" spc="-135">
                <a:solidFill>
                  <a:srgbClr val="4A5462"/>
                </a:solidFill>
                <a:latin typeface="SimSun"/>
                <a:cs typeface="SimSun"/>
              </a:rPr>
              <a:t>体</a:t>
            </a:r>
            <a:r>
              <a:rPr dirty="0" sz="1000" spc="-85">
                <a:solidFill>
                  <a:srgbClr val="4A5462"/>
                </a:solidFill>
                <a:latin typeface="SimSun"/>
                <a:cs typeface="SimSun"/>
              </a:rPr>
              <a:t>化运营</a:t>
            </a:r>
            <a:endParaRPr sz="1000">
              <a:latin typeface="SimSun"/>
              <a:cs typeface="SimSun"/>
            </a:endParaRPr>
          </a:p>
        </p:txBody>
      </p:sp>
      <p:grpSp>
        <p:nvGrpSpPr>
          <p:cNvPr id="32" name="object 32" descr=""/>
          <p:cNvGrpSpPr/>
          <p:nvPr/>
        </p:nvGrpSpPr>
        <p:grpSpPr>
          <a:xfrm>
            <a:off x="7877173" y="4810124"/>
            <a:ext cx="3248025" cy="762000"/>
            <a:chOff x="7877173" y="4810124"/>
            <a:chExt cx="3248025" cy="762000"/>
          </a:xfrm>
        </p:grpSpPr>
        <p:sp>
          <p:nvSpPr>
            <p:cNvPr id="33" name="object 33" descr=""/>
            <p:cNvSpPr/>
            <p:nvPr/>
          </p:nvSpPr>
          <p:spPr>
            <a:xfrm>
              <a:off x="7877173" y="4810124"/>
              <a:ext cx="3248025" cy="762000"/>
            </a:xfrm>
            <a:custGeom>
              <a:avLst/>
              <a:gdLst/>
              <a:ahLst/>
              <a:cxnLst/>
              <a:rect l="l" t="t" r="r" b="b"/>
              <a:pathLst>
                <a:path w="3248025" h="762000">
                  <a:moveTo>
                    <a:pt x="3176828" y="761999"/>
                  </a:moveTo>
                  <a:lnTo>
                    <a:pt x="71197" y="761999"/>
                  </a:lnTo>
                  <a:lnTo>
                    <a:pt x="66241" y="761511"/>
                  </a:lnTo>
                  <a:lnTo>
                    <a:pt x="29705" y="746377"/>
                  </a:lnTo>
                  <a:lnTo>
                    <a:pt x="3885" y="710337"/>
                  </a:lnTo>
                  <a:lnTo>
                    <a:pt x="0" y="690803"/>
                  </a:lnTo>
                  <a:lnTo>
                    <a:pt x="0" y="685799"/>
                  </a:lnTo>
                  <a:lnTo>
                    <a:pt x="0" y="71196"/>
                  </a:lnTo>
                  <a:lnTo>
                    <a:pt x="15622" y="29705"/>
                  </a:lnTo>
                  <a:lnTo>
                    <a:pt x="51661" y="3885"/>
                  </a:lnTo>
                  <a:lnTo>
                    <a:pt x="71197" y="0"/>
                  </a:lnTo>
                  <a:lnTo>
                    <a:pt x="3176828" y="0"/>
                  </a:lnTo>
                  <a:lnTo>
                    <a:pt x="3218317" y="15621"/>
                  </a:lnTo>
                  <a:lnTo>
                    <a:pt x="3244137" y="51661"/>
                  </a:lnTo>
                  <a:lnTo>
                    <a:pt x="3248024" y="71196"/>
                  </a:lnTo>
                  <a:lnTo>
                    <a:pt x="3248024" y="690803"/>
                  </a:lnTo>
                  <a:lnTo>
                    <a:pt x="3232401" y="732293"/>
                  </a:lnTo>
                  <a:lnTo>
                    <a:pt x="3196362" y="758112"/>
                  </a:lnTo>
                  <a:lnTo>
                    <a:pt x="3181782" y="761511"/>
                  </a:lnTo>
                  <a:lnTo>
                    <a:pt x="3176828" y="761999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4" name="object 34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991474" y="4943474"/>
              <a:ext cx="188803" cy="152399"/>
            </a:xfrm>
            <a:prstGeom prst="rect">
              <a:avLst/>
            </a:prstGeom>
          </p:spPr>
        </p:pic>
      </p:grpSp>
      <p:sp>
        <p:nvSpPr>
          <p:cNvPr id="35" name="object 35" descr=""/>
          <p:cNvSpPr txBox="1"/>
          <p:nvPr/>
        </p:nvSpPr>
        <p:spPr>
          <a:xfrm>
            <a:off x="7975500" y="4842825"/>
            <a:ext cx="2769235" cy="473075"/>
          </a:xfrm>
          <a:prstGeom prst="rect">
            <a:avLst/>
          </a:prstGeom>
        </p:spPr>
        <p:txBody>
          <a:bodyPr wrap="square" lIns="0" tIns="71755" rIns="0" bIns="0" rtlCol="0" vert="horz">
            <a:spAutoFit/>
          </a:bodyPr>
          <a:lstStyle/>
          <a:p>
            <a:pPr marL="278765">
              <a:lnSpc>
                <a:spcPct val="100000"/>
              </a:lnSpc>
              <a:spcBef>
                <a:spcPts val="565"/>
              </a:spcBef>
            </a:pPr>
            <a:r>
              <a:rPr dirty="0" sz="1200" spc="-145">
                <a:latin typeface="SimSun"/>
                <a:cs typeface="SimSun"/>
              </a:rPr>
              <a:t>个性化体验</a:t>
            </a:r>
            <a:endParaRPr sz="1200">
              <a:latin typeface="SimSun"/>
              <a:cs typeface="SimSun"/>
            </a:endParaRPr>
          </a:p>
          <a:p>
            <a:pPr marL="12700">
              <a:lnSpc>
                <a:spcPct val="100000"/>
              </a:lnSpc>
              <a:spcBef>
                <a:spcPts val="409"/>
              </a:spcBef>
            </a:pPr>
            <a:r>
              <a:rPr dirty="0" sz="1000" spc="-100">
                <a:solidFill>
                  <a:srgbClr val="4A5462"/>
                </a:solidFill>
                <a:latin typeface="SimSun"/>
                <a:cs typeface="SimSun"/>
              </a:rPr>
              <a:t>千</a:t>
            </a:r>
            <a:r>
              <a:rPr dirty="0" sz="1000" spc="-100">
                <a:solidFill>
                  <a:srgbClr val="4A5462"/>
                </a:solidFill>
                <a:latin typeface="Microsoft JhengHei"/>
                <a:cs typeface="Microsoft JhengHei"/>
              </a:rPr>
              <a:t>⼈</a:t>
            </a:r>
            <a:r>
              <a:rPr dirty="0" sz="1000" spc="-100">
                <a:solidFill>
                  <a:srgbClr val="4A5462"/>
                </a:solidFill>
                <a:latin typeface="SimSun"/>
                <a:cs typeface="SimSun"/>
              </a:rPr>
              <a:t>千</a:t>
            </a:r>
            <a:r>
              <a:rPr dirty="0" sz="1000" spc="-100">
                <a:solidFill>
                  <a:srgbClr val="4A5462"/>
                </a:solidFill>
                <a:latin typeface="Meiryo"/>
                <a:cs typeface="Meiryo"/>
              </a:rPr>
              <a:t>⾯</a:t>
            </a:r>
            <a:r>
              <a:rPr dirty="0" sz="1000" spc="-100">
                <a:solidFill>
                  <a:srgbClr val="4A5462"/>
                </a:solidFill>
                <a:latin typeface="SimSun"/>
                <a:cs typeface="SimSun"/>
              </a:rPr>
              <a:t>的内容推送</a:t>
            </a:r>
            <a:r>
              <a:rPr dirty="0" sz="1000" spc="-100">
                <a:solidFill>
                  <a:srgbClr val="4A5462"/>
                </a:solidFill>
                <a:latin typeface="Microsoft JhengHei"/>
                <a:cs typeface="Microsoft JhengHei"/>
              </a:rPr>
              <a:t>与产</a:t>
            </a:r>
            <a:r>
              <a:rPr dirty="0" sz="1000" spc="-100">
                <a:solidFill>
                  <a:srgbClr val="4A5462"/>
                </a:solidFill>
                <a:latin typeface="SimSun"/>
                <a:cs typeface="SimSun"/>
              </a:rPr>
              <a:t>品推荐，创造差异化竞</a:t>
            </a:r>
            <a:r>
              <a:rPr dirty="0" sz="1000" spc="-100">
                <a:solidFill>
                  <a:srgbClr val="4A5462"/>
                </a:solidFill>
                <a:latin typeface="Microsoft JhengHei"/>
                <a:cs typeface="Microsoft JhengHei"/>
              </a:rPr>
              <a:t>争优</a:t>
            </a:r>
            <a:r>
              <a:rPr dirty="0" sz="1000" spc="-50">
                <a:solidFill>
                  <a:srgbClr val="4A5462"/>
                </a:solidFill>
                <a:latin typeface="SimSun"/>
                <a:cs typeface="SimSun"/>
              </a:rPr>
              <a:t>势</a:t>
            </a:r>
            <a:endParaRPr sz="1000">
              <a:latin typeface="SimSun"/>
              <a:cs typeface="SimSun"/>
            </a:endParaRPr>
          </a:p>
        </p:txBody>
      </p:sp>
      <p:sp>
        <p:nvSpPr>
          <p:cNvPr id="36" name="object 36" descr=""/>
          <p:cNvSpPr/>
          <p:nvPr/>
        </p:nvSpPr>
        <p:spPr>
          <a:xfrm>
            <a:off x="1066800" y="3576637"/>
            <a:ext cx="10058400" cy="28575"/>
          </a:xfrm>
          <a:custGeom>
            <a:avLst/>
            <a:gdLst/>
            <a:ahLst/>
            <a:cxnLst/>
            <a:rect l="l" t="t" r="r" b="b"/>
            <a:pathLst>
              <a:path w="10058400" h="28575">
                <a:moveTo>
                  <a:pt x="10058399" y="28574"/>
                </a:moveTo>
                <a:lnTo>
                  <a:pt x="0" y="28574"/>
                </a:lnTo>
                <a:lnTo>
                  <a:pt x="0" y="0"/>
                </a:lnTo>
                <a:lnTo>
                  <a:pt x="10058399" y="0"/>
                </a:lnTo>
                <a:lnTo>
                  <a:pt x="10058399" y="28574"/>
                </a:lnTo>
                <a:close/>
              </a:path>
            </a:pathLst>
          </a:custGeom>
          <a:solidFill>
            <a:srgbClr val="E4E7E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 descr=""/>
          <p:cNvSpPr txBox="1"/>
          <p:nvPr/>
        </p:nvSpPr>
        <p:spPr>
          <a:xfrm>
            <a:off x="1282551" y="3056891"/>
            <a:ext cx="1283335" cy="582295"/>
          </a:xfrm>
          <a:prstGeom prst="rect">
            <a:avLst/>
          </a:prstGeom>
        </p:spPr>
        <p:txBody>
          <a:bodyPr wrap="square" lIns="0" tIns="3873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305"/>
              </a:spcBef>
            </a:pPr>
            <a:r>
              <a:rPr dirty="0" sz="1200" b="1">
                <a:solidFill>
                  <a:srgbClr val="0046AB"/>
                </a:solidFill>
                <a:latin typeface="Segoe UI Semibold"/>
                <a:cs typeface="Segoe UI Semibold"/>
              </a:rPr>
              <a:t>4P</a:t>
            </a:r>
            <a:r>
              <a:rPr dirty="0" sz="1350" spc="-110">
                <a:solidFill>
                  <a:srgbClr val="0046AB"/>
                </a:solidFill>
                <a:latin typeface="SimSun"/>
                <a:cs typeface="SimSun"/>
              </a:rPr>
              <a:t>理论</a:t>
            </a:r>
            <a:endParaRPr sz="1350">
              <a:latin typeface="SimSun"/>
              <a:cs typeface="SimSun"/>
            </a:endParaRPr>
          </a:p>
          <a:p>
            <a:pPr algn="ctr">
              <a:lnSpc>
                <a:spcPct val="100000"/>
              </a:lnSpc>
              <a:spcBef>
                <a:spcPts val="155"/>
              </a:spcBef>
            </a:pPr>
            <a:r>
              <a:rPr dirty="0" sz="900" spc="-10">
                <a:solidFill>
                  <a:srgbClr val="4A5462"/>
                </a:solidFill>
                <a:latin typeface="Segoe UI"/>
                <a:cs typeface="Segoe UI"/>
              </a:rPr>
              <a:t>1960</a:t>
            </a:r>
            <a:r>
              <a:rPr dirty="0" sz="1000" spc="-100">
                <a:solidFill>
                  <a:srgbClr val="4A5462"/>
                </a:solidFill>
                <a:latin typeface="SimSun"/>
                <a:cs typeface="SimSun"/>
              </a:rPr>
              <a:t>年</a:t>
            </a:r>
            <a:r>
              <a:rPr dirty="0" sz="1000" spc="-50">
                <a:solidFill>
                  <a:srgbClr val="4A5462"/>
                </a:solidFill>
                <a:latin typeface="Microsoft JhengHei"/>
                <a:cs typeface="Microsoft JhengHei"/>
              </a:rPr>
              <a:t>代</a:t>
            </a:r>
            <a:endParaRPr sz="1000">
              <a:latin typeface="Microsoft JhengHei"/>
              <a:cs typeface="Microsoft JhengHei"/>
            </a:endParaRPr>
          </a:p>
          <a:p>
            <a:pPr algn="ctr">
              <a:lnSpc>
                <a:spcPct val="100000"/>
              </a:lnSpc>
            </a:pPr>
            <a:r>
              <a:rPr dirty="0" sz="1000" spc="-100">
                <a:latin typeface="SimSun"/>
                <a:cs typeface="SimSun"/>
              </a:rPr>
              <a:t>产品、价格、渠道、推</a:t>
            </a:r>
            <a:r>
              <a:rPr dirty="0" sz="1000" spc="-50">
                <a:latin typeface="Microsoft JhengHei"/>
                <a:cs typeface="Microsoft JhengHei"/>
              </a:rPr>
              <a:t>⼴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38" name="object 38" descr=""/>
          <p:cNvSpPr txBox="1"/>
          <p:nvPr/>
        </p:nvSpPr>
        <p:spPr>
          <a:xfrm>
            <a:off x="4448869" y="3527399"/>
            <a:ext cx="513080" cy="2355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200" spc="-10" b="1">
                <a:solidFill>
                  <a:srgbClr val="0046AB"/>
                </a:solidFill>
                <a:latin typeface="Segoe UI Semibold"/>
                <a:cs typeface="Segoe UI Semibold"/>
              </a:rPr>
              <a:t>4C</a:t>
            </a:r>
            <a:r>
              <a:rPr dirty="0" sz="1350" spc="-125">
                <a:solidFill>
                  <a:srgbClr val="0046AB"/>
                </a:solidFill>
                <a:latin typeface="SimSun"/>
                <a:cs typeface="SimSun"/>
              </a:rPr>
              <a:t>理论</a:t>
            </a:r>
            <a:endParaRPr sz="1350">
              <a:latin typeface="SimSun"/>
              <a:cs typeface="SimSun"/>
            </a:endParaRPr>
          </a:p>
        </p:txBody>
      </p:sp>
      <p:sp>
        <p:nvSpPr>
          <p:cNvPr id="39" name="object 39" descr=""/>
          <p:cNvSpPr txBox="1"/>
          <p:nvPr/>
        </p:nvSpPr>
        <p:spPr>
          <a:xfrm>
            <a:off x="4063851" y="3753865"/>
            <a:ext cx="1283335" cy="3333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14"/>
              </a:spcBef>
            </a:pPr>
            <a:r>
              <a:rPr dirty="0" sz="900" spc="-10">
                <a:solidFill>
                  <a:srgbClr val="4A5462"/>
                </a:solidFill>
                <a:latin typeface="Segoe UI"/>
                <a:cs typeface="Segoe UI"/>
              </a:rPr>
              <a:t>1990</a:t>
            </a:r>
            <a:r>
              <a:rPr dirty="0" sz="1000" spc="-100">
                <a:solidFill>
                  <a:srgbClr val="4A5462"/>
                </a:solidFill>
                <a:latin typeface="SimSun"/>
                <a:cs typeface="SimSun"/>
              </a:rPr>
              <a:t>年</a:t>
            </a:r>
            <a:r>
              <a:rPr dirty="0" sz="1000" spc="-50">
                <a:solidFill>
                  <a:srgbClr val="4A5462"/>
                </a:solidFill>
                <a:latin typeface="Microsoft JhengHei"/>
                <a:cs typeface="Microsoft JhengHei"/>
              </a:rPr>
              <a:t>代</a:t>
            </a:r>
            <a:endParaRPr sz="1000">
              <a:latin typeface="Microsoft JhengHei"/>
              <a:cs typeface="Microsoft JhengHei"/>
            </a:endParaRPr>
          </a:p>
          <a:p>
            <a:pPr algn="ctr">
              <a:lnSpc>
                <a:spcPct val="100000"/>
              </a:lnSpc>
            </a:pPr>
            <a:r>
              <a:rPr dirty="0" sz="1000" spc="-100">
                <a:latin typeface="SimSun"/>
                <a:cs typeface="SimSun"/>
              </a:rPr>
              <a:t>顾客、</a:t>
            </a:r>
            <a:r>
              <a:rPr dirty="0" sz="1000" spc="-100">
                <a:latin typeface="Meiryo"/>
                <a:cs typeface="Meiryo"/>
              </a:rPr>
              <a:t>成</a:t>
            </a:r>
            <a:r>
              <a:rPr dirty="0" sz="1000" spc="-95">
                <a:latin typeface="SimSun"/>
                <a:cs typeface="SimSun"/>
              </a:rPr>
              <a:t>本、便利、沟通</a:t>
            </a:r>
            <a:endParaRPr sz="1000">
              <a:latin typeface="SimSun"/>
              <a:cs typeface="SimSun"/>
            </a:endParaRPr>
          </a:p>
        </p:txBody>
      </p:sp>
      <p:sp>
        <p:nvSpPr>
          <p:cNvPr id="40" name="object 40" descr=""/>
          <p:cNvSpPr txBox="1"/>
          <p:nvPr/>
        </p:nvSpPr>
        <p:spPr>
          <a:xfrm>
            <a:off x="6788001" y="3056891"/>
            <a:ext cx="1397635" cy="582295"/>
          </a:xfrm>
          <a:prstGeom prst="rect">
            <a:avLst/>
          </a:prstGeom>
        </p:spPr>
        <p:txBody>
          <a:bodyPr wrap="square" lIns="0" tIns="3873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305"/>
              </a:spcBef>
            </a:pPr>
            <a:r>
              <a:rPr dirty="0" sz="1200" b="1">
                <a:solidFill>
                  <a:srgbClr val="0046AB"/>
                </a:solidFill>
                <a:latin typeface="Segoe UI Semibold"/>
                <a:cs typeface="Segoe UI Semibold"/>
              </a:rPr>
              <a:t>4R</a:t>
            </a:r>
            <a:r>
              <a:rPr dirty="0" sz="1350" spc="-110">
                <a:solidFill>
                  <a:srgbClr val="0046AB"/>
                </a:solidFill>
                <a:latin typeface="SimSun"/>
                <a:cs typeface="SimSun"/>
              </a:rPr>
              <a:t>理论</a:t>
            </a:r>
            <a:endParaRPr sz="1350">
              <a:latin typeface="SimSun"/>
              <a:cs typeface="SimSun"/>
            </a:endParaRPr>
          </a:p>
          <a:p>
            <a:pPr algn="ctr">
              <a:lnSpc>
                <a:spcPct val="100000"/>
              </a:lnSpc>
              <a:spcBef>
                <a:spcPts val="155"/>
              </a:spcBef>
            </a:pPr>
            <a:r>
              <a:rPr dirty="0" sz="900" spc="-10">
                <a:solidFill>
                  <a:srgbClr val="4A5462"/>
                </a:solidFill>
                <a:latin typeface="Segoe UI"/>
                <a:cs typeface="Segoe UI"/>
              </a:rPr>
              <a:t>2000</a:t>
            </a:r>
            <a:r>
              <a:rPr dirty="0" sz="1000" spc="-100">
                <a:solidFill>
                  <a:srgbClr val="4A5462"/>
                </a:solidFill>
                <a:latin typeface="SimSun"/>
                <a:cs typeface="SimSun"/>
              </a:rPr>
              <a:t>年</a:t>
            </a:r>
            <a:r>
              <a:rPr dirty="0" sz="1000" spc="-50">
                <a:solidFill>
                  <a:srgbClr val="4A5462"/>
                </a:solidFill>
                <a:latin typeface="Microsoft JhengHei"/>
                <a:cs typeface="Microsoft JhengHei"/>
              </a:rPr>
              <a:t>代</a:t>
            </a:r>
            <a:endParaRPr sz="1000">
              <a:latin typeface="Microsoft JhengHei"/>
              <a:cs typeface="Microsoft JhengHei"/>
            </a:endParaRPr>
          </a:p>
          <a:p>
            <a:pPr algn="ctr">
              <a:lnSpc>
                <a:spcPct val="100000"/>
              </a:lnSpc>
            </a:pPr>
            <a:r>
              <a:rPr dirty="0" sz="1000" spc="-100">
                <a:latin typeface="SimSun"/>
                <a:cs typeface="SimSun"/>
              </a:rPr>
              <a:t>关系、相关性、回报、反</a:t>
            </a:r>
            <a:r>
              <a:rPr dirty="0" sz="1000" spc="-50">
                <a:latin typeface="Microsoft JhengHei"/>
                <a:cs typeface="Microsoft JhengHei"/>
              </a:rPr>
              <a:t>应</a:t>
            </a:r>
            <a:endParaRPr sz="1000">
              <a:latin typeface="Microsoft JhengHei"/>
              <a:cs typeface="Microsoft JhengHei"/>
            </a:endParaRPr>
          </a:p>
        </p:txBody>
      </p:sp>
      <p:sp>
        <p:nvSpPr>
          <p:cNvPr id="41" name="object 41" descr=""/>
          <p:cNvSpPr txBox="1"/>
          <p:nvPr/>
        </p:nvSpPr>
        <p:spPr>
          <a:xfrm>
            <a:off x="10009832" y="3527399"/>
            <a:ext cx="516255" cy="2355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200" spc="-10" b="1">
                <a:solidFill>
                  <a:srgbClr val="0046AB"/>
                </a:solidFill>
                <a:latin typeface="Segoe UI Semibold"/>
                <a:cs typeface="Segoe UI Semibold"/>
              </a:rPr>
              <a:t>4V</a:t>
            </a:r>
            <a:r>
              <a:rPr dirty="0" sz="1350" spc="-125">
                <a:solidFill>
                  <a:srgbClr val="0046AB"/>
                </a:solidFill>
                <a:latin typeface="SimSun"/>
                <a:cs typeface="SimSun"/>
              </a:rPr>
              <a:t>理论</a:t>
            </a:r>
            <a:endParaRPr sz="1350">
              <a:latin typeface="SimSun"/>
              <a:cs typeface="SimSun"/>
            </a:endParaRPr>
          </a:p>
        </p:txBody>
      </p:sp>
      <p:sp>
        <p:nvSpPr>
          <p:cNvPr id="42" name="object 42" descr=""/>
          <p:cNvSpPr txBox="1"/>
          <p:nvPr/>
        </p:nvSpPr>
        <p:spPr>
          <a:xfrm>
            <a:off x="9569301" y="3753865"/>
            <a:ext cx="1397635" cy="3333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14"/>
              </a:spcBef>
            </a:pPr>
            <a:r>
              <a:rPr dirty="0" sz="900" spc="-10">
                <a:solidFill>
                  <a:srgbClr val="4A5462"/>
                </a:solidFill>
                <a:latin typeface="Segoe UI"/>
                <a:cs typeface="Segoe UI"/>
              </a:rPr>
              <a:t>2010</a:t>
            </a:r>
            <a:r>
              <a:rPr dirty="0" sz="1000" spc="-100">
                <a:solidFill>
                  <a:srgbClr val="4A5462"/>
                </a:solidFill>
                <a:latin typeface="SimSun"/>
                <a:cs typeface="SimSun"/>
              </a:rPr>
              <a:t>年</a:t>
            </a:r>
            <a:r>
              <a:rPr dirty="0" sz="1000" spc="-100">
                <a:solidFill>
                  <a:srgbClr val="4A5462"/>
                </a:solidFill>
                <a:latin typeface="Meiryo"/>
                <a:cs typeface="Meiryo"/>
              </a:rPr>
              <a:t>⾄</a:t>
            </a:r>
            <a:r>
              <a:rPr dirty="0" sz="1000" spc="-50">
                <a:solidFill>
                  <a:srgbClr val="4A5462"/>
                </a:solidFill>
                <a:latin typeface="Microsoft JhengHei"/>
                <a:cs typeface="Microsoft JhengHei"/>
              </a:rPr>
              <a:t>今</a:t>
            </a:r>
            <a:endParaRPr sz="1000">
              <a:latin typeface="Microsoft JhengHei"/>
              <a:cs typeface="Microsoft JhengHei"/>
            </a:endParaRPr>
          </a:p>
          <a:p>
            <a:pPr algn="ctr">
              <a:lnSpc>
                <a:spcPct val="100000"/>
              </a:lnSpc>
            </a:pPr>
            <a:r>
              <a:rPr dirty="0" sz="1000" spc="-100">
                <a:latin typeface="SimSun"/>
                <a:cs typeface="SimSun"/>
              </a:rPr>
              <a:t>价值、多样性、振动、黏性</a:t>
            </a:r>
            <a:endParaRPr sz="1000">
              <a:latin typeface="SimSun"/>
              <a:cs typeface="SimSun"/>
            </a:endParaRPr>
          </a:p>
        </p:txBody>
      </p:sp>
      <p:pic>
        <p:nvPicPr>
          <p:cNvPr id="43" name="object 43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629149" y="3257549"/>
            <a:ext cx="152400" cy="152399"/>
          </a:xfrm>
          <a:prstGeom prst="rect">
            <a:avLst/>
          </a:prstGeom>
        </p:spPr>
      </p:pic>
      <p:pic>
        <p:nvPicPr>
          <p:cNvPr id="44" name="object 44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847849" y="3762374"/>
            <a:ext cx="152399" cy="152399"/>
          </a:xfrm>
          <a:prstGeom prst="rect">
            <a:avLst/>
          </a:prstGeom>
        </p:spPr>
      </p:pic>
      <p:pic>
        <p:nvPicPr>
          <p:cNvPr id="45" name="object 45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410449" y="3762374"/>
            <a:ext cx="152400" cy="152399"/>
          </a:xfrm>
          <a:prstGeom prst="rect">
            <a:avLst/>
          </a:prstGeom>
        </p:spPr>
      </p:pic>
      <p:pic>
        <p:nvPicPr>
          <p:cNvPr id="46" name="object 46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191749" y="3257549"/>
            <a:ext cx="152399" cy="152399"/>
          </a:xfrm>
          <a:prstGeom prst="rect">
            <a:avLst/>
          </a:prstGeom>
        </p:spPr>
      </p:pic>
      <p:sp>
        <p:nvSpPr>
          <p:cNvPr id="47" name="object 47" descr=""/>
          <p:cNvSpPr txBox="1"/>
          <p:nvPr/>
        </p:nvSpPr>
        <p:spPr>
          <a:xfrm>
            <a:off x="11074548" y="6501376"/>
            <a:ext cx="365125" cy="203200"/>
          </a:xfrm>
          <a:prstGeom prst="rect">
            <a:avLst/>
          </a:prstGeom>
        </p:spPr>
        <p:txBody>
          <a:bodyPr wrap="square" lIns="0" tIns="228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dirty="0" sz="1050" spc="-10">
                <a:solidFill>
                  <a:srgbClr val="6A7280"/>
                </a:solidFill>
                <a:latin typeface="Segoe UI"/>
                <a:cs typeface="Segoe UI"/>
              </a:rPr>
              <a:t>05/15</a:t>
            </a:r>
            <a:endParaRPr sz="1050">
              <a:latin typeface="Segoe UI"/>
              <a:cs typeface="Segoe UI"/>
            </a:endParaRPr>
          </a:p>
        </p:txBody>
      </p:sp>
      <p:sp>
        <p:nvSpPr>
          <p:cNvPr id="48" name="object 48" descr="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dirty="0" spc="-10"/>
              <a:t>2025.07</a:t>
            </a:r>
          </a:p>
        </p:txBody>
      </p:sp>
      <p:sp>
        <p:nvSpPr>
          <p:cNvPr id="49" name="object 49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50165">
              <a:lnSpc>
                <a:spcPts val="1250"/>
              </a:lnSpc>
            </a:pPr>
            <a:r>
              <a:rPr dirty="0" spc="-105"/>
              <a:t>系统化营销全链路知识培训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54100" y="446023"/>
            <a:ext cx="4597400" cy="549910"/>
          </a:xfrm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3400" spc="-409" b="0">
                <a:latin typeface="SimSun"/>
                <a:cs typeface="SimSun"/>
              </a:rPr>
              <a:t>数字营销</a:t>
            </a:r>
            <a:r>
              <a:rPr dirty="0" sz="3400" spc="-409" b="0">
                <a:latin typeface="Meiryo"/>
                <a:cs typeface="Meiryo"/>
              </a:rPr>
              <a:t>⽣</a:t>
            </a:r>
            <a:r>
              <a:rPr dirty="0" sz="3400" spc="-420" b="0">
                <a:latin typeface="SimSun"/>
                <a:cs typeface="SimSun"/>
              </a:rPr>
              <a:t>态与全链路体系</a:t>
            </a:r>
            <a:endParaRPr sz="3400">
              <a:latin typeface="SimSun"/>
              <a:cs typeface="SimSun"/>
            </a:endParaRPr>
          </a:p>
        </p:txBody>
      </p:sp>
      <p:sp>
        <p:nvSpPr>
          <p:cNvPr id="3" name="object 3" descr=""/>
          <p:cNvSpPr/>
          <p:nvPr/>
        </p:nvSpPr>
        <p:spPr>
          <a:xfrm>
            <a:off x="1066799" y="1181099"/>
            <a:ext cx="609600" cy="38100"/>
          </a:xfrm>
          <a:custGeom>
            <a:avLst/>
            <a:gdLst/>
            <a:ahLst/>
            <a:cxnLst/>
            <a:rect l="l" t="t" r="r" b="b"/>
            <a:pathLst>
              <a:path w="609600" h="38100">
                <a:moveTo>
                  <a:pt x="609599" y="38099"/>
                </a:moveTo>
                <a:lnTo>
                  <a:pt x="0" y="38099"/>
                </a:lnTo>
                <a:lnTo>
                  <a:pt x="0" y="0"/>
                </a:lnTo>
                <a:lnTo>
                  <a:pt x="609599" y="0"/>
                </a:lnTo>
                <a:lnTo>
                  <a:pt x="609599" y="38099"/>
                </a:lnTo>
                <a:close/>
              </a:path>
            </a:pathLst>
          </a:custGeom>
          <a:solidFill>
            <a:srgbClr val="0046AB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" name="object 4" descr=""/>
          <p:cNvGrpSpPr/>
          <p:nvPr/>
        </p:nvGrpSpPr>
        <p:grpSpPr>
          <a:xfrm>
            <a:off x="1066799" y="1828799"/>
            <a:ext cx="4953000" cy="1181100"/>
            <a:chOff x="1066799" y="1828799"/>
            <a:chExt cx="4953000" cy="1181100"/>
          </a:xfrm>
        </p:grpSpPr>
        <p:sp>
          <p:nvSpPr>
            <p:cNvPr id="5" name="object 5" descr=""/>
            <p:cNvSpPr/>
            <p:nvPr/>
          </p:nvSpPr>
          <p:spPr>
            <a:xfrm>
              <a:off x="1081087" y="1828799"/>
              <a:ext cx="4939030" cy="1181100"/>
            </a:xfrm>
            <a:custGeom>
              <a:avLst/>
              <a:gdLst/>
              <a:ahLst/>
              <a:cxnLst/>
              <a:rect l="l" t="t" r="r" b="b"/>
              <a:pathLst>
                <a:path w="4939030" h="1181100">
                  <a:moveTo>
                    <a:pt x="4867515" y="1181099"/>
                  </a:moveTo>
                  <a:lnTo>
                    <a:pt x="57847" y="1181099"/>
                  </a:lnTo>
                  <a:lnTo>
                    <a:pt x="53821" y="1180611"/>
                  </a:lnTo>
                  <a:lnTo>
                    <a:pt x="15259" y="1155243"/>
                  </a:lnTo>
                  <a:lnTo>
                    <a:pt x="396" y="1114858"/>
                  </a:lnTo>
                  <a:lnTo>
                    <a:pt x="0" y="1109903"/>
                  </a:lnTo>
                  <a:lnTo>
                    <a:pt x="0" y="1104899"/>
                  </a:lnTo>
                  <a:lnTo>
                    <a:pt x="0" y="71196"/>
                  </a:lnTo>
                  <a:lnTo>
                    <a:pt x="12692" y="29705"/>
                  </a:lnTo>
                  <a:lnTo>
                    <a:pt x="41975" y="3885"/>
                  </a:lnTo>
                  <a:lnTo>
                    <a:pt x="57847" y="0"/>
                  </a:lnTo>
                  <a:lnTo>
                    <a:pt x="4867515" y="0"/>
                  </a:lnTo>
                  <a:lnTo>
                    <a:pt x="4909005" y="15621"/>
                  </a:lnTo>
                  <a:lnTo>
                    <a:pt x="4934825" y="51661"/>
                  </a:lnTo>
                  <a:lnTo>
                    <a:pt x="4938711" y="71196"/>
                  </a:lnTo>
                  <a:lnTo>
                    <a:pt x="4938711" y="1109903"/>
                  </a:lnTo>
                  <a:lnTo>
                    <a:pt x="4923089" y="1151394"/>
                  </a:lnTo>
                  <a:lnTo>
                    <a:pt x="4887049" y="1177213"/>
                  </a:lnTo>
                  <a:lnTo>
                    <a:pt x="4872470" y="1180611"/>
                  </a:lnTo>
                  <a:lnTo>
                    <a:pt x="4867515" y="1181099"/>
                  </a:lnTo>
                  <a:close/>
                </a:path>
              </a:pathLst>
            </a:custGeom>
            <a:solidFill>
              <a:srgbClr val="0046AB">
                <a:alpha val="50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1066799" y="1829177"/>
              <a:ext cx="69215" cy="1180465"/>
            </a:xfrm>
            <a:custGeom>
              <a:avLst/>
              <a:gdLst/>
              <a:ahLst/>
              <a:cxnLst/>
              <a:rect l="l" t="t" r="r" b="b"/>
              <a:pathLst>
                <a:path w="69215" h="1180464">
                  <a:moveTo>
                    <a:pt x="68698" y="1180344"/>
                  </a:moveTo>
                  <a:lnTo>
                    <a:pt x="27882" y="1163455"/>
                  </a:lnTo>
                  <a:lnTo>
                    <a:pt x="3262" y="1126608"/>
                  </a:lnTo>
                  <a:lnTo>
                    <a:pt x="0" y="1104522"/>
                  </a:lnTo>
                  <a:lnTo>
                    <a:pt x="0" y="75822"/>
                  </a:lnTo>
                  <a:lnTo>
                    <a:pt x="12830" y="33479"/>
                  </a:lnTo>
                  <a:lnTo>
                    <a:pt x="47039" y="5422"/>
                  </a:lnTo>
                  <a:lnTo>
                    <a:pt x="68698" y="0"/>
                  </a:lnTo>
                  <a:lnTo>
                    <a:pt x="63809" y="1555"/>
                  </a:lnTo>
                  <a:lnTo>
                    <a:pt x="52139" y="9289"/>
                  </a:lnTo>
                  <a:lnTo>
                    <a:pt x="32200" y="46661"/>
                  </a:lnTo>
                  <a:lnTo>
                    <a:pt x="28575" y="75822"/>
                  </a:lnTo>
                  <a:lnTo>
                    <a:pt x="28575" y="1104522"/>
                  </a:lnTo>
                  <a:lnTo>
                    <a:pt x="36593" y="1146864"/>
                  </a:lnTo>
                  <a:lnTo>
                    <a:pt x="63809" y="1178788"/>
                  </a:lnTo>
                  <a:lnTo>
                    <a:pt x="68698" y="1180344"/>
                  </a:lnTo>
                  <a:close/>
                </a:path>
              </a:pathLst>
            </a:custGeom>
            <a:solidFill>
              <a:srgbClr val="0046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1247774" y="1981199"/>
              <a:ext cx="381000" cy="381000"/>
            </a:xfrm>
            <a:custGeom>
              <a:avLst/>
              <a:gdLst/>
              <a:ahLst/>
              <a:cxnLst/>
              <a:rect l="l" t="t" r="r" b="b"/>
              <a:pathLst>
                <a:path w="381000" h="381000">
                  <a:moveTo>
                    <a:pt x="190499" y="380999"/>
                  </a:moveTo>
                  <a:lnTo>
                    <a:pt x="144200" y="375289"/>
                  </a:lnTo>
                  <a:lnTo>
                    <a:pt x="100697" y="358507"/>
                  </a:lnTo>
                  <a:lnTo>
                    <a:pt x="62575" y="331659"/>
                  </a:lnTo>
                  <a:lnTo>
                    <a:pt x="32104" y="296335"/>
                  </a:lnTo>
                  <a:lnTo>
                    <a:pt x="11130" y="254667"/>
                  </a:lnTo>
                  <a:lnTo>
                    <a:pt x="914" y="209172"/>
                  </a:lnTo>
                  <a:lnTo>
                    <a:pt x="0" y="190499"/>
                  </a:lnTo>
                  <a:lnTo>
                    <a:pt x="228" y="181141"/>
                  </a:lnTo>
                  <a:lnTo>
                    <a:pt x="8200" y="135199"/>
                  </a:lnTo>
                  <a:lnTo>
                    <a:pt x="27095" y="92572"/>
                  </a:lnTo>
                  <a:lnTo>
                    <a:pt x="55796" y="55795"/>
                  </a:lnTo>
                  <a:lnTo>
                    <a:pt x="92572" y="27095"/>
                  </a:lnTo>
                  <a:lnTo>
                    <a:pt x="135199" y="8200"/>
                  </a:lnTo>
                  <a:lnTo>
                    <a:pt x="181141" y="228"/>
                  </a:lnTo>
                  <a:lnTo>
                    <a:pt x="190499" y="0"/>
                  </a:lnTo>
                  <a:lnTo>
                    <a:pt x="199858" y="228"/>
                  </a:lnTo>
                  <a:lnTo>
                    <a:pt x="245799" y="8200"/>
                  </a:lnTo>
                  <a:lnTo>
                    <a:pt x="288427" y="27095"/>
                  </a:lnTo>
                  <a:lnTo>
                    <a:pt x="325203" y="55795"/>
                  </a:lnTo>
                  <a:lnTo>
                    <a:pt x="353903" y="92572"/>
                  </a:lnTo>
                  <a:lnTo>
                    <a:pt x="372799" y="135199"/>
                  </a:lnTo>
                  <a:lnTo>
                    <a:pt x="380771" y="181141"/>
                  </a:lnTo>
                  <a:lnTo>
                    <a:pt x="380999" y="190499"/>
                  </a:lnTo>
                  <a:lnTo>
                    <a:pt x="380771" y="199858"/>
                  </a:lnTo>
                  <a:lnTo>
                    <a:pt x="372799" y="245799"/>
                  </a:lnTo>
                  <a:lnTo>
                    <a:pt x="353903" y="288427"/>
                  </a:lnTo>
                  <a:lnTo>
                    <a:pt x="325203" y="325203"/>
                  </a:lnTo>
                  <a:lnTo>
                    <a:pt x="288427" y="353903"/>
                  </a:lnTo>
                  <a:lnTo>
                    <a:pt x="245799" y="372798"/>
                  </a:lnTo>
                  <a:lnTo>
                    <a:pt x="199858" y="380771"/>
                  </a:lnTo>
                  <a:lnTo>
                    <a:pt x="190499" y="380999"/>
                  </a:lnTo>
                  <a:close/>
                </a:path>
              </a:pathLst>
            </a:custGeom>
            <a:solidFill>
              <a:srgbClr val="0046AB">
                <a:alpha val="101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42466" y="2076431"/>
              <a:ext cx="190816" cy="190853"/>
            </a:xfrm>
            <a:prstGeom prst="rect">
              <a:avLst/>
            </a:prstGeom>
          </p:spPr>
        </p:pic>
      </p:grpSp>
      <p:sp>
        <p:nvSpPr>
          <p:cNvPr id="9" name="object 9" descr=""/>
          <p:cNvSpPr txBox="1"/>
          <p:nvPr/>
        </p:nvSpPr>
        <p:spPr>
          <a:xfrm>
            <a:off x="1054100" y="1426336"/>
            <a:ext cx="4728845" cy="123634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500" spc="-10" b="1">
                <a:solidFill>
                  <a:srgbClr val="0046AB"/>
                </a:solidFill>
                <a:latin typeface="Segoe UI Semibold"/>
                <a:cs typeface="Segoe UI Semibold"/>
              </a:rPr>
              <a:t>2025</a:t>
            </a:r>
            <a:r>
              <a:rPr dirty="0" sz="1700" spc="-210">
                <a:solidFill>
                  <a:srgbClr val="0046AB"/>
                </a:solidFill>
                <a:latin typeface="SimSun"/>
                <a:cs typeface="SimSun"/>
              </a:rPr>
              <a:t>年数字营销</a:t>
            </a:r>
            <a:r>
              <a:rPr dirty="0" sz="1700" spc="-210">
                <a:solidFill>
                  <a:srgbClr val="0046AB"/>
                </a:solidFill>
                <a:latin typeface="Meiryo"/>
                <a:cs typeface="Meiryo"/>
              </a:rPr>
              <a:t>⽣</a:t>
            </a:r>
            <a:r>
              <a:rPr dirty="0" sz="1700" spc="-210">
                <a:solidFill>
                  <a:srgbClr val="0046AB"/>
                </a:solidFill>
                <a:latin typeface="Microsoft JhengHei"/>
                <a:cs typeface="Microsoft JhengHei"/>
              </a:rPr>
              <a:t>态</a:t>
            </a:r>
            <a:r>
              <a:rPr dirty="0" sz="1700" spc="-175">
                <a:solidFill>
                  <a:srgbClr val="0046AB"/>
                </a:solidFill>
                <a:latin typeface="SimSun"/>
                <a:cs typeface="SimSun"/>
              </a:rPr>
              <a:t>主要环节</a:t>
            </a:r>
            <a:endParaRPr sz="1700">
              <a:latin typeface="SimSun"/>
              <a:cs typeface="SimSun"/>
            </a:endParaRPr>
          </a:p>
          <a:p>
            <a:pPr>
              <a:lnSpc>
                <a:spcPct val="100000"/>
              </a:lnSpc>
              <a:spcBef>
                <a:spcPts val="1035"/>
              </a:spcBef>
            </a:pPr>
            <a:endParaRPr sz="1500">
              <a:latin typeface="SimSun"/>
              <a:cs typeface="SimSun"/>
            </a:endParaRPr>
          </a:p>
          <a:p>
            <a:pPr marL="650240">
              <a:lnSpc>
                <a:spcPct val="100000"/>
              </a:lnSpc>
            </a:pPr>
            <a:r>
              <a:rPr dirty="0" sz="1550" spc="-210">
                <a:latin typeface="SimSun"/>
                <a:cs typeface="SimSun"/>
              </a:rPr>
              <a:t>内容</a:t>
            </a:r>
            <a:r>
              <a:rPr dirty="0" sz="1550" spc="-210">
                <a:latin typeface="Meiryo"/>
                <a:cs typeface="Meiryo"/>
              </a:rPr>
              <a:t>⽣</a:t>
            </a:r>
            <a:r>
              <a:rPr dirty="0" sz="1550" spc="-50">
                <a:latin typeface="SimSun"/>
                <a:cs typeface="SimSun"/>
              </a:rPr>
              <a:t>产</a:t>
            </a:r>
            <a:endParaRPr sz="1550">
              <a:latin typeface="SimSun"/>
              <a:cs typeface="SimSun"/>
            </a:endParaRPr>
          </a:p>
          <a:p>
            <a:pPr marL="193040">
              <a:lnSpc>
                <a:spcPct val="100000"/>
              </a:lnSpc>
              <a:spcBef>
                <a:spcPts val="1240"/>
              </a:spcBef>
            </a:pPr>
            <a:r>
              <a:rPr dirty="0" sz="1050">
                <a:solidFill>
                  <a:srgbClr val="4A5462"/>
                </a:solidFill>
                <a:latin typeface="Segoe UI"/>
                <a:cs typeface="Segoe UI"/>
              </a:rPr>
              <a:t>AI</a:t>
            </a:r>
            <a:r>
              <a:rPr dirty="0" sz="1150" spc="-110">
                <a:solidFill>
                  <a:srgbClr val="4A5462"/>
                </a:solidFill>
                <a:latin typeface="SimSun"/>
                <a:cs typeface="SimSun"/>
              </a:rPr>
              <a:t>辅</a:t>
            </a:r>
            <a:r>
              <a:rPr dirty="0" sz="1150" spc="-110">
                <a:solidFill>
                  <a:srgbClr val="4A5462"/>
                </a:solidFill>
                <a:latin typeface="Microsoft JhengHei"/>
                <a:cs typeface="Microsoft JhengHei"/>
              </a:rPr>
              <a:t>助</a:t>
            </a:r>
            <a:r>
              <a:rPr dirty="0" sz="1150" spc="-110">
                <a:solidFill>
                  <a:srgbClr val="4A5462"/>
                </a:solidFill>
                <a:latin typeface="SimSun"/>
                <a:cs typeface="SimSun"/>
              </a:rPr>
              <a:t>创作、沉浸式内容、多形态内容协同，实现内容精准匹配与</a:t>
            </a:r>
            <a:r>
              <a:rPr dirty="0" sz="1150" spc="-110">
                <a:solidFill>
                  <a:srgbClr val="4A5462"/>
                </a:solidFill>
                <a:latin typeface="Microsoft JhengHei"/>
                <a:cs typeface="Microsoft JhengHei"/>
              </a:rPr>
              <a:t>动</a:t>
            </a:r>
            <a:r>
              <a:rPr dirty="0" sz="1150" spc="-100">
                <a:solidFill>
                  <a:srgbClr val="4A5462"/>
                </a:solidFill>
                <a:latin typeface="SimSun"/>
                <a:cs typeface="SimSun"/>
              </a:rPr>
              <a:t>态优化。</a:t>
            </a:r>
            <a:endParaRPr sz="1150">
              <a:latin typeface="SimSun"/>
              <a:cs typeface="SimSun"/>
            </a:endParaRPr>
          </a:p>
        </p:txBody>
      </p:sp>
      <p:grpSp>
        <p:nvGrpSpPr>
          <p:cNvPr id="10" name="object 10" descr=""/>
          <p:cNvGrpSpPr/>
          <p:nvPr/>
        </p:nvGrpSpPr>
        <p:grpSpPr>
          <a:xfrm>
            <a:off x="6172199" y="1828799"/>
            <a:ext cx="4953000" cy="1181100"/>
            <a:chOff x="6172199" y="1828799"/>
            <a:chExt cx="4953000" cy="1181100"/>
          </a:xfrm>
        </p:grpSpPr>
        <p:sp>
          <p:nvSpPr>
            <p:cNvPr id="11" name="object 11" descr=""/>
            <p:cNvSpPr/>
            <p:nvPr/>
          </p:nvSpPr>
          <p:spPr>
            <a:xfrm>
              <a:off x="6186487" y="1828799"/>
              <a:ext cx="4939030" cy="1181100"/>
            </a:xfrm>
            <a:custGeom>
              <a:avLst/>
              <a:gdLst/>
              <a:ahLst/>
              <a:cxnLst/>
              <a:rect l="l" t="t" r="r" b="b"/>
              <a:pathLst>
                <a:path w="4939030" h="1181100">
                  <a:moveTo>
                    <a:pt x="4867515" y="1181099"/>
                  </a:moveTo>
                  <a:lnTo>
                    <a:pt x="57847" y="1181099"/>
                  </a:lnTo>
                  <a:lnTo>
                    <a:pt x="53820" y="1180611"/>
                  </a:lnTo>
                  <a:lnTo>
                    <a:pt x="15258" y="1155243"/>
                  </a:lnTo>
                  <a:lnTo>
                    <a:pt x="396" y="1114858"/>
                  </a:lnTo>
                  <a:lnTo>
                    <a:pt x="0" y="1109903"/>
                  </a:lnTo>
                  <a:lnTo>
                    <a:pt x="0" y="1104899"/>
                  </a:lnTo>
                  <a:lnTo>
                    <a:pt x="0" y="71196"/>
                  </a:lnTo>
                  <a:lnTo>
                    <a:pt x="12691" y="29705"/>
                  </a:lnTo>
                  <a:lnTo>
                    <a:pt x="41974" y="3885"/>
                  </a:lnTo>
                  <a:lnTo>
                    <a:pt x="57847" y="0"/>
                  </a:lnTo>
                  <a:lnTo>
                    <a:pt x="4867515" y="0"/>
                  </a:lnTo>
                  <a:lnTo>
                    <a:pt x="4909004" y="15621"/>
                  </a:lnTo>
                  <a:lnTo>
                    <a:pt x="4934824" y="51661"/>
                  </a:lnTo>
                  <a:lnTo>
                    <a:pt x="4938710" y="71196"/>
                  </a:lnTo>
                  <a:lnTo>
                    <a:pt x="4938710" y="1109903"/>
                  </a:lnTo>
                  <a:lnTo>
                    <a:pt x="4923088" y="1151394"/>
                  </a:lnTo>
                  <a:lnTo>
                    <a:pt x="4887048" y="1177213"/>
                  </a:lnTo>
                  <a:lnTo>
                    <a:pt x="4872469" y="1180611"/>
                  </a:lnTo>
                  <a:lnTo>
                    <a:pt x="4867515" y="1181099"/>
                  </a:lnTo>
                  <a:close/>
                </a:path>
              </a:pathLst>
            </a:custGeom>
            <a:solidFill>
              <a:srgbClr val="0046AB">
                <a:alpha val="50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6172199" y="1829177"/>
              <a:ext cx="69215" cy="1180465"/>
            </a:xfrm>
            <a:custGeom>
              <a:avLst/>
              <a:gdLst/>
              <a:ahLst/>
              <a:cxnLst/>
              <a:rect l="l" t="t" r="r" b="b"/>
              <a:pathLst>
                <a:path w="69214" h="1180464">
                  <a:moveTo>
                    <a:pt x="68698" y="1180344"/>
                  </a:moveTo>
                  <a:lnTo>
                    <a:pt x="27882" y="1163455"/>
                  </a:lnTo>
                  <a:lnTo>
                    <a:pt x="3262" y="1126608"/>
                  </a:lnTo>
                  <a:lnTo>
                    <a:pt x="0" y="1104522"/>
                  </a:lnTo>
                  <a:lnTo>
                    <a:pt x="0" y="75822"/>
                  </a:lnTo>
                  <a:lnTo>
                    <a:pt x="12829" y="33479"/>
                  </a:lnTo>
                  <a:lnTo>
                    <a:pt x="47038" y="5422"/>
                  </a:lnTo>
                  <a:lnTo>
                    <a:pt x="68698" y="0"/>
                  </a:lnTo>
                  <a:lnTo>
                    <a:pt x="63809" y="1555"/>
                  </a:lnTo>
                  <a:lnTo>
                    <a:pt x="52139" y="9289"/>
                  </a:lnTo>
                  <a:lnTo>
                    <a:pt x="32200" y="46661"/>
                  </a:lnTo>
                  <a:lnTo>
                    <a:pt x="28575" y="75822"/>
                  </a:lnTo>
                  <a:lnTo>
                    <a:pt x="28575" y="1104522"/>
                  </a:lnTo>
                  <a:lnTo>
                    <a:pt x="36593" y="1146864"/>
                  </a:lnTo>
                  <a:lnTo>
                    <a:pt x="63809" y="1178788"/>
                  </a:lnTo>
                  <a:lnTo>
                    <a:pt x="68698" y="1180344"/>
                  </a:lnTo>
                  <a:close/>
                </a:path>
              </a:pathLst>
            </a:custGeom>
            <a:solidFill>
              <a:srgbClr val="0046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6353174" y="1981199"/>
              <a:ext cx="381000" cy="381000"/>
            </a:xfrm>
            <a:custGeom>
              <a:avLst/>
              <a:gdLst/>
              <a:ahLst/>
              <a:cxnLst/>
              <a:rect l="l" t="t" r="r" b="b"/>
              <a:pathLst>
                <a:path w="381000" h="381000">
                  <a:moveTo>
                    <a:pt x="190499" y="380999"/>
                  </a:moveTo>
                  <a:lnTo>
                    <a:pt x="144200" y="375289"/>
                  </a:lnTo>
                  <a:lnTo>
                    <a:pt x="100697" y="358507"/>
                  </a:lnTo>
                  <a:lnTo>
                    <a:pt x="62575" y="331659"/>
                  </a:lnTo>
                  <a:lnTo>
                    <a:pt x="32105" y="296335"/>
                  </a:lnTo>
                  <a:lnTo>
                    <a:pt x="11130" y="254667"/>
                  </a:lnTo>
                  <a:lnTo>
                    <a:pt x="914" y="209172"/>
                  </a:lnTo>
                  <a:lnTo>
                    <a:pt x="0" y="190499"/>
                  </a:lnTo>
                  <a:lnTo>
                    <a:pt x="228" y="181141"/>
                  </a:lnTo>
                  <a:lnTo>
                    <a:pt x="8200" y="135199"/>
                  </a:lnTo>
                  <a:lnTo>
                    <a:pt x="27095" y="92572"/>
                  </a:lnTo>
                  <a:lnTo>
                    <a:pt x="55796" y="55795"/>
                  </a:lnTo>
                  <a:lnTo>
                    <a:pt x="92571" y="27095"/>
                  </a:lnTo>
                  <a:lnTo>
                    <a:pt x="135199" y="8200"/>
                  </a:lnTo>
                  <a:lnTo>
                    <a:pt x="181141" y="228"/>
                  </a:lnTo>
                  <a:lnTo>
                    <a:pt x="190499" y="0"/>
                  </a:lnTo>
                  <a:lnTo>
                    <a:pt x="199858" y="228"/>
                  </a:lnTo>
                  <a:lnTo>
                    <a:pt x="245799" y="8200"/>
                  </a:lnTo>
                  <a:lnTo>
                    <a:pt x="288426" y="27095"/>
                  </a:lnTo>
                  <a:lnTo>
                    <a:pt x="325203" y="55795"/>
                  </a:lnTo>
                  <a:lnTo>
                    <a:pt x="353903" y="92572"/>
                  </a:lnTo>
                  <a:lnTo>
                    <a:pt x="372798" y="135199"/>
                  </a:lnTo>
                  <a:lnTo>
                    <a:pt x="380771" y="181141"/>
                  </a:lnTo>
                  <a:lnTo>
                    <a:pt x="380999" y="190499"/>
                  </a:lnTo>
                  <a:lnTo>
                    <a:pt x="380771" y="199858"/>
                  </a:lnTo>
                  <a:lnTo>
                    <a:pt x="372798" y="245799"/>
                  </a:lnTo>
                  <a:lnTo>
                    <a:pt x="353903" y="288427"/>
                  </a:lnTo>
                  <a:lnTo>
                    <a:pt x="325203" y="325203"/>
                  </a:lnTo>
                  <a:lnTo>
                    <a:pt x="288426" y="353903"/>
                  </a:lnTo>
                  <a:lnTo>
                    <a:pt x="245799" y="372798"/>
                  </a:lnTo>
                  <a:lnTo>
                    <a:pt x="199858" y="380771"/>
                  </a:lnTo>
                  <a:lnTo>
                    <a:pt x="190499" y="380999"/>
                  </a:lnTo>
                  <a:close/>
                </a:path>
              </a:pathLst>
            </a:custGeom>
            <a:solidFill>
              <a:srgbClr val="0046AB">
                <a:alpha val="101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57949" y="2088356"/>
              <a:ext cx="166687" cy="166687"/>
            </a:xfrm>
            <a:prstGeom prst="rect">
              <a:avLst/>
            </a:prstGeom>
          </p:spPr>
        </p:pic>
      </p:grpSp>
      <p:sp>
        <p:nvSpPr>
          <p:cNvPr id="15" name="object 15" descr=""/>
          <p:cNvSpPr txBox="1"/>
          <p:nvPr/>
        </p:nvSpPr>
        <p:spPr>
          <a:xfrm>
            <a:off x="6797675" y="2067293"/>
            <a:ext cx="711200" cy="2616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50" spc="-200">
                <a:latin typeface="SimSun"/>
                <a:cs typeface="SimSun"/>
              </a:rPr>
              <a:t>渠道分发</a:t>
            </a:r>
            <a:endParaRPr sz="1550">
              <a:latin typeface="SimSun"/>
              <a:cs typeface="SimSun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6340474" y="2446312"/>
            <a:ext cx="4559300" cy="40640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08700"/>
              </a:lnSpc>
              <a:spcBef>
                <a:spcPts val="90"/>
              </a:spcBef>
            </a:pPr>
            <a:r>
              <a:rPr dirty="0" sz="1150" spc="-110">
                <a:solidFill>
                  <a:srgbClr val="4A5462"/>
                </a:solidFill>
                <a:latin typeface="SimSun"/>
                <a:cs typeface="SimSun"/>
              </a:rPr>
              <a:t>公私域融合、全渠道联</a:t>
            </a:r>
            <a:r>
              <a:rPr dirty="0" sz="1150" spc="-110">
                <a:solidFill>
                  <a:srgbClr val="4A5462"/>
                </a:solidFill>
                <a:latin typeface="Microsoft JhengHei"/>
                <a:cs typeface="Microsoft JhengHei"/>
              </a:rPr>
              <a:t>动</a:t>
            </a:r>
            <a:r>
              <a:rPr dirty="0" sz="1150" spc="-110">
                <a:solidFill>
                  <a:srgbClr val="4A5462"/>
                </a:solidFill>
                <a:latin typeface="SimSun"/>
                <a:cs typeface="SimSun"/>
              </a:rPr>
              <a:t>、智能触达，构建</a:t>
            </a:r>
            <a:r>
              <a:rPr dirty="0" sz="1150" spc="-110">
                <a:solidFill>
                  <a:srgbClr val="4A5462"/>
                </a:solidFill>
                <a:latin typeface="Microsoft JhengHei"/>
                <a:cs typeface="Microsoft JhengHei"/>
              </a:rPr>
              <a:t>⽴</a:t>
            </a:r>
            <a:r>
              <a:rPr dirty="0" sz="1150" spc="-110">
                <a:solidFill>
                  <a:srgbClr val="4A5462"/>
                </a:solidFill>
                <a:latin typeface="SimSun"/>
                <a:cs typeface="SimSun"/>
              </a:rPr>
              <a:t>体式触点矩阵，提升内容触达效</a:t>
            </a:r>
            <a:r>
              <a:rPr dirty="0" sz="1150" spc="-80">
                <a:solidFill>
                  <a:srgbClr val="4A5462"/>
                </a:solidFill>
                <a:latin typeface="SimSun"/>
                <a:cs typeface="SimSun"/>
              </a:rPr>
              <a:t>率。</a:t>
            </a:r>
            <a:endParaRPr sz="1150">
              <a:latin typeface="SimSun"/>
              <a:cs typeface="SimSun"/>
            </a:endParaRPr>
          </a:p>
        </p:txBody>
      </p:sp>
      <p:grpSp>
        <p:nvGrpSpPr>
          <p:cNvPr id="17" name="object 17" descr=""/>
          <p:cNvGrpSpPr/>
          <p:nvPr/>
        </p:nvGrpSpPr>
        <p:grpSpPr>
          <a:xfrm>
            <a:off x="1066799" y="3162299"/>
            <a:ext cx="4953000" cy="1181100"/>
            <a:chOff x="1066799" y="3162299"/>
            <a:chExt cx="4953000" cy="1181100"/>
          </a:xfrm>
        </p:grpSpPr>
        <p:sp>
          <p:nvSpPr>
            <p:cNvPr id="18" name="object 18" descr=""/>
            <p:cNvSpPr/>
            <p:nvPr/>
          </p:nvSpPr>
          <p:spPr>
            <a:xfrm>
              <a:off x="1081087" y="3162299"/>
              <a:ext cx="4939030" cy="1181100"/>
            </a:xfrm>
            <a:custGeom>
              <a:avLst/>
              <a:gdLst/>
              <a:ahLst/>
              <a:cxnLst/>
              <a:rect l="l" t="t" r="r" b="b"/>
              <a:pathLst>
                <a:path w="4939030" h="1181100">
                  <a:moveTo>
                    <a:pt x="4867515" y="1181099"/>
                  </a:moveTo>
                  <a:lnTo>
                    <a:pt x="57847" y="1181099"/>
                  </a:lnTo>
                  <a:lnTo>
                    <a:pt x="53821" y="1180611"/>
                  </a:lnTo>
                  <a:lnTo>
                    <a:pt x="15259" y="1155243"/>
                  </a:lnTo>
                  <a:lnTo>
                    <a:pt x="396" y="1114858"/>
                  </a:lnTo>
                  <a:lnTo>
                    <a:pt x="0" y="1109903"/>
                  </a:lnTo>
                  <a:lnTo>
                    <a:pt x="0" y="1104899"/>
                  </a:lnTo>
                  <a:lnTo>
                    <a:pt x="0" y="71196"/>
                  </a:lnTo>
                  <a:lnTo>
                    <a:pt x="12692" y="29705"/>
                  </a:lnTo>
                  <a:lnTo>
                    <a:pt x="41975" y="3885"/>
                  </a:lnTo>
                  <a:lnTo>
                    <a:pt x="57847" y="0"/>
                  </a:lnTo>
                  <a:lnTo>
                    <a:pt x="4867515" y="0"/>
                  </a:lnTo>
                  <a:lnTo>
                    <a:pt x="4909005" y="15621"/>
                  </a:lnTo>
                  <a:lnTo>
                    <a:pt x="4934825" y="51661"/>
                  </a:lnTo>
                  <a:lnTo>
                    <a:pt x="4938711" y="71196"/>
                  </a:lnTo>
                  <a:lnTo>
                    <a:pt x="4938711" y="1109903"/>
                  </a:lnTo>
                  <a:lnTo>
                    <a:pt x="4923089" y="1151394"/>
                  </a:lnTo>
                  <a:lnTo>
                    <a:pt x="4887049" y="1177213"/>
                  </a:lnTo>
                  <a:lnTo>
                    <a:pt x="4872470" y="1180611"/>
                  </a:lnTo>
                  <a:lnTo>
                    <a:pt x="4867515" y="1181099"/>
                  </a:lnTo>
                  <a:close/>
                </a:path>
              </a:pathLst>
            </a:custGeom>
            <a:solidFill>
              <a:srgbClr val="0046AB">
                <a:alpha val="50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1066799" y="3162677"/>
              <a:ext cx="69215" cy="1180465"/>
            </a:xfrm>
            <a:custGeom>
              <a:avLst/>
              <a:gdLst/>
              <a:ahLst/>
              <a:cxnLst/>
              <a:rect l="l" t="t" r="r" b="b"/>
              <a:pathLst>
                <a:path w="69215" h="1180464">
                  <a:moveTo>
                    <a:pt x="68698" y="1180344"/>
                  </a:moveTo>
                  <a:lnTo>
                    <a:pt x="27882" y="1163455"/>
                  </a:lnTo>
                  <a:lnTo>
                    <a:pt x="3262" y="1126608"/>
                  </a:lnTo>
                  <a:lnTo>
                    <a:pt x="0" y="1104522"/>
                  </a:lnTo>
                  <a:lnTo>
                    <a:pt x="0" y="75822"/>
                  </a:lnTo>
                  <a:lnTo>
                    <a:pt x="12830" y="33479"/>
                  </a:lnTo>
                  <a:lnTo>
                    <a:pt x="47039" y="5422"/>
                  </a:lnTo>
                  <a:lnTo>
                    <a:pt x="68698" y="0"/>
                  </a:lnTo>
                  <a:lnTo>
                    <a:pt x="63809" y="1555"/>
                  </a:lnTo>
                  <a:lnTo>
                    <a:pt x="52139" y="9289"/>
                  </a:lnTo>
                  <a:lnTo>
                    <a:pt x="32200" y="46661"/>
                  </a:lnTo>
                  <a:lnTo>
                    <a:pt x="28575" y="75822"/>
                  </a:lnTo>
                  <a:lnTo>
                    <a:pt x="28575" y="1104522"/>
                  </a:lnTo>
                  <a:lnTo>
                    <a:pt x="36593" y="1146864"/>
                  </a:lnTo>
                  <a:lnTo>
                    <a:pt x="63809" y="1178788"/>
                  </a:lnTo>
                  <a:lnTo>
                    <a:pt x="68698" y="1180344"/>
                  </a:lnTo>
                  <a:close/>
                </a:path>
              </a:pathLst>
            </a:custGeom>
            <a:solidFill>
              <a:srgbClr val="0046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 descr=""/>
            <p:cNvSpPr/>
            <p:nvPr/>
          </p:nvSpPr>
          <p:spPr>
            <a:xfrm>
              <a:off x="1247774" y="3314699"/>
              <a:ext cx="381000" cy="381000"/>
            </a:xfrm>
            <a:custGeom>
              <a:avLst/>
              <a:gdLst/>
              <a:ahLst/>
              <a:cxnLst/>
              <a:rect l="l" t="t" r="r" b="b"/>
              <a:pathLst>
                <a:path w="381000" h="381000">
                  <a:moveTo>
                    <a:pt x="190499" y="380999"/>
                  </a:moveTo>
                  <a:lnTo>
                    <a:pt x="144200" y="375289"/>
                  </a:lnTo>
                  <a:lnTo>
                    <a:pt x="100697" y="358507"/>
                  </a:lnTo>
                  <a:lnTo>
                    <a:pt x="62575" y="331659"/>
                  </a:lnTo>
                  <a:lnTo>
                    <a:pt x="32104" y="296335"/>
                  </a:lnTo>
                  <a:lnTo>
                    <a:pt x="11130" y="254666"/>
                  </a:lnTo>
                  <a:lnTo>
                    <a:pt x="914" y="209172"/>
                  </a:lnTo>
                  <a:lnTo>
                    <a:pt x="0" y="190499"/>
                  </a:lnTo>
                  <a:lnTo>
                    <a:pt x="228" y="181141"/>
                  </a:lnTo>
                  <a:lnTo>
                    <a:pt x="8200" y="135199"/>
                  </a:lnTo>
                  <a:lnTo>
                    <a:pt x="27095" y="92571"/>
                  </a:lnTo>
                  <a:lnTo>
                    <a:pt x="55796" y="55795"/>
                  </a:lnTo>
                  <a:lnTo>
                    <a:pt x="92572" y="27095"/>
                  </a:lnTo>
                  <a:lnTo>
                    <a:pt x="135199" y="8200"/>
                  </a:lnTo>
                  <a:lnTo>
                    <a:pt x="181141" y="228"/>
                  </a:lnTo>
                  <a:lnTo>
                    <a:pt x="190499" y="0"/>
                  </a:lnTo>
                  <a:lnTo>
                    <a:pt x="199858" y="228"/>
                  </a:lnTo>
                  <a:lnTo>
                    <a:pt x="245799" y="8200"/>
                  </a:lnTo>
                  <a:lnTo>
                    <a:pt x="288427" y="27095"/>
                  </a:lnTo>
                  <a:lnTo>
                    <a:pt x="325203" y="55795"/>
                  </a:lnTo>
                  <a:lnTo>
                    <a:pt x="353903" y="92571"/>
                  </a:lnTo>
                  <a:lnTo>
                    <a:pt x="372799" y="135199"/>
                  </a:lnTo>
                  <a:lnTo>
                    <a:pt x="380771" y="181141"/>
                  </a:lnTo>
                  <a:lnTo>
                    <a:pt x="380999" y="190499"/>
                  </a:lnTo>
                  <a:lnTo>
                    <a:pt x="380771" y="199858"/>
                  </a:lnTo>
                  <a:lnTo>
                    <a:pt x="372799" y="245799"/>
                  </a:lnTo>
                  <a:lnTo>
                    <a:pt x="353903" y="288427"/>
                  </a:lnTo>
                  <a:lnTo>
                    <a:pt x="325203" y="325203"/>
                  </a:lnTo>
                  <a:lnTo>
                    <a:pt x="288427" y="353903"/>
                  </a:lnTo>
                  <a:lnTo>
                    <a:pt x="245799" y="372798"/>
                  </a:lnTo>
                  <a:lnTo>
                    <a:pt x="199858" y="380771"/>
                  </a:lnTo>
                  <a:lnTo>
                    <a:pt x="190499" y="380999"/>
                  </a:lnTo>
                  <a:close/>
                </a:path>
              </a:pathLst>
            </a:custGeom>
            <a:solidFill>
              <a:srgbClr val="0046AB">
                <a:alpha val="101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23974" y="3409949"/>
              <a:ext cx="238087" cy="190425"/>
            </a:xfrm>
            <a:prstGeom prst="rect">
              <a:avLst/>
            </a:prstGeom>
          </p:spPr>
        </p:pic>
      </p:grpSp>
      <p:grpSp>
        <p:nvGrpSpPr>
          <p:cNvPr id="22" name="object 22" descr=""/>
          <p:cNvGrpSpPr/>
          <p:nvPr/>
        </p:nvGrpSpPr>
        <p:grpSpPr>
          <a:xfrm>
            <a:off x="6172199" y="3162299"/>
            <a:ext cx="4953000" cy="1181100"/>
            <a:chOff x="6172199" y="3162299"/>
            <a:chExt cx="4953000" cy="1181100"/>
          </a:xfrm>
        </p:grpSpPr>
        <p:sp>
          <p:nvSpPr>
            <p:cNvPr id="23" name="object 23" descr=""/>
            <p:cNvSpPr/>
            <p:nvPr/>
          </p:nvSpPr>
          <p:spPr>
            <a:xfrm>
              <a:off x="6186487" y="3162299"/>
              <a:ext cx="4939030" cy="1181100"/>
            </a:xfrm>
            <a:custGeom>
              <a:avLst/>
              <a:gdLst/>
              <a:ahLst/>
              <a:cxnLst/>
              <a:rect l="l" t="t" r="r" b="b"/>
              <a:pathLst>
                <a:path w="4939030" h="1181100">
                  <a:moveTo>
                    <a:pt x="4867515" y="1181099"/>
                  </a:moveTo>
                  <a:lnTo>
                    <a:pt x="57847" y="1181099"/>
                  </a:lnTo>
                  <a:lnTo>
                    <a:pt x="53820" y="1180611"/>
                  </a:lnTo>
                  <a:lnTo>
                    <a:pt x="15258" y="1155243"/>
                  </a:lnTo>
                  <a:lnTo>
                    <a:pt x="396" y="1114858"/>
                  </a:lnTo>
                  <a:lnTo>
                    <a:pt x="0" y="1109903"/>
                  </a:lnTo>
                  <a:lnTo>
                    <a:pt x="0" y="1104899"/>
                  </a:lnTo>
                  <a:lnTo>
                    <a:pt x="0" y="71196"/>
                  </a:lnTo>
                  <a:lnTo>
                    <a:pt x="12691" y="29705"/>
                  </a:lnTo>
                  <a:lnTo>
                    <a:pt x="41974" y="3885"/>
                  </a:lnTo>
                  <a:lnTo>
                    <a:pt x="57847" y="0"/>
                  </a:lnTo>
                  <a:lnTo>
                    <a:pt x="4867515" y="0"/>
                  </a:lnTo>
                  <a:lnTo>
                    <a:pt x="4909004" y="15621"/>
                  </a:lnTo>
                  <a:lnTo>
                    <a:pt x="4934824" y="51661"/>
                  </a:lnTo>
                  <a:lnTo>
                    <a:pt x="4938710" y="71196"/>
                  </a:lnTo>
                  <a:lnTo>
                    <a:pt x="4938710" y="1109903"/>
                  </a:lnTo>
                  <a:lnTo>
                    <a:pt x="4923088" y="1151394"/>
                  </a:lnTo>
                  <a:lnTo>
                    <a:pt x="4887048" y="1177213"/>
                  </a:lnTo>
                  <a:lnTo>
                    <a:pt x="4872469" y="1180611"/>
                  </a:lnTo>
                  <a:lnTo>
                    <a:pt x="4867515" y="1181099"/>
                  </a:lnTo>
                  <a:close/>
                </a:path>
              </a:pathLst>
            </a:custGeom>
            <a:solidFill>
              <a:srgbClr val="0046AB">
                <a:alpha val="50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6172199" y="3162677"/>
              <a:ext cx="69215" cy="1180465"/>
            </a:xfrm>
            <a:custGeom>
              <a:avLst/>
              <a:gdLst/>
              <a:ahLst/>
              <a:cxnLst/>
              <a:rect l="l" t="t" r="r" b="b"/>
              <a:pathLst>
                <a:path w="69214" h="1180464">
                  <a:moveTo>
                    <a:pt x="68698" y="1180344"/>
                  </a:moveTo>
                  <a:lnTo>
                    <a:pt x="27882" y="1163455"/>
                  </a:lnTo>
                  <a:lnTo>
                    <a:pt x="3262" y="1126608"/>
                  </a:lnTo>
                  <a:lnTo>
                    <a:pt x="0" y="1104522"/>
                  </a:lnTo>
                  <a:lnTo>
                    <a:pt x="0" y="75822"/>
                  </a:lnTo>
                  <a:lnTo>
                    <a:pt x="12829" y="33479"/>
                  </a:lnTo>
                  <a:lnTo>
                    <a:pt x="47038" y="5422"/>
                  </a:lnTo>
                  <a:lnTo>
                    <a:pt x="68698" y="0"/>
                  </a:lnTo>
                  <a:lnTo>
                    <a:pt x="63809" y="1555"/>
                  </a:lnTo>
                  <a:lnTo>
                    <a:pt x="52139" y="9289"/>
                  </a:lnTo>
                  <a:lnTo>
                    <a:pt x="32200" y="46661"/>
                  </a:lnTo>
                  <a:lnTo>
                    <a:pt x="28575" y="75822"/>
                  </a:lnTo>
                  <a:lnTo>
                    <a:pt x="28575" y="1104522"/>
                  </a:lnTo>
                  <a:lnTo>
                    <a:pt x="36593" y="1146864"/>
                  </a:lnTo>
                  <a:lnTo>
                    <a:pt x="63809" y="1178788"/>
                  </a:lnTo>
                  <a:lnTo>
                    <a:pt x="68698" y="1180344"/>
                  </a:lnTo>
                  <a:close/>
                </a:path>
              </a:pathLst>
            </a:custGeom>
            <a:solidFill>
              <a:srgbClr val="0046A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 descr=""/>
            <p:cNvSpPr/>
            <p:nvPr/>
          </p:nvSpPr>
          <p:spPr>
            <a:xfrm>
              <a:off x="6353174" y="3314699"/>
              <a:ext cx="381000" cy="381000"/>
            </a:xfrm>
            <a:custGeom>
              <a:avLst/>
              <a:gdLst/>
              <a:ahLst/>
              <a:cxnLst/>
              <a:rect l="l" t="t" r="r" b="b"/>
              <a:pathLst>
                <a:path w="381000" h="381000">
                  <a:moveTo>
                    <a:pt x="190499" y="380999"/>
                  </a:moveTo>
                  <a:lnTo>
                    <a:pt x="144200" y="375289"/>
                  </a:lnTo>
                  <a:lnTo>
                    <a:pt x="100697" y="358507"/>
                  </a:lnTo>
                  <a:lnTo>
                    <a:pt x="62575" y="331659"/>
                  </a:lnTo>
                  <a:lnTo>
                    <a:pt x="32105" y="296335"/>
                  </a:lnTo>
                  <a:lnTo>
                    <a:pt x="11130" y="254666"/>
                  </a:lnTo>
                  <a:lnTo>
                    <a:pt x="914" y="209172"/>
                  </a:lnTo>
                  <a:lnTo>
                    <a:pt x="0" y="190499"/>
                  </a:lnTo>
                  <a:lnTo>
                    <a:pt x="228" y="181141"/>
                  </a:lnTo>
                  <a:lnTo>
                    <a:pt x="8200" y="135199"/>
                  </a:lnTo>
                  <a:lnTo>
                    <a:pt x="27095" y="92571"/>
                  </a:lnTo>
                  <a:lnTo>
                    <a:pt x="55796" y="55795"/>
                  </a:lnTo>
                  <a:lnTo>
                    <a:pt x="92571" y="27095"/>
                  </a:lnTo>
                  <a:lnTo>
                    <a:pt x="135199" y="8200"/>
                  </a:lnTo>
                  <a:lnTo>
                    <a:pt x="181141" y="228"/>
                  </a:lnTo>
                  <a:lnTo>
                    <a:pt x="190499" y="0"/>
                  </a:lnTo>
                  <a:lnTo>
                    <a:pt x="199858" y="228"/>
                  </a:lnTo>
                  <a:lnTo>
                    <a:pt x="245799" y="8200"/>
                  </a:lnTo>
                  <a:lnTo>
                    <a:pt x="288426" y="27095"/>
                  </a:lnTo>
                  <a:lnTo>
                    <a:pt x="325203" y="55795"/>
                  </a:lnTo>
                  <a:lnTo>
                    <a:pt x="353903" y="92571"/>
                  </a:lnTo>
                  <a:lnTo>
                    <a:pt x="372798" y="135199"/>
                  </a:lnTo>
                  <a:lnTo>
                    <a:pt x="380771" y="181141"/>
                  </a:lnTo>
                  <a:lnTo>
                    <a:pt x="380999" y="190499"/>
                  </a:lnTo>
                  <a:lnTo>
                    <a:pt x="380771" y="199858"/>
                  </a:lnTo>
                  <a:lnTo>
                    <a:pt x="372798" y="245799"/>
                  </a:lnTo>
                  <a:lnTo>
                    <a:pt x="353903" y="288427"/>
                  </a:lnTo>
                  <a:lnTo>
                    <a:pt x="325203" y="325203"/>
                  </a:lnTo>
                  <a:lnTo>
                    <a:pt x="288426" y="353903"/>
                  </a:lnTo>
                  <a:lnTo>
                    <a:pt x="245799" y="372798"/>
                  </a:lnTo>
                  <a:lnTo>
                    <a:pt x="199858" y="380771"/>
                  </a:lnTo>
                  <a:lnTo>
                    <a:pt x="190499" y="380999"/>
                  </a:lnTo>
                  <a:close/>
                </a:path>
              </a:pathLst>
            </a:custGeom>
            <a:solidFill>
              <a:srgbClr val="0046AB">
                <a:alpha val="101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48424" y="3421856"/>
              <a:ext cx="190499" cy="166687"/>
            </a:xfrm>
            <a:prstGeom prst="rect">
              <a:avLst/>
            </a:prstGeom>
          </p:spPr>
        </p:pic>
      </p:grpSp>
      <p:sp>
        <p:nvSpPr>
          <p:cNvPr id="27" name="object 27" descr=""/>
          <p:cNvSpPr txBox="1"/>
          <p:nvPr/>
        </p:nvSpPr>
        <p:spPr>
          <a:xfrm>
            <a:off x="6797675" y="3400793"/>
            <a:ext cx="711200" cy="2616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550" spc="-200">
                <a:latin typeface="SimSun"/>
                <a:cs typeface="SimSun"/>
              </a:rPr>
              <a:t>数据洞察</a:t>
            </a:r>
            <a:endParaRPr sz="1550">
              <a:latin typeface="SimSun"/>
              <a:cs typeface="SimSun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6340474" y="3779811"/>
            <a:ext cx="4559300" cy="40640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08700"/>
              </a:lnSpc>
              <a:spcBef>
                <a:spcPts val="90"/>
              </a:spcBef>
            </a:pPr>
            <a:r>
              <a:rPr dirty="0" sz="1150" spc="-110">
                <a:solidFill>
                  <a:srgbClr val="4A5462"/>
                </a:solidFill>
                <a:latin typeface="SimSun"/>
                <a:cs typeface="SimSun"/>
              </a:rPr>
              <a:t>全链路数据打通、实时分析、预测建模，构建数据</a:t>
            </a:r>
            <a:r>
              <a:rPr dirty="0" sz="1150" spc="-110">
                <a:solidFill>
                  <a:srgbClr val="4A5462"/>
                </a:solidFill>
                <a:latin typeface="Microsoft JhengHei"/>
                <a:cs typeface="Microsoft JhengHei"/>
              </a:rPr>
              <a:t>闭</a:t>
            </a:r>
            <a:r>
              <a:rPr dirty="0" sz="1150" spc="-110">
                <a:solidFill>
                  <a:srgbClr val="4A5462"/>
                </a:solidFill>
                <a:latin typeface="SimSun"/>
                <a:cs typeface="SimSun"/>
              </a:rPr>
              <a:t>环，为营销策</a:t>
            </a:r>
            <a:r>
              <a:rPr dirty="0" sz="1150" spc="-110">
                <a:solidFill>
                  <a:srgbClr val="4A5462"/>
                </a:solidFill>
                <a:latin typeface="Meiryo"/>
                <a:cs typeface="Meiryo"/>
              </a:rPr>
              <a:t>略</a:t>
            </a:r>
            <a:r>
              <a:rPr dirty="0" sz="1150" spc="-100">
                <a:solidFill>
                  <a:srgbClr val="4A5462"/>
                </a:solidFill>
                <a:latin typeface="SimSun"/>
                <a:cs typeface="SimSun"/>
              </a:rPr>
              <a:t>提供精准</a:t>
            </a:r>
            <a:r>
              <a:rPr dirty="0" sz="1150" spc="-90">
                <a:solidFill>
                  <a:srgbClr val="4A5462"/>
                </a:solidFill>
                <a:latin typeface="SimSun"/>
                <a:cs typeface="SimSun"/>
              </a:rPr>
              <a:t>指引。</a:t>
            </a:r>
            <a:endParaRPr sz="1150">
              <a:latin typeface="SimSun"/>
              <a:cs typeface="SimSun"/>
            </a:endParaRPr>
          </a:p>
        </p:txBody>
      </p:sp>
      <p:grpSp>
        <p:nvGrpSpPr>
          <p:cNvPr id="29" name="object 29" descr=""/>
          <p:cNvGrpSpPr/>
          <p:nvPr/>
        </p:nvGrpSpPr>
        <p:grpSpPr>
          <a:xfrm>
            <a:off x="1104899" y="5029199"/>
            <a:ext cx="2438400" cy="647700"/>
            <a:chOff x="1104899" y="5029199"/>
            <a:chExt cx="2438400" cy="647700"/>
          </a:xfrm>
        </p:grpSpPr>
        <p:sp>
          <p:nvSpPr>
            <p:cNvPr id="30" name="object 30" descr=""/>
            <p:cNvSpPr/>
            <p:nvPr/>
          </p:nvSpPr>
          <p:spPr>
            <a:xfrm>
              <a:off x="1104899" y="5029199"/>
              <a:ext cx="2438400" cy="647700"/>
            </a:xfrm>
            <a:custGeom>
              <a:avLst/>
              <a:gdLst/>
              <a:ahLst/>
              <a:cxnLst/>
              <a:rect l="l" t="t" r="r" b="b"/>
              <a:pathLst>
                <a:path w="2438400" h="647700">
                  <a:moveTo>
                    <a:pt x="2367203" y="647699"/>
                  </a:moveTo>
                  <a:lnTo>
                    <a:pt x="71196" y="647699"/>
                  </a:lnTo>
                  <a:lnTo>
                    <a:pt x="66241" y="647211"/>
                  </a:lnTo>
                  <a:lnTo>
                    <a:pt x="29705" y="632078"/>
                  </a:lnTo>
                  <a:lnTo>
                    <a:pt x="3885" y="596037"/>
                  </a:lnTo>
                  <a:lnTo>
                    <a:pt x="0" y="576503"/>
                  </a:lnTo>
                  <a:lnTo>
                    <a:pt x="0" y="571499"/>
                  </a:lnTo>
                  <a:lnTo>
                    <a:pt x="0" y="71196"/>
                  </a:lnTo>
                  <a:lnTo>
                    <a:pt x="15621" y="29705"/>
                  </a:lnTo>
                  <a:lnTo>
                    <a:pt x="51661" y="3885"/>
                  </a:lnTo>
                  <a:lnTo>
                    <a:pt x="71196" y="0"/>
                  </a:lnTo>
                  <a:lnTo>
                    <a:pt x="2367203" y="0"/>
                  </a:lnTo>
                  <a:lnTo>
                    <a:pt x="2408693" y="15621"/>
                  </a:lnTo>
                  <a:lnTo>
                    <a:pt x="2434513" y="51661"/>
                  </a:lnTo>
                  <a:lnTo>
                    <a:pt x="2438399" y="71196"/>
                  </a:lnTo>
                  <a:lnTo>
                    <a:pt x="2438399" y="576503"/>
                  </a:lnTo>
                  <a:lnTo>
                    <a:pt x="2422777" y="617994"/>
                  </a:lnTo>
                  <a:lnTo>
                    <a:pt x="2386737" y="643813"/>
                  </a:lnTo>
                  <a:lnTo>
                    <a:pt x="2372158" y="647211"/>
                  </a:lnTo>
                  <a:lnTo>
                    <a:pt x="2367203" y="647699"/>
                  </a:lnTo>
                  <a:close/>
                </a:path>
              </a:pathLst>
            </a:custGeom>
            <a:solidFill>
              <a:srgbClr val="0046AB">
                <a:alpha val="50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 descr=""/>
            <p:cNvSpPr/>
            <p:nvPr/>
          </p:nvSpPr>
          <p:spPr>
            <a:xfrm>
              <a:off x="1219199" y="5200649"/>
              <a:ext cx="295275" cy="304800"/>
            </a:xfrm>
            <a:custGeom>
              <a:avLst/>
              <a:gdLst/>
              <a:ahLst/>
              <a:cxnLst/>
              <a:rect l="l" t="t" r="r" b="b"/>
              <a:pathLst>
                <a:path w="295275" h="304800">
                  <a:moveTo>
                    <a:pt x="147637" y="304799"/>
                  </a:moveTo>
                  <a:lnTo>
                    <a:pt x="104779" y="298326"/>
                  </a:lnTo>
                  <a:lnTo>
                    <a:pt x="65614" y="279459"/>
                  </a:lnTo>
                  <a:lnTo>
                    <a:pt x="33510" y="249830"/>
                  </a:lnTo>
                  <a:lnTo>
                    <a:pt x="11238" y="211982"/>
                  </a:lnTo>
                  <a:lnTo>
                    <a:pt x="709" y="169183"/>
                  </a:lnTo>
                  <a:lnTo>
                    <a:pt x="0" y="154446"/>
                  </a:lnTo>
                  <a:lnTo>
                    <a:pt x="177" y="142967"/>
                  </a:lnTo>
                  <a:lnTo>
                    <a:pt x="8626" y="99708"/>
                  </a:lnTo>
                  <a:lnTo>
                    <a:pt x="29058" y="60779"/>
                  </a:lnTo>
                  <a:lnTo>
                    <a:pt x="59682" y="29592"/>
                  </a:lnTo>
                  <a:lnTo>
                    <a:pt x="97907" y="8785"/>
                  </a:lnTo>
                  <a:lnTo>
                    <a:pt x="140384" y="180"/>
                  </a:lnTo>
                  <a:lnTo>
                    <a:pt x="147637" y="0"/>
                  </a:lnTo>
                  <a:lnTo>
                    <a:pt x="154890" y="180"/>
                  </a:lnTo>
                  <a:lnTo>
                    <a:pt x="197367" y="8785"/>
                  </a:lnTo>
                  <a:lnTo>
                    <a:pt x="235592" y="29592"/>
                  </a:lnTo>
                  <a:lnTo>
                    <a:pt x="266216" y="60779"/>
                  </a:lnTo>
                  <a:lnTo>
                    <a:pt x="286648" y="99708"/>
                  </a:lnTo>
                  <a:lnTo>
                    <a:pt x="295097" y="142967"/>
                  </a:lnTo>
                  <a:lnTo>
                    <a:pt x="295274" y="154446"/>
                  </a:lnTo>
                  <a:lnTo>
                    <a:pt x="295097" y="161832"/>
                  </a:lnTo>
                  <a:lnTo>
                    <a:pt x="286648" y="205089"/>
                  </a:lnTo>
                  <a:lnTo>
                    <a:pt x="266216" y="244019"/>
                  </a:lnTo>
                  <a:lnTo>
                    <a:pt x="235592" y="275205"/>
                  </a:lnTo>
                  <a:lnTo>
                    <a:pt x="197367" y="296014"/>
                  </a:lnTo>
                  <a:lnTo>
                    <a:pt x="154890" y="304619"/>
                  </a:lnTo>
                  <a:lnTo>
                    <a:pt x="147637" y="304799"/>
                  </a:lnTo>
                  <a:close/>
                </a:path>
              </a:pathLst>
            </a:custGeom>
            <a:solidFill>
              <a:srgbClr val="0046AB">
                <a:alpha val="101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2" name="object 32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95399" y="5276849"/>
              <a:ext cx="152399" cy="152399"/>
            </a:xfrm>
            <a:prstGeom prst="rect">
              <a:avLst/>
            </a:prstGeom>
          </p:spPr>
        </p:pic>
      </p:grpSp>
      <p:sp>
        <p:nvSpPr>
          <p:cNvPr id="33" name="object 33" descr=""/>
          <p:cNvSpPr txBox="1"/>
          <p:nvPr/>
        </p:nvSpPr>
        <p:spPr>
          <a:xfrm>
            <a:off x="1054100" y="3400793"/>
            <a:ext cx="4606925" cy="221043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650240">
              <a:lnSpc>
                <a:spcPct val="100000"/>
              </a:lnSpc>
              <a:spcBef>
                <a:spcPts val="95"/>
              </a:spcBef>
            </a:pPr>
            <a:r>
              <a:rPr dirty="0" sz="1550" spc="-210">
                <a:latin typeface="Meiryo"/>
                <a:cs typeface="Meiryo"/>
              </a:rPr>
              <a:t>⽤⼾</a:t>
            </a:r>
            <a:r>
              <a:rPr dirty="0" sz="1550" spc="-130">
                <a:latin typeface="SimSun"/>
                <a:cs typeface="SimSun"/>
              </a:rPr>
              <a:t>运营</a:t>
            </a:r>
            <a:endParaRPr sz="1550">
              <a:latin typeface="SimSun"/>
              <a:cs typeface="SimSun"/>
            </a:endParaRPr>
          </a:p>
          <a:p>
            <a:pPr marL="193040" marR="5080">
              <a:lnSpc>
                <a:spcPct val="108700"/>
              </a:lnSpc>
              <a:spcBef>
                <a:spcPts val="1120"/>
              </a:spcBef>
            </a:pPr>
            <a:r>
              <a:rPr dirty="0" sz="1150" spc="-110">
                <a:solidFill>
                  <a:srgbClr val="4A5462"/>
                </a:solidFill>
                <a:latin typeface="SimSun"/>
                <a:cs typeface="SimSun"/>
              </a:rPr>
              <a:t>全</a:t>
            </a:r>
            <a:r>
              <a:rPr dirty="0" sz="1150" spc="-110">
                <a:solidFill>
                  <a:srgbClr val="4A5462"/>
                </a:solidFill>
                <a:latin typeface="Meiryo"/>
                <a:cs typeface="Meiryo"/>
              </a:rPr>
              <a:t>⽣</a:t>
            </a:r>
            <a:r>
              <a:rPr dirty="0" sz="1150" spc="-110">
                <a:solidFill>
                  <a:srgbClr val="4A5462"/>
                </a:solidFill>
                <a:latin typeface="SimSun"/>
                <a:cs typeface="SimSun"/>
              </a:rPr>
              <a:t>命周期管理、精准分层、场景化互</a:t>
            </a:r>
            <a:r>
              <a:rPr dirty="0" sz="1150" spc="-110">
                <a:solidFill>
                  <a:srgbClr val="4A5462"/>
                </a:solidFill>
                <a:latin typeface="Microsoft JhengHei"/>
                <a:cs typeface="Microsoft JhengHei"/>
              </a:rPr>
              <a:t>动</a:t>
            </a:r>
            <a:r>
              <a:rPr dirty="0" sz="1150" spc="-110">
                <a:solidFill>
                  <a:srgbClr val="4A5462"/>
                </a:solidFill>
                <a:latin typeface="SimSun"/>
                <a:cs typeface="SimSun"/>
              </a:rPr>
              <a:t>，通过</a:t>
            </a:r>
            <a:r>
              <a:rPr dirty="0" sz="1150" spc="-110">
                <a:solidFill>
                  <a:srgbClr val="4A5462"/>
                </a:solidFill>
                <a:latin typeface="Meiryo"/>
                <a:cs typeface="Meiryo"/>
              </a:rPr>
              <a:t>⾏</a:t>
            </a:r>
            <a:r>
              <a:rPr dirty="0" sz="1150" spc="-110">
                <a:solidFill>
                  <a:srgbClr val="4A5462"/>
                </a:solidFill>
                <a:latin typeface="SimSun"/>
                <a:cs typeface="SimSun"/>
              </a:rPr>
              <a:t>为预测模型提升</a:t>
            </a:r>
            <a:r>
              <a:rPr dirty="0" sz="1150" spc="-110">
                <a:solidFill>
                  <a:srgbClr val="4A5462"/>
                </a:solidFill>
                <a:latin typeface="Meiryo"/>
                <a:cs typeface="Meiryo"/>
              </a:rPr>
              <a:t>⽤⼾</a:t>
            </a:r>
            <a:r>
              <a:rPr dirty="0" sz="1150" spc="-80">
                <a:solidFill>
                  <a:srgbClr val="4A5462"/>
                </a:solidFill>
                <a:latin typeface="SimSun"/>
                <a:cs typeface="SimSun"/>
              </a:rPr>
              <a:t>忠诚度。</a:t>
            </a:r>
            <a:endParaRPr sz="1150">
              <a:latin typeface="SimSun"/>
              <a:cs typeface="SimSun"/>
            </a:endParaRPr>
          </a:p>
          <a:p>
            <a:pPr>
              <a:lnSpc>
                <a:spcPct val="100000"/>
              </a:lnSpc>
            </a:pPr>
            <a:endParaRPr sz="1050">
              <a:latin typeface="SimSun"/>
              <a:cs typeface="SimSun"/>
            </a:endParaRPr>
          </a:p>
          <a:p>
            <a:pPr>
              <a:lnSpc>
                <a:spcPct val="100000"/>
              </a:lnSpc>
              <a:spcBef>
                <a:spcPts val="965"/>
              </a:spcBef>
            </a:pPr>
            <a:endParaRPr sz="1050">
              <a:latin typeface="SimSun"/>
              <a:cs typeface="SimSun"/>
            </a:endParaRPr>
          </a:p>
          <a:p>
            <a:pPr marL="12700">
              <a:lnSpc>
                <a:spcPct val="100000"/>
              </a:lnSpc>
            </a:pPr>
            <a:r>
              <a:rPr dirty="0" sz="1700" spc="-210">
                <a:solidFill>
                  <a:srgbClr val="0046AB"/>
                </a:solidFill>
                <a:latin typeface="SimSun"/>
                <a:cs typeface="SimSun"/>
              </a:rPr>
              <a:t>全链路营销核</a:t>
            </a:r>
            <a:r>
              <a:rPr dirty="0" sz="1700" spc="-210">
                <a:solidFill>
                  <a:srgbClr val="0046AB"/>
                </a:solidFill>
                <a:latin typeface="Microsoft JhengHei"/>
                <a:cs typeface="Microsoft JhengHei"/>
              </a:rPr>
              <a:t>⼼</a:t>
            </a:r>
            <a:r>
              <a:rPr dirty="0" sz="1700" spc="-130">
                <a:solidFill>
                  <a:srgbClr val="0046AB"/>
                </a:solidFill>
                <a:latin typeface="SimSun"/>
                <a:cs typeface="SimSun"/>
              </a:rPr>
              <a:t>优势</a:t>
            </a:r>
            <a:endParaRPr sz="1700">
              <a:latin typeface="SimSun"/>
              <a:cs typeface="SimSun"/>
            </a:endParaRPr>
          </a:p>
          <a:p>
            <a:pPr marL="578485">
              <a:lnSpc>
                <a:spcPct val="100000"/>
              </a:lnSpc>
              <a:spcBef>
                <a:spcPts val="1535"/>
              </a:spcBef>
            </a:pPr>
            <a:r>
              <a:rPr dirty="0" sz="1200" spc="-145">
                <a:latin typeface="SimSun"/>
                <a:cs typeface="SimSun"/>
              </a:rPr>
              <a:t>多维度协同</a:t>
            </a:r>
            <a:endParaRPr sz="1200">
              <a:latin typeface="SimSun"/>
              <a:cs typeface="SimSun"/>
            </a:endParaRPr>
          </a:p>
          <a:p>
            <a:pPr marL="578485" marR="2305685">
              <a:lnSpc>
                <a:spcPct val="100000"/>
              </a:lnSpc>
              <a:spcBef>
                <a:spcPts val="110"/>
              </a:spcBef>
            </a:pPr>
            <a:r>
              <a:rPr dirty="0" sz="1000" spc="-100">
                <a:solidFill>
                  <a:srgbClr val="4A5462"/>
                </a:solidFill>
                <a:latin typeface="SimSun"/>
                <a:cs typeface="SimSun"/>
              </a:rPr>
              <a:t>打破部</a:t>
            </a:r>
            <a:r>
              <a:rPr dirty="0" sz="1000" spc="-100">
                <a:solidFill>
                  <a:srgbClr val="4A5462"/>
                </a:solidFill>
                <a:latin typeface="Microsoft JhengHei"/>
                <a:cs typeface="Microsoft JhengHei"/>
              </a:rPr>
              <a:t>⻔</a:t>
            </a:r>
            <a:r>
              <a:rPr dirty="0" sz="1000" spc="-105">
                <a:solidFill>
                  <a:srgbClr val="4A5462"/>
                </a:solidFill>
                <a:latin typeface="SimSun"/>
                <a:cs typeface="SimSun"/>
              </a:rPr>
              <a:t>壁垒，实现营销全环节联</a:t>
            </a:r>
            <a:r>
              <a:rPr dirty="0" sz="1000" spc="-50">
                <a:solidFill>
                  <a:srgbClr val="4A5462"/>
                </a:solidFill>
                <a:latin typeface="Microsoft JhengHei"/>
                <a:cs typeface="Microsoft JhengHei"/>
              </a:rPr>
              <a:t>动</a:t>
            </a:r>
            <a:endParaRPr sz="1000">
              <a:latin typeface="Microsoft JhengHei"/>
              <a:cs typeface="Microsoft JhengHei"/>
            </a:endParaRPr>
          </a:p>
        </p:txBody>
      </p:sp>
      <p:grpSp>
        <p:nvGrpSpPr>
          <p:cNvPr id="34" name="object 34" descr=""/>
          <p:cNvGrpSpPr/>
          <p:nvPr/>
        </p:nvGrpSpPr>
        <p:grpSpPr>
          <a:xfrm>
            <a:off x="3619499" y="5029199"/>
            <a:ext cx="2438400" cy="647700"/>
            <a:chOff x="3619499" y="5029199"/>
            <a:chExt cx="2438400" cy="647700"/>
          </a:xfrm>
        </p:grpSpPr>
        <p:sp>
          <p:nvSpPr>
            <p:cNvPr id="35" name="object 35" descr=""/>
            <p:cNvSpPr/>
            <p:nvPr/>
          </p:nvSpPr>
          <p:spPr>
            <a:xfrm>
              <a:off x="3619499" y="5029199"/>
              <a:ext cx="2438400" cy="647700"/>
            </a:xfrm>
            <a:custGeom>
              <a:avLst/>
              <a:gdLst/>
              <a:ahLst/>
              <a:cxnLst/>
              <a:rect l="l" t="t" r="r" b="b"/>
              <a:pathLst>
                <a:path w="2438400" h="647700">
                  <a:moveTo>
                    <a:pt x="2367203" y="647699"/>
                  </a:moveTo>
                  <a:lnTo>
                    <a:pt x="71197" y="647699"/>
                  </a:lnTo>
                  <a:lnTo>
                    <a:pt x="66241" y="647211"/>
                  </a:lnTo>
                  <a:lnTo>
                    <a:pt x="29705" y="632078"/>
                  </a:lnTo>
                  <a:lnTo>
                    <a:pt x="3885" y="596037"/>
                  </a:lnTo>
                  <a:lnTo>
                    <a:pt x="0" y="576503"/>
                  </a:lnTo>
                  <a:lnTo>
                    <a:pt x="0" y="571499"/>
                  </a:lnTo>
                  <a:lnTo>
                    <a:pt x="0" y="71196"/>
                  </a:lnTo>
                  <a:lnTo>
                    <a:pt x="15621" y="29705"/>
                  </a:lnTo>
                  <a:lnTo>
                    <a:pt x="51661" y="3885"/>
                  </a:lnTo>
                  <a:lnTo>
                    <a:pt x="71197" y="0"/>
                  </a:lnTo>
                  <a:lnTo>
                    <a:pt x="2367203" y="0"/>
                  </a:lnTo>
                  <a:lnTo>
                    <a:pt x="2408694" y="15621"/>
                  </a:lnTo>
                  <a:lnTo>
                    <a:pt x="2434513" y="51661"/>
                  </a:lnTo>
                  <a:lnTo>
                    <a:pt x="2438400" y="71196"/>
                  </a:lnTo>
                  <a:lnTo>
                    <a:pt x="2438400" y="576503"/>
                  </a:lnTo>
                  <a:lnTo>
                    <a:pt x="2422778" y="617994"/>
                  </a:lnTo>
                  <a:lnTo>
                    <a:pt x="2386738" y="643813"/>
                  </a:lnTo>
                  <a:lnTo>
                    <a:pt x="2372158" y="647211"/>
                  </a:lnTo>
                  <a:lnTo>
                    <a:pt x="2367203" y="647699"/>
                  </a:lnTo>
                  <a:close/>
                </a:path>
              </a:pathLst>
            </a:custGeom>
            <a:solidFill>
              <a:srgbClr val="0046AB">
                <a:alpha val="50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 descr=""/>
            <p:cNvSpPr/>
            <p:nvPr/>
          </p:nvSpPr>
          <p:spPr>
            <a:xfrm>
              <a:off x="3733799" y="5200649"/>
              <a:ext cx="304800" cy="304800"/>
            </a:xfrm>
            <a:custGeom>
              <a:avLst/>
              <a:gdLst/>
              <a:ahLst/>
              <a:cxnLst/>
              <a:rect l="l" t="t" r="r" b="b"/>
              <a:pathLst>
                <a:path w="304800" h="304800">
                  <a:moveTo>
                    <a:pt x="152399" y="304799"/>
                  </a:moveTo>
                  <a:lnTo>
                    <a:pt x="108160" y="298238"/>
                  </a:lnTo>
                  <a:lnTo>
                    <a:pt x="67730" y="279115"/>
                  </a:lnTo>
                  <a:lnTo>
                    <a:pt x="34591" y="249082"/>
                  </a:lnTo>
                  <a:lnTo>
                    <a:pt x="11600" y="210720"/>
                  </a:lnTo>
                  <a:lnTo>
                    <a:pt x="731" y="167338"/>
                  </a:lnTo>
                  <a:lnTo>
                    <a:pt x="0" y="152399"/>
                  </a:lnTo>
                  <a:lnTo>
                    <a:pt x="182" y="144912"/>
                  </a:lnTo>
                  <a:lnTo>
                    <a:pt x="8904" y="101065"/>
                  </a:lnTo>
                  <a:lnTo>
                    <a:pt x="29995" y="61606"/>
                  </a:lnTo>
                  <a:lnTo>
                    <a:pt x="61607" y="29995"/>
                  </a:lnTo>
                  <a:lnTo>
                    <a:pt x="101065" y="8904"/>
                  </a:lnTo>
                  <a:lnTo>
                    <a:pt x="144912" y="183"/>
                  </a:lnTo>
                  <a:lnTo>
                    <a:pt x="152399" y="0"/>
                  </a:lnTo>
                  <a:lnTo>
                    <a:pt x="159886" y="183"/>
                  </a:lnTo>
                  <a:lnTo>
                    <a:pt x="203733" y="8904"/>
                  </a:lnTo>
                  <a:lnTo>
                    <a:pt x="243191" y="29995"/>
                  </a:lnTo>
                  <a:lnTo>
                    <a:pt x="274803" y="61606"/>
                  </a:lnTo>
                  <a:lnTo>
                    <a:pt x="295894" y="101065"/>
                  </a:lnTo>
                  <a:lnTo>
                    <a:pt x="304616" y="144912"/>
                  </a:lnTo>
                  <a:lnTo>
                    <a:pt x="304799" y="152399"/>
                  </a:lnTo>
                  <a:lnTo>
                    <a:pt x="304616" y="159887"/>
                  </a:lnTo>
                  <a:lnTo>
                    <a:pt x="295894" y="203732"/>
                  </a:lnTo>
                  <a:lnTo>
                    <a:pt x="274803" y="243191"/>
                  </a:lnTo>
                  <a:lnTo>
                    <a:pt x="243191" y="274803"/>
                  </a:lnTo>
                  <a:lnTo>
                    <a:pt x="203733" y="295894"/>
                  </a:lnTo>
                  <a:lnTo>
                    <a:pt x="159886" y="304616"/>
                  </a:lnTo>
                  <a:lnTo>
                    <a:pt x="152399" y="304799"/>
                  </a:lnTo>
                  <a:close/>
                </a:path>
              </a:pathLst>
            </a:custGeom>
            <a:solidFill>
              <a:srgbClr val="0046AB">
                <a:alpha val="101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7" name="object 37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828246" y="5276046"/>
              <a:ext cx="115907" cy="154007"/>
            </a:xfrm>
            <a:prstGeom prst="rect">
              <a:avLst/>
            </a:prstGeom>
          </p:spPr>
        </p:pic>
      </p:grpSp>
      <p:sp>
        <p:nvSpPr>
          <p:cNvPr id="38" name="object 38" descr=""/>
          <p:cNvSpPr txBox="1"/>
          <p:nvPr/>
        </p:nvSpPr>
        <p:spPr>
          <a:xfrm>
            <a:off x="4140200" y="5145080"/>
            <a:ext cx="1626235" cy="389890"/>
          </a:xfrm>
          <a:prstGeom prst="rect">
            <a:avLst/>
          </a:prstGeom>
        </p:spPr>
        <p:txBody>
          <a:bodyPr wrap="square" lIns="0" tIns="266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10"/>
              </a:spcBef>
            </a:pPr>
            <a:r>
              <a:rPr dirty="0" sz="1200" spc="-140">
                <a:latin typeface="SimSun"/>
                <a:cs typeface="SimSun"/>
              </a:rPr>
              <a:t>快速响应</a:t>
            </a:r>
            <a:endParaRPr sz="1200">
              <a:latin typeface="SimSun"/>
              <a:cs typeface="SimSun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000" spc="-100">
                <a:solidFill>
                  <a:srgbClr val="4A5462"/>
                </a:solidFill>
                <a:latin typeface="SimSun"/>
                <a:cs typeface="SimSun"/>
              </a:rPr>
              <a:t>敏捷策</a:t>
            </a:r>
            <a:r>
              <a:rPr dirty="0" sz="1000" spc="-100">
                <a:solidFill>
                  <a:srgbClr val="4A5462"/>
                </a:solidFill>
                <a:latin typeface="Meiryo"/>
                <a:cs typeface="Meiryo"/>
              </a:rPr>
              <a:t>略</a:t>
            </a:r>
            <a:r>
              <a:rPr dirty="0" sz="1000" spc="-100">
                <a:solidFill>
                  <a:srgbClr val="4A5462"/>
                </a:solidFill>
                <a:latin typeface="SimSun"/>
                <a:cs typeface="SimSun"/>
              </a:rPr>
              <a:t>调整，提升市场</a:t>
            </a:r>
            <a:r>
              <a:rPr dirty="0" sz="1000" spc="-100">
                <a:solidFill>
                  <a:srgbClr val="4A5462"/>
                </a:solidFill>
                <a:latin typeface="Microsoft JhengHei"/>
                <a:cs typeface="Microsoft JhengHei"/>
              </a:rPr>
              <a:t>竞</a:t>
            </a:r>
            <a:r>
              <a:rPr dirty="0" sz="1000" spc="-100">
                <a:solidFill>
                  <a:srgbClr val="4A5462"/>
                </a:solidFill>
                <a:latin typeface="SimSun"/>
                <a:cs typeface="SimSun"/>
              </a:rPr>
              <a:t>争</a:t>
            </a:r>
            <a:r>
              <a:rPr dirty="0" sz="1000" spc="-50">
                <a:solidFill>
                  <a:srgbClr val="4A5462"/>
                </a:solidFill>
                <a:latin typeface="Microsoft JhengHei"/>
                <a:cs typeface="Microsoft JhengHei"/>
              </a:rPr>
              <a:t>⼒</a:t>
            </a:r>
            <a:endParaRPr sz="1000">
              <a:latin typeface="Microsoft JhengHei"/>
              <a:cs typeface="Microsoft JhengHei"/>
            </a:endParaRPr>
          </a:p>
        </p:txBody>
      </p:sp>
      <p:grpSp>
        <p:nvGrpSpPr>
          <p:cNvPr id="39" name="object 39" descr=""/>
          <p:cNvGrpSpPr/>
          <p:nvPr/>
        </p:nvGrpSpPr>
        <p:grpSpPr>
          <a:xfrm>
            <a:off x="6134099" y="5029199"/>
            <a:ext cx="2438400" cy="647700"/>
            <a:chOff x="6134099" y="5029199"/>
            <a:chExt cx="2438400" cy="647700"/>
          </a:xfrm>
        </p:grpSpPr>
        <p:sp>
          <p:nvSpPr>
            <p:cNvPr id="40" name="object 40" descr=""/>
            <p:cNvSpPr/>
            <p:nvPr/>
          </p:nvSpPr>
          <p:spPr>
            <a:xfrm>
              <a:off x="6134099" y="5029199"/>
              <a:ext cx="2438400" cy="647700"/>
            </a:xfrm>
            <a:custGeom>
              <a:avLst/>
              <a:gdLst/>
              <a:ahLst/>
              <a:cxnLst/>
              <a:rect l="l" t="t" r="r" b="b"/>
              <a:pathLst>
                <a:path w="2438400" h="647700">
                  <a:moveTo>
                    <a:pt x="2367203" y="647699"/>
                  </a:moveTo>
                  <a:lnTo>
                    <a:pt x="71196" y="647699"/>
                  </a:lnTo>
                  <a:lnTo>
                    <a:pt x="66240" y="647211"/>
                  </a:lnTo>
                  <a:lnTo>
                    <a:pt x="29703" y="632078"/>
                  </a:lnTo>
                  <a:lnTo>
                    <a:pt x="3885" y="596037"/>
                  </a:lnTo>
                  <a:lnTo>
                    <a:pt x="0" y="576503"/>
                  </a:lnTo>
                  <a:lnTo>
                    <a:pt x="0" y="571499"/>
                  </a:lnTo>
                  <a:lnTo>
                    <a:pt x="0" y="71196"/>
                  </a:lnTo>
                  <a:lnTo>
                    <a:pt x="15621" y="29705"/>
                  </a:lnTo>
                  <a:lnTo>
                    <a:pt x="51660" y="3885"/>
                  </a:lnTo>
                  <a:lnTo>
                    <a:pt x="71196" y="0"/>
                  </a:lnTo>
                  <a:lnTo>
                    <a:pt x="2367203" y="0"/>
                  </a:lnTo>
                  <a:lnTo>
                    <a:pt x="2408693" y="15621"/>
                  </a:lnTo>
                  <a:lnTo>
                    <a:pt x="2434513" y="51661"/>
                  </a:lnTo>
                  <a:lnTo>
                    <a:pt x="2438399" y="71196"/>
                  </a:lnTo>
                  <a:lnTo>
                    <a:pt x="2438399" y="576503"/>
                  </a:lnTo>
                  <a:lnTo>
                    <a:pt x="2422777" y="617994"/>
                  </a:lnTo>
                  <a:lnTo>
                    <a:pt x="2386736" y="643813"/>
                  </a:lnTo>
                  <a:lnTo>
                    <a:pt x="2372157" y="647211"/>
                  </a:lnTo>
                  <a:lnTo>
                    <a:pt x="2367203" y="647699"/>
                  </a:lnTo>
                  <a:close/>
                </a:path>
              </a:pathLst>
            </a:custGeom>
            <a:solidFill>
              <a:srgbClr val="0046AB">
                <a:alpha val="50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6248399" y="5200649"/>
              <a:ext cx="304800" cy="304800"/>
            </a:xfrm>
            <a:custGeom>
              <a:avLst/>
              <a:gdLst/>
              <a:ahLst/>
              <a:cxnLst/>
              <a:rect l="l" t="t" r="r" b="b"/>
              <a:pathLst>
                <a:path w="304800" h="304800">
                  <a:moveTo>
                    <a:pt x="152399" y="304799"/>
                  </a:moveTo>
                  <a:lnTo>
                    <a:pt x="108159" y="298238"/>
                  </a:lnTo>
                  <a:lnTo>
                    <a:pt x="67730" y="279115"/>
                  </a:lnTo>
                  <a:lnTo>
                    <a:pt x="34591" y="249082"/>
                  </a:lnTo>
                  <a:lnTo>
                    <a:pt x="11599" y="210720"/>
                  </a:lnTo>
                  <a:lnTo>
                    <a:pt x="731" y="167338"/>
                  </a:lnTo>
                  <a:lnTo>
                    <a:pt x="0" y="152399"/>
                  </a:lnTo>
                  <a:lnTo>
                    <a:pt x="182" y="144912"/>
                  </a:lnTo>
                  <a:lnTo>
                    <a:pt x="8903" y="101065"/>
                  </a:lnTo>
                  <a:lnTo>
                    <a:pt x="29995" y="61606"/>
                  </a:lnTo>
                  <a:lnTo>
                    <a:pt x="61607" y="29995"/>
                  </a:lnTo>
                  <a:lnTo>
                    <a:pt x="101065" y="8904"/>
                  </a:lnTo>
                  <a:lnTo>
                    <a:pt x="144912" y="183"/>
                  </a:lnTo>
                  <a:lnTo>
                    <a:pt x="152399" y="0"/>
                  </a:lnTo>
                  <a:lnTo>
                    <a:pt x="159886" y="183"/>
                  </a:lnTo>
                  <a:lnTo>
                    <a:pt x="203733" y="8904"/>
                  </a:lnTo>
                  <a:lnTo>
                    <a:pt x="243191" y="29995"/>
                  </a:lnTo>
                  <a:lnTo>
                    <a:pt x="274803" y="61606"/>
                  </a:lnTo>
                  <a:lnTo>
                    <a:pt x="295894" y="101065"/>
                  </a:lnTo>
                  <a:lnTo>
                    <a:pt x="304616" y="144912"/>
                  </a:lnTo>
                  <a:lnTo>
                    <a:pt x="304799" y="152399"/>
                  </a:lnTo>
                  <a:lnTo>
                    <a:pt x="304616" y="159887"/>
                  </a:lnTo>
                  <a:lnTo>
                    <a:pt x="295894" y="203732"/>
                  </a:lnTo>
                  <a:lnTo>
                    <a:pt x="274803" y="243191"/>
                  </a:lnTo>
                  <a:lnTo>
                    <a:pt x="243191" y="274803"/>
                  </a:lnTo>
                  <a:lnTo>
                    <a:pt x="203733" y="295894"/>
                  </a:lnTo>
                  <a:lnTo>
                    <a:pt x="159886" y="304616"/>
                  </a:lnTo>
                  <a:lnTo>
                    <a:pt x="152399" y="304799"/>
                  </a:lnTo>
                  <a:close/>
                </a:path>
              </a:pathLst>
            </a:custGeom>
            <a:solidFill>
              <a:srgbClr val="0046AB">
                <a:alpha val="101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2" name="object 42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324599" y="5276849"/>
              <a:ext cx="161627" cy="152399"/>
            </a:xfrm>
            <a:prstGeom prst="rect">
              <a:avLst/>
            </a:prstGeom>
          </p:spPr>
        </p:pic>
      </p:grpSp>
      <p:sp>
        <p:nvSpPr>
          <p:cNvPr id="43" name="object 43" descr=""/>
          <p:cNvSpPr txBox="1"/>
          <p:nvPr/>
        </p:nvSpPr>
        <p:spPr>
          <a:xfrm>
            <a:off x="6654800" y="5145080"/>
            <a:ext cx="1466850" cy="389890"/>
          </a:xfrm>
          <a:prstGeom prst="rect">
            <a:avLst/>
          </a:prstGeom>
        </p:spPr>
        <p:txBody>
          <a:bodyPr wrap="square" lIns="0" tIns="266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10"/>
              </a:spcBef>
            </a:pPr>
            <a:r>
              <a:rPr dirty="0" sz="1200" spc="-140">
                <a:latin typeface="SimSun"/>
                <a:cs typeface="SimSun"/>
              </a:rPr>
              <a:t>精准投放</a:t>
            </a:r>
            <a:endParaRPr sz="1200">
              <a:latin typeface="SimSun"/>
              <a:cs typeface="SimSun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000" spc="-100">
                <a:solidFill>
                  <a:srgbClr val="4A5462"/>
                </a:solidFill>
                <a:latin typeface="SimSun"/>
                <a:cs typeface="SimSun"/>
              </a:rPr>
              <a:t>降低获客</a:t>
            </a:r>
            <a:r>
              <a:rPr dirty="0" sz="1000" spc="-100">
                <a:solidFill>
                  <a:srgbClr val="4A5462"/>
                </a:solidFill>
                <a:latin typeface="Meiryo"/>
                <a:cs typeface="Meiryo"/>
              </a:rPr>
              <a:t>成</a:t>
            </a:r>
            <a:r>
              <a:rPr dirty="0" sz="1000" spc="-100">
                <a:solidFill>
                  <a:srgbClr val="4A5462"/>
                </a:solidFill>
                <a:latin typeface="SimSun"/>
                <a:cs typeface="SimSun"/>
              </a:rPr>
              <a:t>本，提</a:t>
            </a:r>
            <a:r>
              <a:rPr dirty="0" sz="1000" spc="-100">
                <a:solidFill>
                  <a:srgbClr val="4A5462"/>
                </a:solidFill>
                <a:latin typeface="Meiryo"/>
                <a:cs typeface="Meiryo"/>
              </a:rPr>
              <a:t>⾼</a:t>
            </a:r>
            <a:r>
              <a:rPr dirty="0" sz="1000" spc="-100">
                <a:solidFill>
                  <a:srgbClr val="4A5462"/>
                </a:solidFill>
                <a:latin typeface="SimSun"/>
                <a:cs typeface="SimSun"/>
              </a:rPr>
              <a:t>营销</a:t>
            </a:r>
            <a:r>
              <a:rPr dirty="0" sz="900" spc="-25">
                <a:solidFill>
                  <a:srgbClr val="4A5462"/>
                </a:solidFill>
                <a:latin typeface="Segoe UI"/>
                <a:cs typeface="Segoe UI"/>
              </a:rPr>
              <a:t>ROI</a:t>
            </a:r>
            <a:endParaRPr sz="900">
              <a:latin typeface="Segoe UI"/>
              <a:cs typeface="Segoe UI"/>
            </a:endParaRPr>
          </a:p>
        </p:txBody>
      </p:sp>
      <p:grpSp>
        <p:nvGrpSpPr>
          <p:cNvPr id="44" name="object 44" descr=""/>
          <p:cNvGrpSpPr/>
          <p:nvPr/>
        </p:nvGrpSpPr>
        <p:grpSpPr>
          <a:xfrm>
            <a:off x="8648698" y="5029199"/>
            <a:ext cx="2438400" cy="647700"/>
            <a:chOff x="8648698" y="5029199"/>
            <a:chExt cx="2438400" cy="647700"/>
          </a:xfrm>
        </p:grpSpPr>
        <p:sp>
          <p:nvSpPr>
            <p:cNvPr id="45" name="object 45" descr=""/>
            <p:cNvSpPr/>
            <p:nvPr/>
          </p:nvSpPr>
          <p:spPr>
            <a:xfrm>
              <a:off x="8648698" y="5029199"/>
              <a:ext cx="2438400" cy="647700"/>
            </a:xfrm>
            <a:custGeom>
              <a:avLst/>
              <a:gdLst/>
              <a:ahLst/>
              <a:cxnLst/>
              <a:rect l="l" t="t" r="r" b="b"/>
              <a:pathLst>
                <a:path w="2438400" h="647700">
                  <a:moveTo>
                    <a:pt x="2367203" y="647699"/>
                  </a:moveTo>
                  <a:lnTo>
                    <a:pt x="71196" y="647699"/>
                  </a:lnTo>
                  <a:lnTo>
                    <a:pt x="66241" y="647211"/>
                  </a:lnTo>
                  <a:lnTo>
                    <a:pt x="29705" y="632078"/>
                  </a:lnTo>
                  <a:lnTo>
                    <a:pt x="3885" y="596037"/>
                  </a:lnTo>
                  <a:lnTo>
                    <a:pt x="0" y="576503"/>
                  </a:lnTo>
                  <a:lnTo>
                    <a:pt x="0" y="571499"/>
                  </a:lnTo>
                  <a:lnTo>
                    <a:pt x="0" y="71196"/>
                  </a:lnTo>
                  <a:lnTo>
                    <a:pt x="15621" y="29705"/>
                  </a:lnTo>
                  <a:lnTo>
                    <a:pt x="51661" y="3885"/>
                  </a:lnTo>
                  <a:lnTo>
                    <a:pt x="71196" y="0"/>
                  </a:lnTo>
                  <a:lnTo>
                    <a:pt x="2367203" y="0"/>
                  </a:lnTo>
                  <a:lnTo>
                    <a:pt x="2408694" y="15621"/>
                  </a:lnTo>
                  <a:lnTo>
                    <a:pt x="2434513" y="51661"/>
                  </a:lnTo>
                  <a:lnTo>
                    <a:pt x="2438400" y="71196"/>
                  </a:lnTo>
                  <a:lnTo>
                    <a:pt x="2438400" y="576503"/>
                  </a:lnTo>
                  <a:lnTo>
                    <a:pt x="2422776" y="617994"/>
                  </a:lnTo>
                  <a:lnTo>
                    <a:pt x="2386737" y="643813"/>
                  </a:lnTo>
                  <a:lnTo>
                    <a:pt x="2372157" y="647211"/>
                  </a:lnTo>
                  <a:lnTo>
                    <a:pt x="2367203" y="647699"/>
                  </a:lnTo>
                  <a:close/>
                </a:path>
              </a:pathLst>
            </a:custGeom>
            <a:solidFill>
              <a:srgbClr val="0046AB">
                <a:alpha val="50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 descr=""/>
            <p:cNvSpPr/>
            <p:nvPr/>
          </p:nvSpPr>
          <p:spPr>
            <a:xfrm>
              <a:off x="8762999" y="5200649"/>
              <a:ext cx="304800" cy="304800"/>
            </a:xfrm>
            <a:custGeom>
              <a:avLst/>
              <a:gdLst/>
              <a:ahLst/>
              <a:cxnLst/>
              <a:rect l="l" t="t" r="r" b="b"/>
              <a:pathLst>
                <a:path w="304800" h="304800">
                  <a:moveTo>
                    <a:pt x="152399" y="304799"/>
                  </a:moveTo>
                  <a:lnTo>
                    <a:pt x="108158" y="298238"/>
                  </a:lnTo>
                  <a:lnTo>
                    <a:pt x="67729" y="279115"/>
                  </a:lnTo>
                  <a:lnTo>
                    <a:pt x="34590" y="249082"/>
                  </a:lnTo>
                  <a:lnTo>
                    <a:pt x="11599" y="210720"/>
                  </a:lnTo>
                  <a:lnTo>
                    <a:pt x="731" y="167338"/>
                  </a:lnTo>
                  <a:lnTo>
                    <a:pt x="0" y="152399"/>
                  </a:lnTo>
                  <a:lnTo>
                    <a:pt x="182" y="144912"/>
                  </a:lnTo>
                  <a:lnTo>
                    <a:pt x="8903" y="101065"/>
                  </a:lnTo>
                  <a:lnTo>
                    <a:pt x="29994" y="61606"/>
                  </a:lnTo>
                  <a:lnTo>
                    <a:pt x="61606" y="29995"/>
                  </a:lnTo>
                  <a:lnTo>
                    <a:pt x="101064" y="8904"/>
                  </a:lnTo>
                  <a:lnTo>
                    <a:pt x="144912" y="183"/>
                  </a:lnTo>
                  <a:lnTo>
                    <a:pt x="152399" y="0"/>
                  </a:lnTo>
                  <a:lnTo>
                    <a:pt x="159887" y="183"/>
                  </a:lnTo>
                  <a:lnTo>
                    <a:pt x="203732" y="8904"/>
                  </a:lnTo>
                  <a:lnTo>
                    <a:pt x="243191" y="29995"/>
                  </a:lnTo>
                  <a:lnTo>
                    <a:pt x="274803" y="61606"/>
                  </a:lnTo>
                  <a:lnTo>
                    <a:pt x="295893" y="101065"/>
                  </a:lnTo>
                  <a:lnTo>
                    <a:pt x="304616" y="144912"/>
                  </a:lnTo>
                  <a:lnTo>
                    <a:pt x="304799" y="152399"/>
                  </a:lnTo>
                  <a:lnTo>
                    <a:pt x="304616" y="159887"/>
                  </a:lnTo>
                  <a:lnTo>
                    <a:pt x="295893" y="203732"/>
                  </a:lnTo>
                  <a:lnTo>
                    <a:pt x="274803" y="243191"/>
                  </a:lnTo>
                  <a:lnTo>
                    <a:pt x="243191" y="274803"/>
                  </a:lnTo>
                  <a:lnTo>
                    <a:pt x="203732" y="295894"/>
                  </a:lnTo>
                  <a:lnTo>
                    <a:pt x="159887" y="304616"/>
                  </a:lnTo>
                  <a:lnTo>
                    <a:pt x="152399" y="304799"/>
                  </a:lnTo>
                  <a:close/>
                </a:path>
              </a:pathLst>
            </a:custGeom>
            <a:solidFill>
              <a:srgbClr val="0046AB">
                <a:alpha val="101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7" name="object 47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823088" y="5279223"/>
              <a:ext cx="184621" cy="147086"/>
            </a:xfrm>
            <a:prstGeom prst="rect">
              <a:avLst/>
            </a:prstGeom>
          </p:spPr>
        </p:pic>
      </p:grpSp>
      <p:sp>
        <p:nvSpPr>
          <p:cNvPr id="48" name="object 48" descr=""/>
          <p:cNvSpPr txBox="1"/>
          <p:nvPr/>
        </p:nvSpPr>
        <p:spPr>
          <a:xfrm>
            <a:off x="9169400" y="5145080"/>
            <a:ext cx="1397635" cy="389890"/>
          </a:xfrm>
          <a:prstGeom prst="rect">
            <a:avLst/>
          </a:prstGeom>
        </p:spPr>
        <p:txBody>
          <a:bodyPr wrap="square" lIns="0" tIns="266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10"/>
              </a:spcBef>
            </a:pPr>
            <a:r>
              <a:rPr dirty="0" sz="1200" spc="-165">
                <a:latin typeface="Meiryo"/>
                <a:cs typeface="Meiryo"/>
              </a:rPr>
              <a:t>⽆</a:t>
            </a:r>
            <a:r>
              <a:rPr dirty="0" sz="1200" spc="-130">
                <a:latin typeface="SimSun"/>
                <a:cs typeface="SimSun"/>
              </a:rPr>
              <a:t>缝体验</a:t>
            </a:r>
            <a:endParaRPr sz="1200">
              <a:latin typeface="SimSun"/>
              <a:cs typeface="SimSun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000" spc="-100">
                <a:solidFill>
                  <a:srgbClr val="4A5462"/>
                </a:solidFill>
                <a:latin typeface="SimSun"/>
                <a:cs typeface="SimSun"/>
              </a:rPr>
              <a:t>提升品牌忠诚度与转化效率</a:t>
            </a:r>
            <a:endParaRPr sz="1000">
              <a:latin typeface="SimSun"/>
              <a:cs typeface="SimSun"/>
            </a:endParaRPr>
          </a:p>
        </p:txBody>
      </p:sp>
      <p:sp>
        <p:nvSpPr>
          <p:cNvPr id="49" name="object 49" descr=""/>
          <p:cNvSpPr txBox="1"/>
          <p:nvPr/>
        </p:nvSpPr>
        <p:spPr>
          <a:xfrm>
            <a:off x="11074548" y="6501376"/>
            <a:ext cx="365125" cy="203200"/>
          </a:xfrm>
          <a:prstGeom prst="rect">
            <a:avLst/>
          </a:prstGeom>
        </p:spPr>
        <p:txBody>
          <a:bodyPr wrap="square" lIns="0" tIns="228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dirty="0" sz="1050" spc="-10">
                <a:solidFill>
                  <a:srgbClr val="6A7280"/>
                </a:solidFill>
                <a:latin typeface="Segoe UI"/>
                <a:cs typeface="Segoe UI"/>
              </a:rPr>
              <a:t>06/15</a:t>
            </a:r>
            <a:endParaRPr sz="1050">
              <a:latin typeface="Segoe UI"/>
              <a:cs typeface="Segoe UI"/>
            </a:endParaRPr>
          </a:p>
        </p:txBody>
      </p:sp>
      <p:sp>
        <p:nvSpPr>
          <p:cNvPr id="50" name="object 50" descr="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dirty="0" spc="-10"/>
              <a:t>2025.07</a:t>
            </a:r>
          </a:p>
        </p:txBody>
      </p:sp>
      <p:sp>
        <p:nvSpPr>
          <p:cNvPr id="51" name="object 51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50165">
              <a:lnSpc>
                <a:spcPts val="1250"/>
              </a:lnSpc>
            </a:pPr>
            <a:r>
              <a:rPr dirty="0" spc="-105"/>
              <a:t>系统化营销全链路知识培训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54100" y="598423"/>
            <a:ext cx="5740400" cy="549910"/>
          </a:xfrm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3400" spc="-409" b="0">
                <a:latin typeface="SimSun"/>
                <a:cs typeface="SimSun"/>
              </a:rPr>
              <a:t>系统化营销流程与</a:t>
            </a:r>
            <a:r>
              <a:rPr dirty="0" sz="3400" spc="-409" b="0">
                <a:latin typeface="Meiryo"/>
                <a:cs typeface="Meiryo"/>
              </a:rPr>
              <a:t>⽤⼾</a:t>
            </a:r>
            <a:r>
              <a:rPr dirty="0" sz="3400" spc="-409" b="0">
                <a:latin typeface="SimSun"/>
                <a:cs typeface="SimSun"/>
              </a:rPr>
              <a:t>全</a:t>
            </a:r>
            <a:r>
              <a:rPr dirty="0" sz="3400" spc="-409" b="0">
                <a:latin typeface="Meiryo"/>
                <a:cs typeface="Meiryo"/>
              </a:rPr>
              <a:t>⽣</a:t>
            </a:r>
            <a:r>
              <a:rPr dirty="0" sz="3400" spc="-430" b="0">
                <a:latin typeface="SimSun"/>
                <a:cs typeface="SimSun"/>
              </a:rPr>
              <a:t>命周期</a:t>
            </a:r>
            <a:endParaRPr sz="3400">
              <a:latin typeface="SimSun"/>
              <a:cs typeface="SimSun"/>
            </a:endParaRPr>
          </a:p>
        </p:txBody>
      </p:sp>
      <p:sp>
        <p:nvSpPr>
          <p:cNvPr id="3" name="object 3" descr=""/>
          <p:cNvSpPr/>
          <p:nvPr/>
        </p:nvSpPr>
        <p:spPr>
          <a:xfrm>
            <a:off x="1066799" y="1409699"/>
            <a:ext cx="609600" cy="38100"/>
          </a:xfrm>
          <a:custGeom>
            <a:avLst/>
            <a:gdLst/>
            <a:ahLst/>
            <a:cxnLst/>
            <a:rect l="l" t="t" r="r" b="b"/>
            <a:pathLst>
              <a:path w="609600" h="38100">
                <a:moveTo>
                  <a:pt x="609599" y="38099"/>
                </a:moveTo>
                <a:lnTo>
                  <a:pt x="0" y="38099"/>
                </a:lnTo>
                <a:lnTo>
                  <a:pt x="0" y="0"/>
                </a:lnTo>
                <a:lnTo>
                  <a:pt x="609599" y="0"/>
                </a:lnTo>
                <a:lnTo>
                  <a:pt x="609599" y="38099"/>
                </a:lnTo>
                <a:close/>
              </a:path>
            </a:pathLst>
          </a:custGeom>
          <a:solidFill>
            <a:srgbClr val="0046AB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" name="object 4" descr=""/>
          <p:cNvGrpSpPr/>
          <p:nvPr/>
        </p:nvGrpSpPr>
        <p:grpSpPr>
          <a:xfrm>
            <a:off x="1066799" y="5143499"/>
            <a:ext cx="5734050" cy="685800"/>
            <a:chOff x="1066799" y="5143499"/>
            <a:chExt cx="5734050" cy="685800"/>
          </a:xfrm>
        </p:grpSpPr>
        <p:sp>
          <p:nvSpPr>
            <p:cNvPr id="5" name="object 5" descr=""/>
            <p:cNvSpPr/>
            <p:nvPr/>
          </p:nvSpPr>
          <p:spPr>
            <a:xfrm>
              <a:off x="1066799" y="5143499"/>
              <a:ext cx="5734050" cy="685800"/>
            </a:xfrm>
            <a:custGeom>
              <a:avLst/>
              <a:gdLst/>
              <a:ahLst/>
              <a:cxnLst/>
              <a:rect l="l" t="t" r="r" b="b"/>
              <a:pathLst>
                <a:path w="5734050" h="685800">
                  <a:moveTo>
                    <a:pt x="5734049" y="685799"/>
                  </a:moveTo>
                  <a:lnTo>
                    <a:pt x="0" y="685799"/>
                  </a:lnTo>
                  <a:lnTo>
                    <a:pt x="0" y="0"/>
                  </a:lnTo>
                  <a:lnTo>
                    <a:pt x="5734049" y="0"/>
                  </a:lnTo>
                  <a:lnTo>
                    <a:pt x="5734049" y="685799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1066799" y="5143499"/>
              <a:ext cx="38100" cy="685800"/>
            </a:xfrm>
            <a:custGeom>
              <a:avLst/>
              <a:gdLst/>
              <a:ahLst/>
              <a:cxnLst/>
              <a:rect l="l" t="t" r="r" b="b"/>
              <a:pathLst>
                <a:path w="38100" h="685800">
                  <a:moveTo>
                    <a:pt x="38099" y="685799"/>
                  </a:moveTo>
                  <a:lnTo>
                    <a:pt x="0" y="685799"/>
                  </a:lnTo>
                  <a:lnTo>
                    <a:pt x="0" y="0"/>
                  </a:lnTo>
                  <a:lnTo>
                    <a:pt x="38099" y="0"/>
                  </a:lnTo>
                  <a:lnTo>
                    <a:pt x="38099" y="685799"/>
                  </a:lnTo>
                  <a:close/>
                </a:path>
              </a:pathLst>
            </a:custGeom>
            <a:solidFill>
              <a:srgbClr val="E4E7E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 descr=""/>
          <p:cNvSpPr txBox="1"/>
          <p:nvPr/>
        </p:nvSpPr>
        <p:spPr>
          <a:xfrm>
            <a:off x="1054100" y="1731136"/>
            <a:ext cx="1739900" cy="28765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700" spc="-210">
                <a:solidFill>
                  <a:srgbClr val="0046AB"/>
                </a:solidFill>
                <a:latin typeface="Meiryo"/>
                <a:cs typeface="Meiryo"/>
              </a:rPr>
              <a:t>⽤⼾</a:t>
            </a:r>
            <a:r>
              <a:rPr dirty="0" sz="1700" spc="-210">
                <a:solidFill>
                  <a:srgbClr val="0046AB"/>
                </a:solidFill>
                <a:latin typeface="SimSun"/>
                <a:cs typeface="SimSun"/>
              </a:rPr>
              <a:t>全</a:t>
            </a:r>
            <a:r>
              <a:rPr dirty="0" sz="1700" spc="-210">
                <a:solidFill>
                  <a:srgbClr val="0046AB"/>
                </a:solidFill>
                <a:latin typeface="Meiryo"/>
                <a:cs typeface="Meiryo"/>
              </a:rPr>
              <a:t>⽣</a:t>
            </a:r>
            <a:r>
              <a:rPr dirty="0" sz="1700" spc="-195">
                <a:solidFill>
                  <a:srgbClr val="0046AB"/>
                </a:solidFill>
                <a:latin typeface="SimSun"/>
                <a:cs typeface="SimSun"/>
              </a:rPr>
              <a:t>命周期管理</a:t>
            </a:r>
            <a:endParaRPr sz="1700">
              <a:latin typeface="SimSun"/>
              <a:cs typeface="SimSun"/>
            </a:endParaRPr>
          </a:p>
        </p:txBody>
      </p:sp>
      <p:grpSp>
        <p:nvGrpSpPr>
          <p:cNvPr id="8" name="object 8" descr=""/>
          <p:cNvGrpSpPr/>
          <p:nvPr/>
        </p:nvGrpSpPr>
        <p:grpSpPr>
          <a:xfrm>
            <a:off x="1304924" y="2209799"/>
            <a:ext cx="666750" cy="666750"/>
            <a:chOff x="1304924" y="2209799"/>
            <a:chExt cx="666750" cy="666750"/>
          </a:xfrm>
        </p:grpSpPr>
        <p:sp>
          <p:nvSpPr>
            <p:cNvPr id="9" name="object 9" descr=""/>
            <p:cNvSpPr/>
            <p:nvPr/>
          </p:nvSpPr>
          <p:spPr>
            <a:xfrm>
              <a:off x="1304924" y="2209799"/>
              <a:ext cx="666750" cy="666750"/>
            </a:xfrm>
            <a:custGeom>
              <a:avLst/>
              <a:gdLst/>
              <a:ahLst/>
              <a:cxnLst/>
              <a:rect l="l" t="t" r="r" b="b"/>
              <a:pathLst>
                <a:path w="666750" h="666750">
                  <a:moveTo>
                    <a:pt x="333374" y="666749"/>
                  </a:moveTo>
                  <a:lnTo>
                    <a:pt x="292563" y="664242"/>
                  </a:lnTo>
                  <a:lnTo>
                    <a:pt x="252371" y="656759"/>
                  </a:lnTo>
                  <a:lnTo>
                    <a:pt x="213397" y="644412"/>
                  </a:lnTo>
                  <a:lnTo>
                    <a:pt x="176222" y="627385"/>
                  </a:lnTo>
                  <a:lnTo>
                    <a:pt x="141412" y="605935"/>
                  </a:lnTo>
                  <a:lnTo>
                    <a:pt x="109493" y="580389"/>
                  </a:lnTo>
                  <a:lnTo>
                    <a:pt x="80941" y="551128"/>
                  </a:lnTo>
                  <a:lnTo>
                    <a:pt x="56183" y="518588"/>
                  </a:lnTo>
                  <a:lnTo>
                    <a:pt x="35594" y="483261"/>
                  </a:lnTo>
                  <a:lnTo>
                    <a:pt x="19487" y="445685"/>
                  </a:lnTo>
                  <a:lnTo>
                    <a:pt x="8100" y="406420"/>
                  </a:lnTo>
                  <a:lnTo>
                    <a:pt x="1605" y="366051"/>
                  </a:lnTo>
                  <a:lnTo>
                    <a:pt x="0" y="333374"/>
                  </a:lnTo>
                  <a:lnTo>
                    <a:pt x="100" y="325191"/>
                  </a:lnTo>
                  <a:lnTo>
                    <a:pt x="3607" y="284458"/>
                  </a:lnTo>
                  <a:lnTo>
                    <a:pt x="12075" y="244462"/>
                  </a:lnTo>
                  <a:lnTo>
                    <a:pt x="25376" y="205797"/>
                  </a:lnTo>
                  <a:lnTo>
                    <a:pt x="43310" y="169052"/>
                  </a:lnTo>
                  <a:lnTo>
                    <a:pt x="65605" y="134783"/>
                  </a:lnTo>
                  <a:lnTo>
                    <a:pt x="91927" y="103501"/>
                  </a:lnTo>
                  <a:lnTo>
                    <a:pt x="121884" y="75672"/>
                  </a:lnTo>
                  <a:lnTo>
                    <a:pt x="155022" y="51720"/>
                  </a:lnTo>
                  <a:lnTo>
                    <a:pt x="190838" y="32007"/>
                  </a:lnTo>
                  <a:lnTo>
                    <a:pt x="228798" y="16826"/>
                  </a:lnTo>
                  <a:lnTo>
                    <a:pt x="268336" y="6405"/>
                  </a:lnTo>
                  <a:lnTo>
                    <a:pt x="308852" y="903"/>
                  </a:lnTo>
                  <a:lnTo>
                    <a:pt x="333374" y="0"/>
                  </a:lnTo>
                  <a:lnTo>
                    <a:pt x="341558" y="100"/>
                  </a:lnTo>
                  <a:lnTo>
                    <a:pt x="382291" y="3608"/>
                  </a:lnTo>
                  <a:lnTo>
                    <a:pt x="422287" y="12075"/>
                  </a:lnTo>
                  <a:lnTo>
                    <a:pt x="460951" y="25376"/>
                  </a:lnTo>
                  <a:lnTo>
                    <a:pt x="497696" y="43310"/>
                  </a:lnTo>
                  <a:lnTo>
                    <a:pt x="531966" y="65605"/>
                  </a:lnTo>
                  <a:lnTo>
                    <a:pt x="563248" y="91927"/>
                  </a:lnTo>
                  <a:lnTo>
                    <a:pt x="591077" y="121884"/>
                  </a:lnTo>
                  <a:lnTo>
                    <a:pt x="615029" y="155021"/>
                  </a:lnTo>
                  <a:lnTo>
                    <a:pt x="634742" y="190838"/>
                  </a:lnTo>
                  <a:lnTo>
                    <a:pt x="649923" y="228799"/>
                  </a:lnTo>
                  <a:lnTo>
                    <a:pt x="660343" y="268336"/>
                  </a:lnTo>
                  <a:lnTo>
                    <a:pt x="665846" y="308852"/>
                  </a:lnTo>
                  <a:lnTo>
                    <a:pt x="666749" y="333374"/>
                  </a:lnTo>
                  <a:lnTo>
                    <a:pt x="666649" y="341558"/>
                  </a:lnTo>
                  <a:lnTo>
                    <a:pt x="663141" y="382291"/>
                  </a:lnTo>
                  <a:lnTo>
                    <a:pt x="654674" y="422287"/>
                  </a:lnTo>
                  <a:lnTo>
                    <a:pt x="641372" y="460951"/>
                  </a:lnTo>
                  <a:lnTo>
                    <a:pt x="623438" y="497696"/>
                  </a:lnTo>
                  <a:lnTo>
                    <a:pt x="601144" y="531966"/>
                  </a:lnTo>
                  <a:lnTo>
                    <a:pt x="574822" y="563248"/>
                  </a:lnTo>
                  <a:lnTo>
                    <a:pt x="544865" y="591077"/>
                  </a:lnTo>
                  <a:lnTo>
                    <a:pt x="511727" y="615029"/>
                  </a:lnTo>
                  <a:lnTo>
                    <a:pt x="475910" y="634742"/>
                  </a:lnTo>
                  <a:lnTo>
                    <a:pt x="437950" y="649923"/>
                  </a:lnTo>
                  <a:lnTo>
                    <a:pt x="398413" y="660343"/>
                  </a:lnTo>
                  <a:lnTo>
                    <a:pt x="357897" y="665846"/>
                  </a:lnTo>
                  <a:lnTo>
                    <a:pt x="333374" y="666749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1447799" y="2390774"/>
              <a:ext cx="381000" cy="304800"/>
            </a:xfrm>
            <a:custGeom>
              <a:avLst/>
              <a:gdLst/>
              <a:ahLst/>
              <a:cxnLst/>
              <a:rect l="l" t="t" r="r" b="b"/>
              <a:pathLst>
                <a:path w="381000" h="304800">
                  <a:moveTo>
                    <a:pt x="138353" y="152399"/>
                  </a:moveTo>
                  <a:lnTo>
                    <a:pt x="128346" y="152399"/>
                  </a:lnTo>
                  <a:lnTo>
                    <a:pt x="123391" y="151911"/>
                  </a:lnTo>
                  <a:lnTo>
                    <a:pt x="86855" y="136778"/>
                  </a:lnTo>
                  <a:lnTo>
                    <a:pt x="61035" y="100737"/>
                  </a:lnTo>
                  <a:lnTo>
                    <a:pt x="57149" y="81203"/>
                  </a:lnTo>
                  <a:lnTo>
                    <a:pt x="57149" y="71196"/>
                  </a:lnTo>
                  <a:lnTo>
                    <a:pt x="72771" y="29705"/>
                  </a:lnTo>
                  <a:lnTo>
                    <a:pt x="108812" y="3885"/>
                  </a:lnTo>
                  <a:lnTo>
                    <a:pt x="128346" y="0"/>
                  </a:lnTo>
                  <a:lnTo>
                    <a:pt x="138353" y="0"/>
                  </a:lnTo>
                  <a:lnTo>
                    <a:pt x="179844" y="15621"/>
                  </a:lnTo>
                  <a:lnTo>
                    <a:pt x="205664" y="51662"/>
                  </a:lnTo>
                  <a:lnTo>
                    <a:pt x="209549" y="71196"/>
                  </a:lnTo>
                  <a:lnTo>
                    <a:pt x="209549" y="81203"/>
                  </a:lnTo>
                  <a:lnTo>
                    <a:pt x="193928" y="122694"/>
                  </a:lnTo>
                  <a:lnTo>
                    <a:pt x="157887" y="148514"/>
                  </a:lnTo>
                  <a:lnTo>
                    <a:pt x="138353" y="152399"/>
                  </a:lnTo>
                  <a:close/>
                </a:path>
                <a:path w="381000" h="304800">
                  <a:moveTo>
                    <a:pt x="328612" y="119062"/>
                  </a:moveTo>
                  <a:lnTo>
                    <a:pt x="300037" y="119062"/>
                  </a:lnTo>
                  <a:lnTo>
                    <a:pt x="300037" y="73044"/>
                  </a:lnTo>
                  <a:lnTo>
                    <a:pt x="306407" y="66674"/>
                  </a:lnTo>
                  <a:lnTo>
                    <a:pt x="322242" y="66674"/>
                  </a:lnTo>
                  <a:lnTo>
                    <a:pt x="328612" y="73044"/>
                  </a:lnTo>
                  <a:lnTo>
                    <a:pt x="328612" y="119062"/>
                  </a:lnTo>
                  <a:close/>
                </a:path>
                <a:path w="381000" h="304800">
                  <a:moveTo>
                    <a:pt x="374630" y="147637"/>
                  </a:moveTo>
                  <a:lnTo>
                    <a:pt x="254019" y="147637"/>
                  </a:lnTo>
                  <a:lnTo>
                    <a:pt x="247649" y="141267"/>
                  </a:lnTo>
                  <a:lnTo>
                    <a:pt x="247649" y="125432"/>
                  </a:lnTo>
                  <a:lnTo>
                    <a:pt x="254019" y="119062"/>
                  </a:lnTo>
                  <a:lnTo>
                    <a:pt x="374630" y="119062"/>
                  </a:lnTo>
                  <a:lnTo>
                    <a:pt x="380999" y="125432"/>
                  </a:lnTo>
                  <a:lnTo>
                    <a:pt x="380999" y="141267"/>
                  </a:lnTo>
                  <a:lnTo>
                    <a:pt x="374630" y="147637"/>
                  </a:lnTo>
                  <a:close/>
                </a:path>
                <a:path w="381000" h="304800">
                  <a:moveTo>
                    <a:pt x="322242" y="200024"/>
                  </a:moveTo>
                  <a:lnTo>
                    <a:pt x="306407" y="200024"/>
                  </a:lnTo>
                  <a:lnTo>
                    <a:pt x="300037" y="193655"/>
                  </a:lnTo>
                  <a:lnTo>
                    <a:pt x="300037" y="147637"/>
                  </a:lnTo>
                  <a:lnTo>
                    <a:pt x="328612" y="147637"/>
                  </a:lnTo>
                  <a:lnTo>
                    <a:pt x="328612" y="193655"/>
                  </a:lnTo>
                  <a:lnTo>
                    <a:pt x="322242" y="200024"/>
                  </a:lnTo>
                  <a:close/>
                </a:path>
                <a:path w="381000" h="304800">
                  <a:moveTo>
                    <a:pt x="258782" y="304799"/>
                  </a:moveTo>
                  <a:lnTo>
                    <a:pt x="7917" y="304799"/>
                  </a:lnTo>
                  <a:lnTo>
                    <a:pt x="0" y="296882"/>
                  </a:lnTo>
                  <a:lnTo>
                    <a:pt x="0" y="287119"/>
                  </a:lnTo>
                  <a:lnTo>
                    <a:pt x="8339" y="245796"/>
                  </a:lnTo>
                  <a:lnTo>
                    <a:pt x="31082" y="212057"/>
                  </a:lnTo>
                  <a:lnTo>
                    <a:pt x="64821" y="189314"/>
                  </a:lnTo>
                  <a:lnTo>
                    <a:pt x="106144" y="180974"/>
                  </a:lnTo>
                  <a:lnTo>
                    <a:pt x="160555" y="180974"/>
                  </a:lnTo>
                  <a:lnTo>
                    <a:pt x="201878" y="189314"/>
                  </a:lnTo>
                  <a:lnTo>
                    <a:pt x="235617" y="212057"/>
                  </a:lnTo>
                  <a:lnTo>
                    <a:pt x="258360" y="245796"/>
                  </a:lnTo>
                  <a:lnTo>
                    <a:pt x="266699" y="287119"/>
                  </a:lnTo>
                  <a:lnTo>
                    <a:pt x="266699" y="296882"/>
                  </a:lnTo>
                  <a:lnTo>
                    <a:pt x="258782" y="304799"/>
                  </a:lnTo>
                  <a:close/>
                </a:path>
              </a:pathLst>
            </a:custGeom>
            <a:solidFill>
              <a:srgbClr val="0046A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 descr=""/>
          <p:cNvSpPr txBox="1"/>
          <p:nvPr/>
        </p:nvSpPr>
        <p:spPr>
          <a:xfrm>
            <a:off x="1473051" y="2920148"/>
            <a:ext cx="330200" cy="447040"/>
          </a:xfrm>
          <a:prstGeom prst="rect">
            <a:avLst/>
          </a:prstGeom>
        </p:spPr>
        <p:txBody>
          <a:bodyPr wrap="square" lIns="0" tIns="3238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4"/>
              </a:spcBef>
            </a:pPr>
            <a:r>
              <a:rPr dirty="0" sz="1350" spc="-135">
                <a:latin typeface="SimSun"/>
                <a:cs typeface="SimSun"/>
              </a:rPr>
              <a:t>拉新</a:t>
            </a:r>
            <a:endParaRPr sz="1350">
              <a:latin typeface="SimSun"/>
              <a:cs typeface="SimSun"/>
            </a:endParaRPr>
          </a:p>
          <a:p>
            <a:pPr marL="31750">
              <a:lnSpc>
                <a:spcPct val="100000"/>
              </a:lnSpc>
              <a:spcBef>
                <a:spcPts val="155"/>
              </a:spcBef>
            </a:pPr>
            <a:r>
              <a:rPr dirty="0" sz="1150" spc="-80">
                <a:solidFill>
                  <a:srgbClr val="6A7280"/>
                </a:solidFill>
                <a:latin typeface="SimSun"/>
                <a:cs typeface="SimSun"/>
              </a:rPr>
              <a:t>获客</a:t>
            </a:r>
            <a:endParaRPr sz="1150">
              <a:latin typeface="SimSun"/>
              <a:cs typeface="SimSun"/>
            </a:endParaRPr>
          </a:p>
        </p:txBody>
      </p:sp>
      <p:grpSp>
        <p:nvGrpSpPr>
          <p:cNvPr id="12" name="object 12" descr=""/>
          <p:cNvGrpSpPr/>
          <p:nvPr/>
        </p:nvGrpSpPr>
        <p:grpSpPr>
          <a:xfrm>
            <a:off x="3600449" y="2209799"/>
            <a:ext cx="666750" cy="666750"/>
            <a:chOff x="3600449" y="2209799"/>
            <a:chExt cx="666750" cy="666750"/>
          </a:xfrm>
        </p:grpSpPr>
        <p:sp>
          <p:nvSpPr>
            <p:cNvPr id="13" name="object 13" descr=""/>
            <p:cNvSpPr/>
            <p:nvPr/>
          </p:nvSpPr>
          <p:spPr>
            <a:xfrm>
              <a:off x="3600449" y="2209799"/>
              <a:ext cx="666750" cy="666750"/>
            </a:xfrm>
            <a:custGeom>
              <a:avLst/>
              <a:gdLst/>
              <a:ahLst/>
              <a:cxnLst/>
              <a:rect l="l" t="t" r="r" b="b"/>
              <a:pathLst>
                <a:path w="666750" h="666750">
                  <a:moveTo>
                    <a:pt x="333374" y="666749"/>
                  </a:moveTo>
                  <a:lnTo>
                    <a:pt x="292564" y="664242"/>
                  </a:lnTo>
                  <a:lnTo>
                    <a:pt x="252371" y="656759"/>
                  </a:lnTo>
                  <a:lnTo>
                    <a:pt x="213396" y="644412"/>
                  </a:lnTo>
                  <a:lnTo>
                    <a:pt x="176222" y="627385"/>
                  </a:lnTo>
                  <a:lnTo>
                    <a:pt x="141412" y="605935"/>
                  </a:lnTo>
                  <a:lnTo>
                    <a:pt x="109493" y="580389"/>
                  </a:lnTo>
                  <a:lnTo>
                    <a:pt x="80942" y="551128"/>
                  </a:lnTo>
                  <a:lnTo>
                    <a:pt x="56183" y="518588"/>
                  </a:lnTo>
                  <a:lnTo>
                    <a:pt x="35595" y="483261"/>
                  </a:lnTo>
                  <a:lnTo>
                    <a:pt x="19487" y="445685"/>
                  </a:lnTo>
                  <a:lnTo>
                    <a:pt x="8100" y="406420"/>
                  </a:lnTo>
                  <a:lnTo>
                    <a:pt x="1605" y="366051"/>
                  </a:lnTo>
                  <a:lnTo>
                    <a:pt x="0" y="333374"/>
                  </a:lnTo>
                  <a:lnTo>
                    <a:pt x="100" y="325191"/>
                  </a:lnTo>
                  <a:lnTo>
                    <a:pt x="3607" y="284458"/>
                  </a:lnTo>
                  <a:lnTo>
                    <a:pt x="12075" y="244462"/>
                  </a:lnTo>
                  <a:lnTo>
                    <a:pt x="25376" y="205797"/>
                  </a:lnTo>
                  <a:lnTo>
                    <a:pt x="43310" y="169052"/>
                  </a:lnTo>
                  <a:lnTo>
                    <a:pt x="65605" y="134783"/>
                  </a:lnTo>
                  <a:lnTo>
                    <a:pt x="91927" y="103501"/>
                  </a:lnTo>
                  <a:lnTo>
                    <a:pt x="121883" y="75672"/>
                  </a:lnTo>
                  <a:lnTo>
                    <a:pt x="155021" y="51720"/>
                  </a:lnTo>
                  <a:lnTo>
                    <a:pt x="190838" y="32007"/>
                  </a:lnTo>
                  <a:lnTo>
                    <a:pt x="228798" y="16826"/>
                  </a:lnTo>
                  <a:lnTo>
                    <a:pt x="268336" y="6405"/>
                  </a:lnTo>
                  <a:lnTo>
                    <a:pt x="308853" y="903"/>
                  </a:lnTo>
                  <a:lnTo>
                    <a:pt x="333374" y="0"/>
                  </a:lnTo>
                  <a:lnTo>
                    <a:pt x="341559" y="100"/>
                  </a:lnTo>
                  <a:lnTo>
                    <a:pt x="382291" y="3608"/>
                  </a:lnTo>
                  <a:lnTo>
                    <a:pt x="422287" y="12075"/>
                  </a:lnTo>
                  <a:lnTo>
                    <a:pt x="460951" y="25376"/>
                  </a:lnTo>
                  <a:lnTo>
                    <a:pt x="497696" y="43310"/>
                  </a:lnTo>
                  <a:lnTo>
                    <a:pt x="531966" y="65605"/>
                  </a:lnTo>
                  <a:lnTo>
                    <a:pt x="563248" y="91927"/>
                  </a:lnTo>
                  <a:lnTo>
                    <a:pt x="591076" y="121884"/>
                  </a:lnTo>
                  <a:lnTo>
                    <a:pt x="615028" y="155021"/>
                  </a:lnTo>
                  <a:lnTo>
                    <a:pt x="634742" y="190838"/>
                  </a:lnTo>
                  <a:lnTo>
                    <a:pt x="649922" y="228799"/>
                  </a:lnTo>
                  <a:lnTo>
                    <a:pt x="660343" y="268336"/>
                  </a:lnTo>
                  <a:lnTo>
                    <a:pt x="665846" y="308852"/>
                  </a:lnTo>
                  <a:lnTo>
                    <a:pt x="666749" y="333374"/>
                  </a:lnTo>
                  <a:lnTo>
                    <a:pt x="666649" y="341558"/>
                  </a:lnTo>
                  <a:lnTo>
                    <a:pt x="663141" y="382291"/>
                  </a:lnTo>
                  <a:lnTo>
                    <a:pt x="654674" y="422287"/>
                  </a:lnTo>
                  <a:lnTo>
                    <a:pt x="641372" y="460951"/>
                  </a:lnTo>
                  <a:lnTo>
                    <a:pt x="623438" y="497696"/>
                  </a:lnTo>
                  <a:lnTo>
                    <a:pt x="601143" y="531966"/>
                  </a:lnTo>
                  <a:lnTo>
                    <a:pt x="574822" y="563248"/>
                  </a:lnTo>
                  <a:lnTo>
                    <a:pt x="544865" y="591077"/>
                  </a:lnTo>
                  <a:lnTo>
                    <a:pt x="511726" y="615029"/>
                  </a:lnTo>
                  <a:lnTo>
                    <a:pt x="475910" y="634742"/>
                  </a:lnTo>
                  <a:lnTo>
                    <a:pt x="437950" y="649923"/>
                  </a:lnTo>
                  <a:lnTo>
                    <a:pt x="398412" y="660343"/>
                  </a:lnTo>
                  <a:lnTo>
                    <a:pt x="357897" y="665846"/>
                  </a:lnTo>
                  <a:lnTo>
                    <a:pt x="333374" y="666749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3817917" y="2390789"/>
              <a:ext cx="232410" cy="304800"/>
            </a:xfrm>
            <a:custGeom>
              <a:avLst/>
              <a:gdLst/>
              <a:ahLst/>
              <a:cxnLst/>
              <a:rect l="l" t="t" r="r" b="b"/>
              <a:pathLst>
                <a:path w="232410" h="304800">
                  <a:moveTo>
                    <a:pt x="59620" y="304770"/>
                  </a:moveTo>
                  <a:lnTo>
                    <a:pt x="39746" y="284519"/>
                  </a:lnTo>
                  <a:lnTo>
                    <a:pt x="41255" y="278234"/>
                  </a:lnTo>
                  <a:lnTo>
                    <a:pt x="87034" y="171435"/>
                  </a:lnTo>
                  <a:lnTo>
                    <a:pt x="12739" y="171435"/>
                  </a:lnTo>
                  <a:lnTo>
                    <a:pt x="5595" y="166434"/>
                  </a:lnTo>
                  <a:lnTo>
                    <a:pt x="0" y="151670"/>
                  </a:lnTo>
                  <a:lnTo>
                    <a:pt x="2143" y="143276"/>
                  </a:lnTo>
                  <a:lnTo>
                    <a:pt x="8096" y="138038"/>
                  </a:lnTo>
                  <a:lnTo>
                    <a:pt x="160496" y="4688"/>
                  </a:lnTo>
                  <a:lnTo>
                    <a:pt x="166032" y="1322"/>
                  </a:lnTo>
                  <a:lnTo>
                    <a:pt x="172194" y="0"/>
                  </a:lnTo>
                  <a:lnTo>
                    <a:pt x="178444" y="753"/>
                  </a:lnTo>
                  <a:lnTo>
                    <a:pt x="184249" y="3616"/>
                  </a:lnTo>
                  <a:lnTo>
                    <a:pt x="188767" y="8260"/>
                  </a:lnTo>
                  <a:lnTo>
                    <a:pt x="191422" y="13982"/>
                  </a:lnTo>
                  <a:lnTo>
                    <a:pt x="192068" y="20250"/>
                  </a:lnTo>
                  <a:lnTo>
                    <a:pt x="190559" y="26536"/>
                  </a:lnTo>
                  <a:lnTo>
                    <a:pt x="144779" y="133394"/>
                  </a:lnTo>
                  <a:lnTo>
                    <a:pt x="219134" y="133394"/>
                  </a:lnTo>
                  <a:lnTo>
                    <a:pt x="226218" y="138335"/>
                  </a:lnTo>
                  <a:lnTo>
                    <a:pt x="231814" y="153099"/>
                  </a:lnTo>
                  <a:lnTo>
                    <a:pt x="229671" y="161493"/>
                  </a:lnTo>
                  <a:lnTo>
                    <a:pt x="223718" y="166732"/>
                  </a:lnTo>
                  <a:lnTo>
                    <a:pt x="71318" y="300082"/>
                  </a:lnTo>
                  <a:lnTo>
                    <a:pt x="65782" y="303447"/>
                  </a:lnTo>
                  <a:lnTo>
                    <a:pt x="59620" y="304770"/>
                  </a:lnTo>
                  <a:close/>
                </a:path>
              </a:pathLst>
            </a:custGeom>
            <a:solidFill>
              <a:srgbClr val="0046A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 descr=""/>
          <p:cNvSpPr txBox="1"/>
          <p:nvPr/>
        </p:nvSpPr>
        <p:spPr>
          <a:xfrm>
            <a:off x="3652341" y="2920148"/>
            <a:ext cx="558800" cy="447040"/>
          </a:xfrm>
          <a:prstGeom prst="rect">
            <a:avLst/>
          </a:prstGeom>
        </p:spPr>
        <p:txBody>
          <a:bodyPr wrap="square" lIns="0" tIns="32384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254"/>
              </a:spcBef>
            </a:pPr>
            <a:r>
              <a:rPr dirty="0" sz="1350" spc="-110">
                <a:latin typeface="SimSun"/>
                <a:cs typeface="SimSun"/>
              </a:rPr>
              <a:t>促活</a:t>
            </a:r>
            <a:endParaRPr sz="1350">
              <a:latin typeface="SimSun"/>
              <a:cs typeface="SimSun"/>
            </a:endParaRPr>
          </a:p>
          <a:p>
            <a:pPr algn="ctr">
              <a:lnSpc>
                <a:spcPct val="100000"/>
              </a:lnSpc>
              <a:spcBef>
                <a:spcPts val="155"/>
              </a:spcBef>
            </a:pPr>
            <a:r>
              <a:rPr dirty="0" sz="1150" spc="-100">
                <a:solidFill>
                  <a:srgbClr val="6A7280"/>
                </a:solidFill>
                <a:latin typeface="SimSun"/>
                <a:cs typeface="SimSun"/>
              </a:rPr>
              <a:t>初始参与</a:t>
            </a:r>
            <a:endParaRPr sz="1150">
              <a:latin typeface="SimSun"/>
              <a:cs typeface="SimSun"/>
            </a:endParaRPr>
          </a:p>
        </p:txBody>
      </p:sp>
      <p:grpSp>
        <p:nvGrpSpPr>
          <p:cNvPr id="16" name="object 16" descr=""/>
          <p:cNvGrpSpPr/>
          <p:nvPr/>
        </p:nvGrpSpPr>
        <p:grpSpPr>
          <a:xfrm>
            <a:off x="5895974" y="2209799"/>
            <a:ext cx="666750" cy="666750"/>
            <a:chOff x="5895974" y="2209799"/>
            <a:chExt cx="666750" cy="666750"/>
          </a:xfrm>
        </p:grpSpPr>
        <p:sp>
          <p:nvSpPr>
            <p:cNvPr id="17" name="object 17" descr=""/>
            <p:cNvSpPr/>
            <p:nvPr/>
          </p:nvSpPr>
          <p:spPr>
            <a:xfrm>
              <a:off x="5895974" y="2209799"/>
              <a:ext cx="666750" cy="666750"/>
            </a:xfrm>
            <a:custGeom>
              <a:avLst/>
              <a:gdLst/>
              <a:ahLst/>
              <a:cxnLst/>
              <a:rect l="l" t="t" r="r" b="b"/>
              <a:pathLst>
                <a:path w="666750" h="666750">
                  <a:moveTo>
                    <a:pt x="333374" y="666749"/>
                  </a:moveTo>
                  <a:lnTo>
                    <a:pt x="292564" y="664242"/>
                  </a:lnTo>
                  <a:lnTo>
                    <a:pt x="252371" y="656759"/>
                  </a:lnTo>
                  <a:lnTo>
                    <a:pt x="213397" y="644412"/>
                  </a:lnTo>
                  <a:lnTo>
                    <a:pt x="176222" y="627385"/>
                  </a:lnTo>
                  <a:lnTo>
                    <a:pt x="141412" y="605935"/>
                  </a:lnTo>
                  <a:lnTo>
                    <a:pt x="109493" y="580389"/>
                  </a:lnTo>
                  <a:lnTo>
                    <a:pt x="80942" y="551128"/>
                  </a:lnTo>
                  <a:lnTo>
                    <a:pt x="56183" y="518588"/>
                  </a:lnTo>
                  <a:lnTo>
                    <a:pt x="35595" y="483261"/>
                  </a:lnTo>
                  <a:lnTo>
                    <a:pt x="19487" y="445685"/>
                  </a:lnTo>
                  <a:lnTo>
                    <a:pt x="8100" y="406420"/>
                  </a:lnTo>
                  <a:lnTo>
                    <a:pt x="1605" y="366051"/>
                  </a:lnTo>
                  <a:lnTo>
                    <a:pt x="0" y="333374"/>
                  </a:lnTo>
                  <a:lnTo>
                    <a:pt x="100" y="325191"/>
                  </a:lnTo>
                  <a:lnTo>
                    <a:pt x="3607" y="284458"/>
                  </a:lnTo>
                  <a:lnTo>
                    <a:pt x="12075" y="244462"/>
                  </a:lnTo>
                  <a:lnTo>
                    <a:pt x="25376" y="205797"/>
                  </a:lnTo>
                  <a:lnTo>
                    <a:pt x="43310" y="169052"/>
                  </a:lnTo>
                  <a:lnTo>
                    <a:pt x="65605" y="134783"/>
                  </a:lnTo>
                  <a:lnTo>
                    <a:pt x="91927" y="103501"/>
                  </a:lnTo>
                  <a:lnTo>
                    <a:pt x="121883" y="75672"/>
                  </a:lnTo>
                  <a:lnTo>
                    <a:pt x="155021" y="51720"/>
                  </a:lnTo>
                  <a:lnTo>
                    <a:pt x="190838" y="32007"/>
                  </a:lnTo>
                  <a:lnTo>
                    <a:pt x="228798" y="16826"/>
                  </a:lnTo>
                  <a:lnTo>
                    <a:pt x="268336" y="6405"/>
                  </a:lnTo>
                  <a:lnTo>
                    <a:pt x="308853" y="903"/>
                  </a:lnTo>
                  <a:lnTo>
                    <a:pt x="333374" y="0"/>
                  </a:lnTo>
                  <a:lnTo>
                    <a:pt x="341559" y="100"/>
                  </a:lnTo>
                  <a:lnTo>
                    <a:pt x="382291" y="3608"/>
                  </a:lnTo>
                  <a:lnTo>
                    <a:pt x="422288" y="12075"/>
                  </a:lnTo>
                  <a:lnTo>
                    <a:pt x="460951" y="25376"/>
                  </a:lnTo>
                  <a:lnTo>
                    <a:pt x="497697" y="43310"/>
                  </a:lnTo>
                  <a:lnTo>
                    <a:pt x="531965" y="65605"/>
                  </a:lnTo>
                  <a:lnTo>
                    <a:pt x="563248" y="91927"/>
                  </a:lnTo>
                  <a:lnTo>
                    <a:pt x="591076" y="121884"/>
                  </a:lnTo>
                  <a:lnTo>
                    <a:pt x="615028" y="155021"/>
                  </a:lnTo>
                  <a:lnTo>
                    <a:pt x="634741" y="190838"/>
                  </a:lnTo>
                  <a:lnTo>
                    <a:pt x="649922" y="228799"/>
                  </a:lnTo>
                  <a:lnTo>
                    <a:pt x="660343" y="268336"/>
                  </a:lnTo>
                  <a:lnTo>
                    <a:pt x="665847" y="308852"/>
                  </a:lnTo>
                  <a:lnTo>
                    <a:pt x="666749" y="333374"/>
                  </a:lnTo>
                  <a:lnTo>
                    <a:pt x="666649" y="341558"/>
                  </a:lnTo>
                  <a:lnTo>
                    <a:pt x="663141" y="382291"/>
                  </a:lnTo>
                  <a:lnTo>
                    <a:pt x="654673" y="422287"/>
                  </a:lnTo>
                  <a:lnTo>
                    <a:pt x="641371" y="460951"/>
                  </a:lnTo>
                  <a:lnTo>
                    <a:pt x="623438" y="497696"/>
                  </a:lnTo>
                  <a:lnTo>
                    <a:pt x="601144" y="531966"/>
                  </a:lnTo>
                  <a:lnTo>
                    <a:pt x="574822" y="563248"/>
                  </a:lnTo>
                  <a:lnTo>
                    <a:pt x="544866" y="591077"/>
                  </a:lnTo>
                  <a:lnTo>
                    <a:pt x="511727" y="615029"/>
                  </a:lnTo>
                  <a:lnTo>
                    <a:pt x="475911" y="634742"/>
                  </a:lnTo>
                  <a:lnTo>
                    <a:pt x="437950" y="649923"/>
                  </a:lnTo>
                  <a:lnTo>
                    <a:pt x="398412" y="660343"/>
                  </a:lnTo>
                  <a:lnTo>
                    <a:pt x="357897" y="665846"/>
                  </a:lnTo>
                  <a:lnTo>
                    <a:pt x="333374" y="666749"/>
                  </a:lnTo>
                  <a:close/>
                </a:path>
              </a:pathLst>
            </a:custGeom>
            <a:solidFill>
              <a:srgbClr val="BEDA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6076890" y="2389227"/>
              <a:ext cx="305435" cy="307975"/>
            </a:xfrm>
            <a:custGeom>
              <a:avLst/>
              <a:gdLst/>
              <a:ahLst/>
              <a:cxnLst/>
              <a:rect l="l" t="t" r="r" b="b"/>
              <a:pathLst>
                <a:path w="305435" h="307975">
                  <a:moveTo>
                    <a:pt x="228540" y="155376"/>
                  </a:moveTo>
                  <a:lnTo>
                    <a:pt x="214252" y="149423"/>
                  </a:lnTo>
                  <a:lnTo>
                    <a:pt x="209609" y="142517"/>
                  </a:lnTo>
                  <a:lnTo>
                    <a:pt x="209609" y="96797"/>
                  </a:lnTo>
                  <a:lnTo>
                    <a:pt x="19109" y="96797"/>
                  </a:lnTo>
                  <a:lnTo>
                    <a:pt x="11687" y="95303"/>
                  </a:lnTo>
                  <a:lnTo>
                    <a:pt x="5633" y="91224"/>
                  </a:lnTo>
                  <a:lnTo>
                    <a:pt x="1554" y="85169"/>
                  </a:lnTo>
                  <a:lnTo>
                    <a:pt x="59" y="77747"/>
                  </a:lnTo>
                  <a:lnTo>
                    <a:pt x="1554" y="70325"/>
                  </a:lnTo>
                  <a:lnTo>
                    <a:pt x="5633" y="64271"/>
                  </a:lnTo>
                  <a:lnTo>
                    <a:pt x="11687" y="60192"/>
                  </a:lnTo>
                  <a:lnTo>
                    <a:pt x="19109" y="58697"/>
                  </a:lnTo>
                  <a:lnTo>
                    <a:pt x="209609" y="58697"/>
                  </a:lnTo>
                  <a:lnTo>
                    <a:pt x="209609" y="12918"/>
                  </a:lnTo>
                  <a:lnTo>
                    <a:pt x="214252" y="5953"/>
                  </a:lnTo>
                  <a:lnTo>
                    <a:pt x="228540" y="0"/>
                  </a:lnTo>
                  <a:lnTo>
                    <a:pt x="236696" y="1666"/>
                  </a:lnTo>
                  <a:lnTo>
                    <a:pt x="242173" y="7084"/>
                  </a:lnTo>
                  <a:lnTo>
                    <a:pt x="302894" y="67806"/>
                  </a:lnTo>
                  <a:lnTo>
                    <a:pt x="304919" y="72628"/>
                  </a:lnTo>
                  <a:lnTo>
                    <a:pt x="304919" y="82748"/>
                  </a:lnTo>
                  <a:lnTo>
                    <a:pt x="302894" y="87570"/>
                  </a:lnTo>
                  <a:lnTo>
                    <a:pt x="236696" y="153769"/>
                  </a:lnTo>
                  <a:lnTo>
                    <a:pt x="228540" y="155376"/>
                  </a:lnTo>
                  <a:close/>
                </a:path>
                <a:path w="305435" h="307975">
                  <a:moveTo>
                    <a:pt x="76378" y="307895"/>
                  </a:moveTo>
                  <a:lnTo>
                    <a:pt x="68222" y="306228"/>
                  </a:lnTo>
                  <a:lnTo>
                    <a:pt x="62745" y="300811"/>
                  </a:lnTo>
                  <a:lnTo>
                    <a:pt x="2024" y="240089"/>
                  </a:lnTo>
                  <a:lnTo>
                    <a:pt x="0" y="235267"/>
                  </a:lnTo>
                  <a:lnTo>
                    <a:pt x="0" y="225147"/>
                  </a:lnTo>
                  <a:lnTo>
                    <a:pt x="2024" y="220325"/>
                  </a:lnTo>
                  <a:lnTo>
                    <a:pt x="68222" y="154126"/>
                  </a:lnTo>
                  <a:lnTo>
                    <a:pt x="76378" y="152519"/>
                  </a:lnTo>
                  <a:lnTo>
                    <a:pt x="90666" y="158472"/>
                  </a:lnTo>
                  <a:lnTo>
                    <a:pt x="95309" y="165377"/>
                  </a:lnTo>
                  <a:lnTo>
                    <a:pt x="95309" y="211102"/>
                  </a:lnTo>
                  <a:lnTo>
                    <a:pt x="285832" y="211102"/>
                  </a:lnTo>
                  <a:lnTo>
                    <a:pt x="293231" y="212592"/>
                  </a:lnTo>
                  <a:lnTo>
                    <a:pt x="299285" y="216671"/>
                  </a:lnTo>
                  <a:lnTo>
                    <a:pt x="303364" y="222725"/>
                  </a:lnTo>
                  <a:lnTo>
                    <a:pt x="304859" y="230147"/>
                  </a:lnTo>
                  <a:lnTo>
                    <a:pt x="303364" y="237569"/>
                  </a:lnTo>
                  <a:lnTo>
                    <a:pt x="299285" y="243624"/>
                  </a:lnTo>
                  <a:lnTo>
                    <a:pt x="293231" y="247703"/>
                  </a:lnTo>
                  <a:lnTo>
                    <a:pt x="285809" y="249197"/>
                  </a:lnTo>
                  <a:lnTo>
                    <a:pt x="95309" y="249197"/>
                  </a:lnTo>
                  <a:lnTo>
                    <a:pt x="95309" y="294977"/>
                  </a:lnTo>
                  <a:lnTo>
                    <a:pt x="90666" y="301942"/>
                  </a:lnTo>
                  <a:lnTo>
                    <a:pt x="76378" y="307895"/>
                  </a:lnTo>
                  <a:close/>
                </a:path>
              </a:pathLst>
            </a:custGeom>
            <a:solidFill>
              <a:srgbClr val="0046A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" name="object 19" descr=""/>
          <p:cNvSpPr txBox="1"/>
          <p:nvPr/>
        </p:nvSpPr>
        <p:spPr>
          <a:xfrm>
            <a:off x="5945782" y="2920148"/>
            <a:ext cx="558800" cy="447040"/>
          </a:xfrm>
          <a:prstGeom prst="rect">
            <a:avLst/>
          </a:prstGeom>
        </p:spPr>
        <p:txBody>
          <a:bodyPr wrap="square" lIns="0" tIns="32384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254"/>
              </a:spcBef>
            </a:pPr>
            <a:r>
              <a:rPr dirty="0" sz="1350" spc="-110">
                <a:latin typeface="SimSun"/>
                <a:cs typeface="SimSun"/>
              </a:rPr>
              <a:t>转化</a:t>
            </a:r>
            <a:endParaRPr sz="1350">
              <a:latin typeface="SimSun"/>
              <a:cs typeface="SimSun"/>
            </a:endParaRPr>
          </a:p>
          <a:p>
            <a:pPr algn="ctr">
              <a:lnSpc>
                <a:spcPct val="100000"/>
              </a:lnSpc>
              <a:spcBef>
                <a:spcPts val="155"/>
              </a:spcBef>
            </a:pPr>
            <a:r>
              <a:rPr dirty="0" sz="1150" spc="-110">
                <a:solidFill>
                  <a:srgbClr val="6A7280"/>
                </a:solidFill>
                <a:latin typeface="Meiryo"/>
                <a:cs typeface="Meiryo"/>
              </a:rPr>
              <a:t>⾸</a:t>
            </a:r>
            <a:r>
              <a:rPr dirty="0" sz="1150" spc="-90">
                <a:solidFill>
                  <a:srgbClr val="6A7280"/>
                </a:solidFill>
                <a:latin typeface="SimSun"/>
                <a:cs typeface="SimSun"/>
              </a:rPr>
              <a:t>次成交</a:t>
            </a:r>
            <a:endParaRPr sz="1150">
              <a:latin typeface="SimSun"/>
              <a:cs typeface="SimSun"/>
            </a:endParaRPr>
          </a:p>
        </p:txBody>
      </p:sp>
      <p:grpSp>
        <p:nvGrpSpPr>
          <p:cNvPr id="20" name="object 20" descr=""/>
          <p:cNvGrpSpPr/>
          <p:nvPr/>
        </p:nvGrpSpPr>
        <p:grpSpPr>
          <a:xfrm>
            <a:off x="1304924" y="3676649"/>
            <a:ext cx="666750" cy="666750"/>
            <a:chOff x="1304924" y="3676649"/>
            <a:chExt cx="666750" cy="666750"/>
          </a:xfrm>
        </p:grpSpPr>
        <p:sp>
          <p:nvSpPr>
            <p:cNvPr id="21" name="object 21" descr=""/>
            <p:cNvSpPr/>
            <p:nvPr/>
          </p:nvSpPr>
          <p:spPr>
            <a:xfrm>
              <a:off x="1304924" y="3676649"/>
              <a:ext cx="666750" cy="666750"/>
            </a:xfrm>
            <a:custGeom>
              <a:avLst/>
              <a:gdLst/>
              <a:ahLst/>
              <a:cxnLst/>
              <a:rect l="l" t="t" r="r" b="b"/>
              <a:pathLst>
                <a:path w="666750" h="666750">
                  <a:moveTo>
                    <a:pt x="333374" y="666749"/>
                  </a:moveTo>
                  <a:lnTo>
                    <a:pt x="292563" y="664242"/>
                  </a:lnTo>
                  <a:lnTo>
                    <a:pt x="252371" y="656758"/>
                  </a:lnTo>
                  <a:lnTo>
                    <a:pt x="213397" y="644411"/>
                  </a:lnTo>
                  <a:lnTo>
                    <a:pt x="176222" y="627384"/>
                  </a:lnTo>
                  <a:lnTo>
                    <a:pt x="141412" y="605935"/>
                  </a:lnTo>
                  <a:lnTo>
                    <a:pt x="109493" y="580389"/>
                  </a:lnTo>
                  <a:lnTo>
                    <a:pt x="80941" y="551127"/>
                  </a:lnTo>
                  <a:lnTo>
                    <a:pt x="56183" y="518587"/>
                  </a:lnTo>
                  <a:lnTo>
                    <a:pt x="35594" y="483261"/>
                  </a:lnTo>
                  <a:lnTo>
                    <a:pt x="19487" y="445685"/>
                  </a:lnTo>
                  <a:lnTo>
                    <a:pt x="8100" y="406420"/>
                  </a:lnTo>
                  <a:lnTo>
                    <a:pt x="1605" y="366051"/>
                  </a:lnTo>
                  <a:lnTo>
                    <a:pt x="0" y="333374"/>
                  </a:lnTo>
                  <a:lnTo>
                    <a:pt x="100" y="325190"/>
                  </a:lnTo>
                  <a:lnTo>
                    <a:pt x="3607" y="284458"/>
                  </a:lnTo>
                  <a:lnTo>
                    <a:pt x="12075" y="244461"/>
                  </a:lnTo>
                  <a:lnTo>
                    <a:pt x="25376" y="205797"/>
                  </a:lnTo>
                  <a:lnTo>
                    <a:pt x="43310" y="169052"/>
                  </a:lnTo>
                  <a:lnTo>
                    <a:pt x="65605" y="134783"/>
                  </a:lnTo>
                  <a:lnTo>
                    <a:pt x="91927" y="103501"/>
                  </a:lnTo>
                  <a:lnTo>
                    <a:pt x="121884" y="75672"/>
                  </a:lnTo>
                  <a:lnTo>
                    <a:pt x="155022" y="51720"/>
                  </a:lnTo>
                  <a:lnTo>
                    <a:pt x="190838" y="32007"/>
                  </a:lnTo>
                  <a:lnTo>
                    <a:pt x="228798" y="16826"/>
                  </a:lnTo>
                  <a:lnTo>
                    <a:pt x="268336" y="6405"/>
                  </a:lnTo>
                  <a:lnTo>
                    <a:pt x="308852" y="903"/>
                  </a:lnTo>
                  <a:lnTo>
                    <a:pt x="333374" y="0"/>
                  </a:lnTo>
                  <a:lnTo>
                    <a:pt x="341558" y="100"/>
                  </a:lnTo>
                  <a:lnTo>
                    <a:pt x="382291" y="3608"/>
                  </a:lnTo>
                  <a:lnTo>
                    <a:pt x="422287" y="12075"/>
                  </a:lnTo>
                  <a:lnTo>
                    <a:pt x="460951" y="25376"/>
                  </a:lnTo>
                  <a:lnTo>
                    <a:pt x="497696" y="43311"/>
                  </a:lnTo>
                  <a:lnTo>
                    <a:pt x="531966" y="65605"/>
                  </a:lnTo>
                  <a:lnTo>
                    <a:pt x="563248" y="91927"/>
                  </a:lnTo>
                  <a:lnTo>
                    <a:pt x="591077" y="121884"/>
                  </a:lnTo>
                  <a:lnTo>
                    <a:pt x="615029" y="155022"/>
                  </a:lnTo>
                  <a:lnTo>
                    <a:pt x="634742" y="190838"/>
                  </a:lnTo>
                  <a:lnTo>
                    <a:pt x="649923" y="228798"/>
                  </a:lnTo>
                  <a:lnTo>
                    <a:pt x="660343" y="268336"/>
                  </a:lnTo>
                  <a:lnTo>
                    <a:pt x="665846" y="308852"/>
                  </a:lnTo>
                  <a:lnTo>
                    <a:pt x="666749" y="333374"/>
                  </a:lnTo>
                  <a:lnTo>
                    <a:pt x="666649" y="341559"/>
                  </a:lnTo>
                  <a:lnTo>
                    <a:pt x="663141" y="382291"/>
                  </a:lnTo>
                  <a:lnTo>
                    <a:pt x="654674" y="422287"/>
                  </a:lnTo>
                  <a:lnTo>
                    <a:pt x="641372" y="460951"/>
                  </a:lnTo>
                  <a:lnTo>
                    <a:pt x="623438" y="497696"/>
                  </a:lnTo>
                  <a:lnTo>
                    <a:pt x="601144" y="531965"/>
                  </a:lnTo>
                  <a:lnTo>
                    <a:pt x="574822" y="563248"/>
                  </a:lnTo>
                  <a:lnTo>
                    <a:pt x="544865" y="591076"/>
                  </a:lnTo>
                  <a:lnTo>
                    <a:pt x="511727" y="615028"/>
                  </a:lnTo>
                  <a:lnTo>
                    <a:pt x="475910" y="634742"/>
                  </a:lnTo>
                  <a:lnTo>
                    <a:pt x="437950" y="649922"/>
                  </a:lnTo>
                  <a:lnTo>
                    <a:pt x="398413" y="660343"/>
                  </a:lnTo>
                  <a:lnTo>
                    <a:pt x="357897" y="665846"/>
                  </a:lnTo>
                  <a:lnTo>
                    <a:pt x="333374" y="666749"/>
                  </a:lnTo>
                  <a:close/>
                </a:path>
              </a:pathLst>
            </a:custGeom>
            <a:solidFill>
              <a:srgbClr val="93C4F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 descr=""/>
            <p:cNvSpPr/>
            <p:nvPr/>
          </p:nvSpPr>
          <p:spPr>
            <a:xfrm>
              <a:off x="1465385" y="3895680"/>
              <a:ext cx="346075" cy="229235"/>
            </a:xfrm>
            <a:custGeom>
              <a:avLst/>
              <a:gdLst/>
              <a:ahLst/>
              <a:cxnLst/>
              <a:rect l="l" t="t" r="r" b="b"/>
              <a:pathLst>
                <a:path w="346075" h="229235">
                  <a:moveTo>
                    <a:pt x="104394" y="76244"/>
                  </a:moveTo>
                  <a:lnTo>
                    <a:pt x="12835" y="76244"/>
                  </a:lnTo>
                  <a:lnTo>
                    <a:pt x="5929" y="71601"/>
                  </a:lnTo>
                  <a:lnTo>
                    <a:pt x="549" y="58689"/>
                  </a:lnTo>
                  <a:lnTo>
                    <a:pt x="0" y="57194"/>
                  </a:lnTo>
                  <a:lnTo>
                    <a:pt x="1583" y="49157"/>
                  </a:lnTo>
                  <a:lnTo>
                    <a:pt x="45160" y="5581"/>
                  </a:lnTo>
                  <a:lnTo>
                    <a:pt x="51467" y="1395"/>
                  </a:lnTo>
                  <a:lnTo>
                    <a:pt x="58644" y="0"/>
                  </a:lnTo>
                  <a:lnTo>
                    <a:pt x="65821" y="1395"/>
                  </a:lnTo>
                  <a:lnTo>
                    <a:pt x="72128" y="5581"/>
                  </a:lnTo>
                  <a:lnTo>
                    <a:pt x="110228" y="43681"/>
                  </a:lnTo>
                  <a:lnTo>
                    <a:pt x="115645" y="49157"/>
                  </a:lnTo>
                  <a:lnTo>
                    <a:pt x="117288" y="57194"/>
                  </a:lnTo>
                  <a:lnTo>
                    <a:pt x="116739" y="58689"/>
                  </a:lnTo>
                  <a:lnTo>
                    <a:pt x="111359" y="71601"/>
                  </a:lnTo>
                  <a:lnTo>
                    <a:pt x="104394" y="76244"/>
                  </a:lnTo>
                  <a:close/>
                </a:path>
                <a:path w="346075" h="229235">
                  <a:moveTo>
                    <a:pt x="306205" y="152444"/>
                  </a:moveTo>
                  <a:lnTo>
                    <a:pt x="268164" y="152444"/>
                  </a:lnTo>
                  <a:lnTo>
                    <a:pt x="268164" y="76244"/>
                  </a:lnTo>
                  <a:lnTo>
                    <a:pt x="266670" y="68822"/>
                  </a:lnTo>
                  <a:lnTo>
                    <a:pt x="262591" y="62768"/>
                  </a:lnTo>
                  <a:lnTo>
                    <a:pt x="256536" y="58689"/>
                  </a:lnTo>
                  <a:lnTo>
                    <a:pt x="249114" y="57194"/>
                  </a:lnTo>
                  <a:lnTo>
                    <a:pt x="182439" y="57194"/>
                  </a:lnTo>
                  <a:lnTo>
                    <a:pt x="175017" y="55699"/>
                  </a:lnTo>
                  <a:lnTo>
                    <a:pt x="168963" y="51621"/>
                  </a:lnTo>
                  <a:lnTo>
                    <a:pt x="164884" y="45566"/>
                  </a:lnTo>
                  <a:lnTo>
                    <a:pt x="163389" y="38144"/>
                  </a:lnTo>
                  <a:lnTo>
                    <a:pt x="164884" y="30722"/>
                  </a:lnTo>
                  <a:lnTo>
                    <a:pt x="168963" y="24668"/>
                  </a:lnTo>
                  <a:lnTo>
                    <a:pt x="175017" y="20589"/>
                  </a:lnTo>
                  <a:lnTo>
                    <a:pt x="182439" y="19094"/>
                  </a:lnTo>
                  <a:lnTo>
                    <a:pt x="249055" y="19094"/>
                  </a:lnTo>
                  <a:lnTo>
                    <a:pt x="271295" y="23587"/>
                  </a:lnTo>
                  <a:lnTo>
                    <a:pt x="289462" y="35837"/>
                  </a:lnTo>
                  <a:lnTo>
                    <a:pt x="301712" y="54004"/>
                  </a:lnTo>
                  <a:lnTo>
                    <a:pt x="306205" y="76244"/>
                  </a:lnTo>
                  <a:lnTo>
                    <a:pt x="306205" y="152444"/>
                  </a:lnTo>
                  <a:close/>
                </a:path>
                <a:path w="346075" h="229235">
                  <a:moveTo>
                    <a:pt x="163389" y="209594"/>
                  </a:moveTo>
                  <a:lnTo>
                    <a:pt x="96774" y="209594"/>
                  </a:lnTo>
                  <a:lnTo>
                    <a:pt x="74533" y="205101"/>
                  </a:lnTo>
                  <a:lnTo>
                    <a:pt x="56367" y="192851"/>
                  </a:lnTo>
                  <a:lnTo>
                    <a:pt x="44117" y="174685"/>
                  </a:lnTo>
                  <a:lnTo>
                    <a:pt x="39624" y="152444"/>
                  </a:lnTo>
                  <a:lnTo>
                    <a:pt x="39624" y="76244"/>
                  </a:lnTo>
                  <a:lnTo>
                    <a:pt x="77664" y="76244"/>
                  </a:lnTo>
                  <a:lnTo>
                    <a:pt x="77664" y="152444"/>
                  </a:lnTo>
                  <a:lnTo>
                    <a:pt x="79159" y="159866"/>
                  </a:lnTo>
                  <a:lnTo>
                    <a:pt x="83238" y="165921"/>
                  </a:lnTo>
                  <a:lnTo>
                    <a:pt x="89292" y="169999"/>
                  </a:lnTo>
                  <a:lnTo>
                    <a:pt x="96123" y="171375"/>
                  </a:lnTo>
                  <a:lnTo>
                    <a:pt x="162798" y="171375"/>
                  </a:lnTo>
                  <a:lnTo>
                    <a:pt x="170811" y="172989"/>
                  </a:lnTo>
                  <a:lnTo>
                    <a:pt x="176866" y="177068"/>
                  </a:lnTo>
                  <a:lnTo>
                    <a:pt x="180945" y="183122"/>
                  </a:lnTo>
                  <a:lnTo>
                    <a:pt x="182439" y="190544"/>
                  </a:lnTo>
                  <a:lnTo>
                    <a:pt x="180945" y="197966"/>
                  </a:lnTo>
                  <a:lnTo>
                    <a:pt x="176866" y="204021"/>
                  </a:lnTo>
                  <a:lnTo>
                    <a:pt x="170811" y="208099"/>
                  </a:lnTo>
                  <a:lnTo>
                    <a:pt x="163389" y="209594"/>
                  </a:lnTo>
                  <a:close/>
                </a:path>
                <a:path w="346075" h="229235">
                  <a:moveTo>
                    <a:pt x="287185" y="228689"/>
                  </a:moveTo>
                  <a:lnTo>
                    <a:pt x="235601" y="185008"/>
                  </a:lnTo>
                  <a:lnTo>
                    <a:pt x="228516" y="171375"/>
                  </a:lnTo>
                  <a:lnTo>
                    <a:pt x="234470" y="157088"/>
                  </a:lnTo>
                  <a:lnTo>
                    <a:pt x="241435" y="152444"/>
                  </a:lnTo>
                  <a:lnTo>
                    <a:pt x="332994" y="152444"/>
                  </a:lnTo>
                  <a:lnTo>
                    <a:pt x="339899" y="157088"/>
                  </a:lnTo>
                  <a:lnTo>
                    <a:pt x="345853" y="171375"/>
                  </a:lnTo>
                  <a:lnTo>
                    <a:pt x="344245" y="179531"/>
                  </a:lnTo>
                  <a:lnTo>
                    <a:pt x="300668" y="223108"/>
                  </a:lnTo>
                  <a:lnTo>
                    <a:pt x="294362" y="227294"/>
                  </a:lnTo>
                  <a:lnTo>
                    <a:pt x="287185" y="228689"/>
                  </a:lnTo>
                  <a:close/>
                </a:path>
              </a:pathLst>
            </a:custGeom>
            <a:solidFill>
              <a:srgbClr val="0046A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3" name="object 23" descr=""/>
          <p:cNvSpPr txBox="1"/>
          <p:nvPr/>
        </p:nvSpPr>
        <p:spPr>
          <a:xfrm>
            <a:off x="1358899" y="4386998"/>
            <a:ext cx="558800" cy="447040"/>
          </a:xfrm>
          <a:prstGeom prst="rect">
            <a:avLst/>
          </a:prstGeom>
        </p:spPr>
        <p:txBody>
          <a:bodyPr wrap="square" lIns="0" tIns="32384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254"/>
              </a:spcBef>
            </a:pPr>
            <a:r>
              <a:rPr dirty="0" sz="1350" spc="-110">
                <a:latin typeface="SimSun"/>
                <a:cs typeface="SimSun"/>
              </a:rPr>
              <a:t>裂变</a:t>
            </a:r>
            <a:endParaRPr sz="1350">
              <a:latin typeface="SimSun"/>
              <a:cs typeface="SimSun"/>
            </a:endParaRPr>
          </a:p>
          <a:p>
            <a:pPr algn="ctr">
              <a:lnSpc>
                <a:spcPct val="100000"/>
              </a:lnSpc>
              <a:spcBef>
                <a:spcPts val="155"/>
              </a:spcBef>
            </a:pPr>
            <a:r>
              <a:rPr dirty="0" sz="1150" spc="-100">
                <a:solidFill>
                  <a:srgbClr val="6A7280"/>
                </a:solidFill>
                <a:latin typeface="SimSun"/>
                <a:cs typeface="SimSun"/>
              </a:rPr>
              <a:t>推荐分享</a:t>
            </a:r>
            <a:endParaRPr sz="1150">
              <a:latin typeface="SimSun"/>
              <a:cs typeface="SimSun"/>
            </a:endParaRPr>
          </a:p>
        </p:txBody>
      </p:sp>
      <p:grpSp>
        <p:nvGrpSpPr>
          <p:cNvPr id="24" name="object 24" descr=""/>
          <p:cNvGrpSpPr/>
          <p:nvPr/>
        </p:nvGrpSpPr>
        <p:grpSpPr>
          <a:xfrm>
            <a:off x="3600449" y="3676649"/>
            <a:ext cx="666750" cy="666750"/>
            <a:chOff x="3600449" y="3676649"/>
            <a:chExt cx="666750" cy="666750"/>
          </a:xfrm>
        </p:grpSpPr>
        <p:sp>
          <p:nvSpPr>
            <p:cNvPr id="25" name="object 25" descr=""/>
            <p:cNvSpPr/>
            <p:nvPr/>
          </p:nvSpPr>
          <p:spPr>
            <a:xfrm>
              <a:off x="3600449" y="3676649"/>
              <a:ext cx="666750" cy="666750"/>
            </a:xfrm>
            <a:custGeom>
              <a:avLst/>
              <a:gdLst/>
              <a:ahLst/>
              <a:cxnLst/>
              <a:rect l="l" t="t" r="r" b="b"/>
              <a:pathLst>
                <a:path w="666750" h="666750">
                  <a:moveTo>
                    <a:pt x="333374" y="666749"/>
                  </a:moveTo>
                  <a:lnTo>
                    <a:pt x="292564" y="664242"/>
                  </a:lnTo>
                  <a:lnTo>
                    <a:pt x="252371" y="656758"/>
                  </a:lnTo>
                  <a:lnTo>
                    <a:pt x="213396" y="644411"/>
                  </a:lnTo>
                  <a:lnTo>
                    <a:pt x="176222" y="627384"/>
                  </a:lnTo>
                  <a:lnTo>
                    <a:pt x="141412" y="605935"/>
                  </a:lnTo>
                  <a:lnTo>
                    <a:pt x="109493" y="580389"/>
                  </a:lnTo>
                  <a:lnTo>
                    <a:pt x="80942" y="551127"/>
                  </a:lnTo>
                  <a:lnTo>
                    <a:pt x="56183" y="518587"/>
                  </a:lnTo>
                  <a:lnTo>
                    <a:pt x="35595" y="483261"/>
                  </a:lnTo>
                  <a:lnTo>
                    <a:pt x="19487" y="445685"/>
                  </a:lnTo>
                  <a:lnTo>
                    <a:pt x="8100" y="406420"/>
                  </a:lnTo>
                  <a:lnTo>
                    <a:pt x="1605" y="366051"/>
                  </a:lnTo>
                  <a:lnTo>
                    <a:pt x="0" y="333374"/>
                  </a:lnTo>
                  <a:lnTo>
                    <a:pt x="100" y="325190"/>
                  </a:lnTo>
                  <a:lnTo>
                    <a:pt x="3607" y="284458"/>
                  </a:lnTo>
                  <a:lnTo>
                    <a:pt x="12075" y="244461"/>
                  </a:lnTo>
                  <a:lnTo>
                    <a:pt x="25376" y="205797"/>
                  </a:lnTo>
                  <a:lnTo>
                    <a:pt x="43310" y="169052"/>
                  </a:lnTo>
                  <a:lnTo>
                    <a:pt x="65605" y="134783"/>
                  </a:lnTo>
                  <a:lnTo>
                    <a:pt x="91927" y="103501"/>
                  </a:lnTo>
                  <a:lnTo>
                    <a:pt x="121883" y="75672"/>
                  </a:lnTo>
                  <a:lnTo>
                    <a:pt x="155021" y="51720"/>
                  </a:lnTo>
                  <a:lnTo>
                    <a:pt x="190838" y="32007"/>
                  </a:lnTo>
                  <a:lnTo>
                    <a:pt x="228798" y="16826"/>
                  </a:lnTo>
                  <a:lnTo>
                    <a:pt x="268336" y="6405"/>
                  </a:lnTo>
                  <a:lnTo>
                    <a:pt x="308853" y="903"/>
                  </a:lnTo>
                  <a:lnTo>
                    <a:pt x="333374" y="0"/>
                  </a:lnTo>
                  <a:lnTo>
                    <a:pt x="341559" y="100"/>
                  </a:lnTo>
                  <a:lnTo>
                    <a:pt x="382291" y="3608"/>
                  </a:lnTo>
                  <a:lnTo>
                    <a:pt x="422287" y="12075"/>
                  </a:lnTo>
                  <a:lnTo>
                    <a:pt x="460951" y="25376"/>
                  </a:lnTo>
                  <a:lnTo>
                    <a:pt x="497696" y="43311"/>
                  </a:lnTo>
                  <a:lnTo>
                    <a:pt x="531966" y="65605"/>
                  </a:lnTo>
                  <a:lnTo>
                    <a:pt x="563248" y="91927"/>
                  </a:lnTo>
                  <a:lnTo>
                    <a:pt x="591076" y="121884"/>
                  </a:lnTo>
                  <a:lnTo>
                    <a:pt x="615028" y="155022"/>
                  </a:lnTo>
                  <a:lnTo>
                    <a:pt x="634742" y="190838"/>
                  </a:lnTo>
                  <a:lnTo>
                    <a:pt x="649922" y="228798"/>
                  </a:lnTo>
                  <a:lnTo>
                    <a:pt x="660343" y="268336"/>
                  </a:lnTo>
                  <a:lnTo>
                    <a:pt x="665846" y="308852"/>
                  </a:lnTo>
                  <a:lnTo>
                    <a:pt x="666749" y="333374"/>
                  </a:lnTo>
                  <a:lnTo>
                    <a:pt x="666649" y="341559"/>
                  </a:lnTo>
                  <a:lnTo>
                    <a:pt x="663141" y="382291"/>
                  </a:lnTo>
                  <a:lnTo>
                    <a:pt x="654674" y="422287"/>
                  </a:lnTo>
                  <a:lnTo>
                    <a:pt x="641372" y="460951"/>
                  </a:lnTo>
                  <a:lnTo>
                    <a:pt x="623438" y="497696"/>
                  </a:lnTo>
                  <a:lnTo>
                    <a:pt x="601143" y="531965"/>
                  </a:lnTo>
                  <a:lnTo>
                    <a:pt x="574822" y="563248"/>
                  </a:lnTo>
                  <a:lnTo>
                    <a:pt x="544865" y="591076"/>
                  </a:lnTo>
                  <a:lnTo>
                    <a:pt x="511726" y="615028"/>
                  </a:lnTo>
                  <a:lnTo>
                    <a:pt x="475910" y="634742"/>
                  </a:lnTo>
                  <a:lnTo>
                    <a:pt x="437950" y="649922"/>
                  </a:lnTo>
                  <a:lnTo>
                    <a:pt x="398412" y="660343"/>
                  </a:lnTo>
                  <a:lnTo>
                    <a:pt x="357897" y="665846"/>
                  </a:lnTo>
                  <a:lnTo>
                    <a:pt x="333374" y="666749"/>
                  </a:lnTo>
                  <a:close/>
                </a:path>
              </a:pathLst>
            </a:custGeom>
            <a:solidFill>
              <a:srgbClr val="BEDA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 descr=""/>
            <p:cNvSpPr/>
            <p:nvPr/>
          </p:nvSpPr>
          <p:spPr>
            <a:xfrm>
              <a:off x="3762374" y="3857624"/>
              <a:ext cx="339725" cy="304800"/>
            </a:xfrm>
            <a:custGeom>
              <a:avLst/>
              <a:gdLst/>
              <a:ahLst/>
              <a:cxnLst/>
              <a:rect l="l" t="t" r="r" b="b"/>
              <a:pathLst>
                <a:path w="339725" h="304800">
                  <a:moveTo>
                    <a:pt x="298430" y="228599"/>
                  </a:moveTo>
                  <a:lnTo>
                    <a:pt x="118883" y="228599"/>
                  </a:lnTo>
                  <a:lnTo>
                    <a:pt x="104153" y="225996"/>
                  </a:lnTo>
                  <a:lnTo>
                    <a:pt x="76795" y="193774"/>
                  </a:lnTo>
                  <a:lnTo>
                    <a:pt x="46077" y="32444"/>
                  </a:lnTo>
                  <a:lnTo>
                    <a:pt x="45660" y="30182"/>
                  </a:lnTo>
                  <a:lnTo>
                    <a:pt x="43695" y="28574"/>
                  </a:lnTo>
                  <a:lnTo>
                    <a:pt x="6369" y="28574"/>
                  </a:lnTo>
                  <a:lnTo>
                    <a:pt x="0" y="22205"/>
                  </a:lnTo>
                  <a:lnTo>
                    <a:pt x="0" y="6369"/>
                  </a:lnTo>
                  <a:lnTo>
                    <a:pt x="6369" y="0"/>
                  </a:lnTo>
                  <a:lnTo>
                    <a:pt x="41374" y="0"/>
                  </a:lnTo>
                  <a:lnTo>
                    <a:pt x="50844" y="1369"/>
                  </a:lnTo>
                  <a:lnTo>
                    <a:pt x="59315" y="5238"/>
                  </a:lnTo>
                  <a:lnTo>
                    <a:pt x="66346" y="11251"/>
                  </a:lnTo>
                  <a:lnTo>
                    <a:pt x="71497" y="19049"/>
                  </a:lnTo>
                  <a:lnTo>
                    <a:pt x="316170" y="19049"/>
                  </a:lnTo>
                  <a:lnTo>
                    <a:pt x="326943" y="21611"/>
                  </a:lnTo>
                  <a:lnTo>
                    <a:pt x="335071" y="28381"/>
                  </a:lnTo>
                  <a:lnTo>
                    <a:pt x="339493" y="37986"/>
                  </a:lnTo>
                  <a:lnTo>
                    <a:pt x="339149" y="49053"/>
                  </a:lnTo>
                  <a:lnTo>
                    <a:pt x="314741" y="139719"/>
                  </a:lnTo>
                  <a:lnTo>
                    <a:pt x="287282" y="169120"/>
                  </a:lnTo>
                  <a:lnTo>
                    <a:pt x="273367" y="171449"/>
                  </a:lnTo>
                  <a:lnTo>
                    <a:pt x="101619" y="171449"/>
                  </a:lnTo>
                  <a:lnTo>
                    <a:pt x="104834" y="188416"/>
                  </a:lnTo>
                  <a:lnTo>
                    <a:pt x="106144" y="195143"/>
                  </a:lnTo>
                  <a:lnTo>
                    <a:pt x="112037" y="200024"/>
                  </a:lnTo>
                  <a:lnTo>
                    <a:pt x="298430" y="200024"/>
                  </a:lnTo>
                  <a:lnTo>
                    <a:pt x="304799" y="206394"/>
                  </a:lnTo>
                  <a:lnTo>
                    <a:pt x="304799" y="222230"/>
                  </a:lnTo>
                  <a:lnTo>
                    <a:pt x="298430" y="228599"/>
                  </a:lnTo>
                  <a:close/>
                </a:path>
                <a:path w="339725" h="304800">
                  <a:moveTo>
                    <a:pt x="108564" y="304799"/>
                  </a:moveTo>
                  <a:lnTo>
                    <a:pt x="100985" y="304799"/>
                  </a:lnTo>
                  <a:lnTo>
                    <a:pt x="97340" y="304074"/>
                  </a:lnTo>
                  <a:lnTo>
                    <a:pt x="76199" y="280014"/>
                  </a:lnTo>
                  <a:lnTo>
                    <a:pt x="76199" y="272435"/>
                  </a:lnTo>
                  <a:lnTo>
                    <a:pt x="100985" y="247649"/>
                  </a:lnTo>
                  <a:lnTo>
                    <a:pt x="108564" y="247649"/>
                  </a:lnTo>
                  <a:lnTo>
                    <a:pt x="133349" y="272435"/>
                  </a:lnTo>
                  <a:lnTo>
                    <a:pt x="133349" y="280014"/>
                  </a:lnTo>
                  <a:lnTo>
                    <a:pt x="108564" y="304799"/>
                  </a:lnTo>
                  <a:close/>
                </a:path>
                <a:path w="339725" h="304800">
                  <a:moveTo>
                    <a:pt x="280014" y="304799"/>
                  </a:moveTo>
                  <a:lnTo>
                    <a:pt x="272435" y="304799"/>
                  </a:lnTo>
                  <a:lnTo>
                    <a:pt x="268790" y="304074"/>
                  </a:lnTo>
                  <a:lnTo>
                    <a:pt x="247649" y="280014"/>
                  </a:lnTo>
                  <a:lnTo>
                    <a:pt x="247649" y="272435"/>
                  </a:lnTo>
                  <a:lnTo>
                    <a:pt x="272435" y="247649"/>
                  </a:lnTo>
                  <a:lnTo>
                    <a:pt x="280014" y="247649"/>
                  </a:lnTo>
                  <a:lnTo>
                    <a:pt x="304799" y="272435"/>
                  </a:lnTo>
                  <a:lnTo>
                    <a:pt x="304799" y="280014"/>
                  </a:lnTo>
                  <a:lnTo>
                    <a:pt x="280014" y="304799"/>
                  </a:lnTo>
                  <a:close/>
                </a:path>
              </a:pathLst>
            </a:custGeom>
            <a:solidFill>
              <a:srgbClr val="0046A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7" name="object 27" descr=""/>
          <p:cNvSpPr txBox="1"/>
          <p:nvPr/>
        </p:nvSpPr>
        <p:spPr>
          <a:xfrm>
            <a:off x="3652341" y="4386998"/>
            <a:ext cx="558800" cy="447040"/>
          </a:xfrm>
          <a:prstGeom prst="rect">
            <a:avLst/>
          </a:prstGeom>
        </p:spPr>
        <p:txBody>
          <a:bodyPr wrap="square" lIns="0" tIns="32384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254"/>
              </a:spcBef>
            </a:pPr>
            <a:r>
              <a:rPr dirty="0" sz="1350" spc="-110">
                <a:latin typeface="SimSun"/>
                <a:cs typeface="SimSun"/>
              </a:rPr>
              <a:t>复购</a:t>
            </a:r>
            <a:endParaRPr sz="1350">
              <a:latin typeface="SimSun"/>
              <a:cs typeface="SimSun"/>
            </a:endParaRPr>
          </a:p>
          <a:p>
            <a:pPr algn="ctr">
              <a:lnSpc>
                <a:spcPct val="100000"/>
              </a:lnSpc>
              <a:spcBef>
                <a:spcPts val="155"/>
              </a:spcBef>
            </a:pPr>
            <a:r>
              <a:rPr dirty="0" sz="1150" spc="-100">
                <a:solidFill>
                  <a:srgbClr val="6A7280"/>
                </a:solidFill>
                <a:latin typeface="SimSun"/>
                <a:cs typeface="SimSun"/>
              </a:rPr>
              <a:t>重复消费</a:t>
            </a:r>
            <a:endParaRPr sz="1150">
              <a:latin typeface="SimSun"/>
              <a:cs typeface="SimSun"/>
            </a:endParaRPr>
          </a:p>
        </p:txBody>
      </p:sp>
      <p:grpSp>
        <p:nvGrpSpPr>
          <p:cNvPr id="28" name="object 28" descr=""/>
          <p:cNvGrpSpPr/>
          <p:nvPr/>
        </p:nvGrpSpPr>
        <p:grpSpPr>
          <a:xfrm>
            <a:off x="5895974" y="3676649"/>
            <a:ext cx="666750" cy="666750"/>
            <a:chOff x="5895974" y="3676649"/>
            <a:chExt cx="666750" cy="666750"/>
          </a:xfrm>
        </p:grpSpPr>
        <p:sp>
          <p:nvSpPr>
            <p:cNvPr id="29" name="object 29" descr=""/>
            <p:cNvSpPr/>
            <p:nvPr/>
          </p:nvSpPr>
          <p:spPr>
            <a:xfrm>
              <a:off x="5895974" y="3676649"/>
              <a:ext cx="666750" cy="666750"/>
            </a:xfrm>
            <a:custGeom>
              <a:avLst/>
              <a:gdLst/>
              <a:ahLst/>
              <a:cxnLst/>
              <a:rect l="l" t="t" r="r" b="b"/>
              <a:pathLst>
                <a:path w="666750" h="666750">
                  <a:moveTo>
                    <a:pt x="333374" y="666749"/>
                  </a:moveTo>
                  <a:lnTo>
                    <a:pt x="292564" y="664242"/>
                  </a:lnTo>
                  <a:lnTo>
                    <a:pt x="252371" y="656758"/>
                  </a:lnTo>
                  <a:lnTo>
                    <a:pt x="213397" y="644411"/>
                  </a:lnTo>
                  <a:lnTo>
                    <a:pt x="176222" y="627384"/>
                  </a:lnTo>
                  <a:lnTo>
                    <a:pt x="141412" y="605935"/>
                  </a:lnTo>
                  <a:lnTo>
                    <a:pt x="109493" y="580389"/>
                  </a:lnTo>
                  <a:lnTo>
                    <a:pt x="80942" y="551127"/>
                  </a:lnTo>
                  <a:lnTo>
                    <a:pt x="56183" y="518587"/>
                  </a:lnTo>
                  <a:lnTo>
                    <a:pt x="35595" y="483261"/>
                  </a:lnTo>
                  <a:lnTo>
                    <a:pt x="19487" y="445685"/>
                  </a:lnTo>
                  <a:lnTo>
                    <a:pt x="8100" y="406420"/>
                  </a:lnTo>
                  <a:lnTo>
                    <a:pt x="1605" y="366051"/>
                  </a:lnTo>
                  <a:lnTo>
                    <a:pt x="0" y="333374"/>
                  </a:lnTo>
                  <a:lnTo>
                    <a:pt x="100" y="325190"/>
                  </a:lnTo>
                  <a:lnTo>
                    <a:pt x="3607" y="284458"/>
                  </a:lnTo>
                  <a:lnTo>
                    <a:pt x="12075" y="244461"/>
                  </a:lnTo>
                  <a:lnTo>
                    <a:pt x="25376" y="205797"/>
                  </a:lnTo>
                  <a:lnTo>
                    <a:pt x="43310" y="169052"/>
                  </a:lnTo>
                  <a:lnTo>
                    <a:pt x="65605" y="134783"/>
                  </a:lnTo>
                  <a:lnTo>
                    <a:pt x="91927" y="103501"/>
                  </a:lnTo>
                  <a:lnTo>
                    <a:pt x="121883" y="75672"/>
                  </a:lnTo>
                  <a:lnTo>
                    <a:pt x="155021" y="51720"/>
                  </a:lnTo>
                  <a:lnTo>
                    <a:pt x="190838" y="32007"/>
                  </a:lnTo>
                  <a:lnTo>
                    <a:pt x="228798" y="16826"/>
                  </a:lnTo>
                  <a:lnTo>
                    <a:pt x="268336" y="6405"/>
                  </a:lnTo>
                  <a:lnTo>
                    <a:pt x="308853" y="903"/>
                  </a:lnTo>
                  <a:lnTo>
                    <a:pt x="333374" y="0"/>
                  </a:lnTo>
                  <a:lnTo>
                    <a:pt x="341559" y="100"/>
                  </a:lnTo>
                  <a:lnTo>
                    <a:pt x="382291" y="3608"/>
                  </a:lnTo>
                  <a:lnTo>
                    <a:pt x="422288" y="12075"/>
                  </a:lnTo>
                  <a:lnTo>
                    <a:pt x="460951" y="25376"/>
                  </a:lnTo>
                  <a:lnTo>
                    <a:pt x="497697" y="43311"/>
                  </a:lnTo>
                  <a:lnTo>
                    <a:pt x="531965" y="65605"/>
                  </a:lnTo>
                  <a:lnTo>
                    <a:pt x="563248" y="91927"/>
                  </a:lnTo>
                  <a:lnTo>
                    <a:pt x="591076" y="121884"/>
                  </a:lnTo>
                  <a:lnTo>
                    <a:pt x="615028" y="155022"/>
                  </a:lnTo>
                  <a:lnTo>
                    <a:pt x="634741" y="190838"/>
                  </a:lnTo>
                  <a:lnTo>
                    <a:pt x="649922" y="228798"/>
                  </a:lnTo>
                  <a:lnTo>
                    <a:pt x="660343" y="268336"/>
                  </a:lnTo>
                  <a:lnTo>
                    <a:pt x="665847" y="308852"/>
                  </a:lnTo>
                  <a:lnTo>
                    <a:pt x="666749" y="333374"/>
                  </a:lnTo>
                  <a:lnTo>
                    <a:pt x="666649" y="341559"/>
                  </a:lnTo>
                  <a:lnTo>
                    <a:pt x="663141" y="382291"/>
                  </a:lnTo>
                  <a:lnTo>
                    <a:pt x="654673" y="422287"/>
                  </a:lnTo>
                  <a:lnTo>
                    <a:pt x="641371" y="460951"/>
                  </a:lnTo>
                  <a:lnTo>
                    <a:pt x="623438" y="497696"/>
                  </a:lnTo>
                  <a:lnTo>
                    <a:pt x="601144" y="531965"/>
                  </a:lnTo>
                  <a:lnTo>
                    <a:pt x="574822" y="563248"/>
                  </a:lnTo>
                  <a:lnTo>
                    <a:pt x="544866" y="591076"/>
                  </a:lnTo>
                  <a:lnTo>
                    <a:pt x="511727" y="615028"/>
                  </a:lnTo>
                  <a:lnTo>
                    <a:pt x="475911" y="634742"/>
                  </a:lnTo>
                  <a:lnTo>
                    <a:pt x="437950" y="649922"/>
                  </a:lnTo>
                  <a:lnTo>
                    <a:pt x="398412" y="660343"/>
                  </a:lnTo>
                  <a:lnTo>
                    <a:pt x="357897" y="665846"/>
                  </a:lnTo>
                  <a:lnTo>
                    <a:pt x="333374" y="666749"/>
                  </a:lnTo>
                  <a:close/>
                </a:path>
              </a:pathLst>
            </a:custGeom>
            <a:solidFill>
              <a:srgbClr val="DAE9FE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 descr=""/>
            <p:cNvSpPr/>
            <p:nvPr/>
          </p:nvSpPr>
          <p:spPr>
            <a:xfrm>
              <a:off x="6076949" y="3882951"/>
              <a:ext cx="304800" cy="260985"/>
            </a:xfrm>
            <a:custGeom>
              <a:avLst/>
              <a:gdLst/>
              <a:ahLst/>
              <a:cxnLst/>
              <a:rect l="l" t="t" r="r" b="b"/>
              <a:pathLst>
                <a:path w="304800" h="260985">
                  <a:moveTo>
                    <a:pt x="158531" y="260423"/>
                  </a:moveTo>
                  <a:lnTo>
                    <a:pt x="146268" y="260423"/>
                  </a:lnTo>
                  <a:lnTo>
                    <a:pt x="140374" y="258101"/>
                  </a:lnTo>
                  <a:lnTo>
                    <a:pt x="28336" y="153505"/>
                  </a:lnTo>
                  <a:lnTo>
                    <a:pt x="1882" y="106557"/>
                  </a:lnTo>
                  <a:lnTo>
                    <a:pt x="0" y="88318"/>
                  </a:lnTo>
                  <a:lnTo>
                    <a:pt x="0" y="84865"/>
                  </a:lnTo>
                  <a:lnTo>
                    <a:pt x="20158" y="29858"/>
                  </a:lnTo>
                  <a:lnTo>
                    <a:pt x="71080" y="926"/>
                  </a:lnTo>
                  <a:lnTo>
                    <a:pt x="91393" y="0"/>
                  </a:lnTo>
                  <a:lnTo>
                    <a:pt x="111070" y="3828"/>
                  </a:lnTo>
                  <a:lnTo>
                    <a:pt x="129296" y="12144"/>
                  </a:lnTo>
                  <a:lnTo>
                    <a:pt x="145256" y="24679"/>
                  </a:lnTo>
                  <a:lnTo>
                    <a:pt x="152399" y="31823"/>
                  </a:lnTo>
                  <a:lnTo>
                    <a:pt x="159543" y="24679"/>
                  </a:lnTo>
                  <a:lnTo>
                    <a:pt x="175503" y="12144"/>
                  </a:lnTo>
                  <a:lnTo>
                    <a:pt x="193729" y="3828"/>
                  </a:lnTo>
                  <a:lnTo>
                    <a:pt x="213406" y="0"/>
                  </a:lnTo>
                  <a:lnTo>
                    <a:pt x="233719" y="926"/>
                  </a:lnTo>
                  <a:lnTo>
                    <a:pt x="262130" y="11078"/>
                  </a:lnTo>
                  <a:lnTo>
                    <a:pt x="284641" y="29858"/>
                  </a:lnTo>
                  <a:lnTo>
                    <a:pt x="299461" y="55157"/>
                  </a:lnTo>
                  <a:lnTo>
                    <a:pt x="304799" y="84865"/>
                  </a:lnTo>
                  <a:lnTo>
                    <a:pt x="304799" y="88318"/>
                  </a:lnTo>
                  <a:lnTo>
                    <a:pt x="288525" y="139686"/>
                  </a:lnTo>
                  <a:lnTo>
                    <a:pt x="164425" y="258101"/>
                  </a:lnTo>
                  <a:lnTo>
                    <a:pt x="158531" y="260423"/>
                  </a:lnTo>
                  <a:close/>
                </a:path>
              </a:pathLst>
            </a:custGeom>
            <a:solidFill>
              <a:srgbClr val="0046AB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1" name="object 31" descr=""/>
          <p:cNvSpPr txBox="1"/>
          <p:nvPr/>
        </p:nvSpPr>
        <p:spPr>
          <a:xfrm>
            <a:off x="5945782" y="4386998"/>
            <a:ext cx="558800" cy="447040"/>
          </a:xfrm>
          <a:prstGeom prst="rect">
            <a:avLst/>
          </a:prstGeom>
        </p:spPr>
        <p:txBody>
          <a:bodyPr wrap="square" lIns="0" tIns="32384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254"/>
              </a:spcBef>
            </a:pPr>
            <a:r>
              <a:rPr dirty="0" sz="1350" spc="-170">
                <a:latin typeface="Meiryo"/>
                <a:cs typeface="Meiryo"/>
              </a:rPr>
              <a:t>留</a:t>
            </a:r>
            <a:r>
              <a:rPr dirty="0" sz="1350" spc="-50">
                <a:latin typeface="SimSun"/>
                <a:cs typeface="SimSun"/>
              </a:rPr>
              <a:t>存</a:t>
            </a:r>
            <a:endParaRPr sz="1350">
              <a:latin typeface="SimSun"/>
              <a:cs typeface="SimSun"/>
            </a:endParaRPr>
          </a:p>
          <a:p>
            <a:pPr algn="ctr">
              <a:lnSpc>
                <a:spcPct val="100000"/>
              </a:lnSpc>
              <a:spcBef>
                <a:spcPts val="155"/>
              </a:spcBef>
            </a:pPr>
            <a:r>
              <a:rPr dirty="0" sz="1150" spc="-100">
                <a:solidFill>
                  <a:srgbClr val="6A7280"/>
                </a:solidFill>
                <a:latin typeface="SimSun"/>
                <a:cs typeface="SimSun"/>
              </a:rPr>
              <a:t>持续活跃</a:t>
            </a:r>
            <a:endParaRPr sz="1150">
              <a:latin typeface="SimSun"/>
              <a:cs typeface="SimSun"/>
            </a:endParaRPr>
          </a:p>
        </p:txBody>
      </p:sp>
      <p:sp>
        <p:nvSpPr>
          <p:cNvPr id="32" name="object 32" descr=""/>
          <p:cNvSpPr txBox="1"/>
          <p:nvPr/>
        </p:nvSpPr>
        <p:spPr>
          <a:xfrm>
            <a:off x="1104899" y="5222392"/>
            <a:ext cx="5695950" cy="482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52400" marR="201295">
              <a:lnSpc>
                <a:spcPct val="111100"/>
              </a:lnSpc>
              <a:spcBef>
                <a:spcPts val="95"/>
              </a:spcBef>
            </a:pPr>
            <a:r>
              <a:rPr dirty="0" sz="1350" spc="-170">
                <a:solidFill>
                  <a:srgbClr val="374050"/>
                </a:solidFill>
                <a:latin typeface="SimSun"/>
                <a:cs typeface="SimSun"/>
              </a:rPr>
              <a:t>系统化营销核</a:t>
            </a:r>
            <a:r>
              <a:rPr dirty="0" sz="1350" spc="-170">
                <a:solidFill>
                  <a:srgbClr val="374050"/>
                </a:solidFill>
                <a:latin typeface="Microsoft JhengHei"/>
                <a:cs typeface="Microsoft JhengHei"/>
              </a:rPr>
              <a:t>⼼</a:t>
            </a:r>
            <a:r>
              <a:rPr dirty="0" sz="1350" spc="-170">
                <a:solidFill>
                  <a:srgbClr val="374050"/>
                </a:solidFill>
                <a:latin typeface="SimSun"/>
                <a:cs typeface="SimSun"/>
              </a:rPr>
              <a:t>在于打通全链路数据闭环，实现</a:t>
            </a:r>
            <a:r>
              <a:rPr dirty="0" sz="1350" spc="-170">
                <a:solidFill>
                  <a:srgbClr val="374050"/>
                </a:solidFill>
                <a:latin typeface="Meiryo"/>
                <a:cs typeface="Meiryo"/>
              </a:rPr>
              <a:t>⽤⼾</a:t>
            </a:r>
            <a:r>
              <a:rPr dirty="0" sz="1350" spc="-170">
                <a:solidFill>
                  <a:srgbClr val="374050"/>
                </a:solidFill>
                <a:latin typeface="SimSun"/>
                <a:cs typeface="SimSun"/>
              </a:rPr>
              <a:t>从获取到激活、转化、</a:t>
            </a:r>
            <a:r>
              <a:rPr dirty="0" sz="1350" spc="-170">
                <a:solidFill>
                  <a:srgbClr val="374050"/>
                </a:solidFill>
                <a:latin typeface="Meiryo"/>
                <a:cs typeface="Meiryo"/>
              </a:rPr>
              <a:t>留</a:t>
            </a:r>
            <a:r>
              <a:rPr dirty="0" sz="1350" spc="-50">
                <a:solidFill>
                  <a:srgbClr val="374050"/>
                </a:solidFill>
                <a:latin typeface="SimSun"/>
                <a:cs typeface="SimSun"/>
              </a:rPr>
              <a:t>存</a:t>
            </a:r>
            <a:r>
              <a:rPr dirty="0" sz="1350" spc="-170">
                <a:solidFill>
                  <a:srgbClr val="374050"/>
                </a:solidFill>
                <a:latin typeface="SimSun"/>
                <a:cs typeface="SimSun"/>
              </a:rPr>
              <a:t>的完整管理，最终形</a:t>
            </a:r>
            <a:r>
              <a:rPr dirty="0" sz="1350" spc="-170">
                <a:solidFill>
                  <a:srgbClr val="374050"/>
                </a:solidFill>
                <a:latin typeface="Meiryo"/>
                <a:cs typeface="Meiryo"/>
              </a:rPr>
              <a:t>成</a:t>
            </a:r>
            <a:r>
              <a:rPr dirty="0" sz="1350" spc="-170">
                <a:solidFill>
                  <a:srgbClr val="374050"/>
                </a:solidFill>
                <a:latin typeface="SimSun"/>
                <a:cs typeface="SimSun"/>
              </a:rPr>
              <a:t>良性</a:t>
            </a:r>
            <a:r>
              <a:rPr dirty="0" sz="1350" spc="-170">
                <a:solidFill>
                  <a:srgbClr val="374050"/>
                </a:solidFill>
                <a:latin typeface="Microsoft JhengHei"/>
                <a:cs typeface="Microsoft JhengHei"/>
              </a:rPr>
              <a:t>循</a:t>
            </a:r>
            <a:r>
              <a:rPr dirty="0" sz="1350" spc="-170">
                <a:solidFill>
                  <a:srgbClr val="374050"/>
                </a:solidFill>
                <a:latin typeface="SimSun"/>
                <a:cs typeface="SimSun"/>
              </a:rPr>
              <a:t>环的</a:t>
            </a:r>
            <a:r>
              <a:rPr dirty="0" sz="1350" spc="-170">
                <a:solidFill>
                  <a:srgbClr val="374050"/>
                </a:solidFill>
                <a:latin typeface="Meiryo"/>
                <a:cs typeface="Meiryo"/>
              </a:rPr>
              <a:t>⽣</a:t>
            </a:r>
            <a:r>
              <a:rPr dirty="0" sz="1350" spc="-170">
                <a:solidFill>
                  <a:srgbClr val="374050"/>
                </a:solidFill>
                <a:latin typeface="Microsoft JhengHei"/>
                <a:cs typeface="Microsoft JhengHei"/>
              </a:rPr>
              <a:t>态</a:t>
            </a:r>
            <a:r>
              <a:rPr dirty="0" sz="1350" spc="-130">
                <a:solidFill>
                  <a:srgbClr val="374050"/>
                </a:solidFill>
                <a:latin typeface="SimSun"/>
                <a:cs typeface="SimSun"/>
              </a:rPr>
              <a:t>系统。</a:t>
            </a:r>
            <a:endParaRPr sz="1350">
              <a:latin typeface="SimSun"/>
              <a:cs typeface="SimSun"/>
            </a:endParaRPr>
          </a:p>
        </p:txBody>
      </p:sp>
      <p:sp>
        <p:nvSpPr>
          <p:cNvPr id="33" name="object 33" descr=""/>
          <p:cNvSpPr txBox="1"/>
          <p:nvPr/>
        </p:nvSpPr>
        <p:spPr>
          <a:xfrm>
            <a:off x="7089080" y="1731136"/>
            <a:ext cx="1613535" cy="28765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500" spc="-25" b="1">
                <a:solidFill>
                  <a:srgbClr val="0046AB"/>
                </a:solidFill>
                <a:latin typeface="Segoe UI Semibold"/>
                <a:cs typeface="Segoe UI Semibold"/>
              </a:rPr>
              <a:t>AIDA</a:t>
            </a:r>
            <a:r>
              <a:rPr dirty="0" sz="1700" spc="-210">
                <a:solidFill>
                  <a:srgbClr val="0046AB"/>
                </a:solidFill>
                <a:latin typeface="SimSun"/>
                <a:cs typeface="SimSun"/>
              </a:rPr>
              <a:t>营销漏</a:t>
            </a:r>
            <a:r>
              <a:rPr dirty="0" sz="1700" spc="-210">
                <a:solidFill>
                  <a:srgbClr val="0046AB"/>
                </a:solidFill>
                <a:latin typeface="Meiryo"/>
                <a:cs typeface="Meiryo"/>
              </a:rPr>
              <a:t>⽃</a:t>
            </a:r>
            <a:r>
              <a:rPr dirty="0" sz="1700" spc="-160">
                <a:solidFill>
                  <a:srgbClr val="0046AB"/>
                </a:solidFill>
                <a:latin typeface="SimSun"/>
                <a:cs typeface="SimSun"/>
              </a:rPr>
              <a:t>模型</a:t>
            </a:r>
            <a:endParaRPr sz="1700">
              <a:latin typeface="SimSun"/>
              <a:cs typeface="SimSun"/>
            </a:endParaRPr>
          </a:p>
        </p:txBody>
      </p:sp>
      <p:pic>
        <p:nvPicPr>
          <p:cNvPr id="34" name="object 3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43825" y="4695825"/>
            <a:ext cx="152399" cy="142874"/>
          </a:xfrm>
          <a:prstGeom prst="rect">
            <a:avLst/>
          </a:prstGeom>
        </p:spPr>
      </p:pic>
      <p:sp>
        <p:nvSpPr>
          <p:cNvPr id="35" name="object 35" descr=""/>
          <p:cNvSpPr txBox="1"/>
          <p:nvPr/>
        </p:nvSpPr>
        <p:spPr>
          <a:xfrm>
            <a:off x="7881441" y="4672837"/>
            <a:ext cx="939800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170">
                <a:latin typeface="SimSun"/>
                <a:cs typeface="SimSun"/>
              </a:rPr>
              <a:t>营销漏</a:t>
            </a:r>
            <a:r>
              <a:rPr dirty="0" sz="1350" spc="-170">
                <a:latin typeface="Meiryo"/>
                <a:cs typeface="Meiryo"/>
              </a:rPr>
              <a:t>⽃</a:t>
            </a:r>
            <a:r>
              <a:rPr dirty="0" sz="1350" spc="-110">
                <a:latin typeface="SimSun"/>
                <a:cs typeface="SimSun"/>
              </a:rPr>
              <a:t>模型</a:t>
            </a:r>
            <a:endParaRPr sz="1350">
              <a:latin typeface="SimSun"/>
              <a:cs typeface="SimSun"/>
            </a:endParaRPr>
          </a:p>
        </p:txBody>
      </p:sp>
      <p:sp>
        <p:nvSpPr>
          <p:cNvPr id="36" name="object 36" descr=""/>
          <p:cNvSpPr/>
          <p:nvPr/>
        </p:nvSpPr>
        <p:spPr>
          <a:xfrm>
            <a:off x="2638412" y="2743199"/>
            <a:ext cx="285750" cy="95250"/>
          </a:xfrm>
          <a:custGeom>
            <a:avLst/>
            <a:gdLst/>
            <a:ahLst/>
            <a:cxnLst/>
            <a:rect l="l" t="t" r="r" b="b"/>
            <a:pathLst>
              <a:path w="285750" h="95250">
                <a:moveTo>
                  <a:pt x="285750" y="38100"/>
                </a:moveTo>
                <a:lnTo>
                  <a:pt x="270510" y="38100"/>
                </a:lnTo>
                <a:lnTo>
                  <a:pt x="209550" y="0"/>
                </a:lnTo>
                <a:lnTo>
                  <a:pt x="209550" y="38100"/>
                </a:lnTo>
                <a:lnTo>
                  <a:pt x="0" y="38100"/>
                </a:lnTo>
                <a:lnTo>
                  <a:pt x="0" y="57150"/>
                </a:lnTo>
                <a:lnTo>
                  <a:pt x="209550" y="57150"/>
                </a:lnTo>
                <a:lnTo>
                  <a:pt x="209550" y="95250"/>
                </a:lnTo>
                <a:lnTo>
                  <a:pt x="270510" y="57150"/>
                </a:lnTo>
                <a:lnTo>
                  <a:pt x="285750" y="57150"/>
                </a:lnTo>
                <a:lnTo>
                  <a:pt x="285750" y="47625"/>
                </a:lnTo>
                <a:lnTo>
                  <a:pt x="285750" y="38100"/>
                </a:lnTo>
                <a:close/>
              </a:path>
            </a:pathLst>
          </a:custGeom>
          <a:solidFill>
            <a:srgbClr val="0046A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 descr=""/>
          <p:cNvSpPr/>
          <p:nvPr/>
        </p:nvSpPr>
        <p:spPr>
          <a:xfrm>
            <a:off x="4933937" y="2743199"/>
            <a:ext cx="285750" cy="95250"/>
          </a:xfrm>
          <a:custGeom>
            <a:avLst/>
            <a:gdLst/>
            <a:ahLst/>
            <a:cxnLst/>
            <a:rect l="l" t="t" r="r" b="b"/>
            <a:pathLst>
              <a:path w="285750" h="95250">
                <a:moveTo>
                  <a:pt x="285750" y="38100"/>
                </a:moveTo>
                <a:lnTo>
                  <a:pt x="270510" y="38100"/>
                </a:lnTo>
                <a:lnTo>
                  <a:pt x="209550" y="0"/>
                </a:lnTo>
                <a:lnTo>
                  <a:pt x="209550" y="38100"/>
                </a:lnTo>
                <a:lnTo>
                  <a:pt x="0" y="38100"/>
                </a:lnTo>
                <a:lnTo>
                  <a:pt x="0" y="57150"/>
                </a:lnTo>
                <a:lnTo>
                  <a:pt x="209550" y="57150"/>
                </a:lnTo>
                <a:lnTo>
                  <a:pt x="209550" y="95250"/>
                </a:lnTo>
                <a:lnTo>
                  <a:pt x="270510" y="57150"/>
                </a:lnTo>
                <a:lnTo>
                  <a:pt x="285750" y="57150"/>
                </a:lnTo>
                <a:lnTo>
                  <a:pt x="285750" y="47625"/>
                </a:lnTo>
                <a:lnTo>
                  <a:pt x="285750" y="38100"/>
                </a:lnTo>
                <a:close/>
              </a:path>
            </a:pathLst>
          </a:custGeom>
          <a:solidFill>
            <a:srgbClr val="0046A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8" name="object 38" descr=""/>
          <p:cNvSpPr/>
          <p:nvPr/>
        </p:nvSpPr>
        <p:spPr>
          <a:xfrm>
            <a:off x="2638412" y="4210050"/>
            <a:ext cx="285750" cy="95250"/>
          </a:xfrm>
          <a:custGeom>
            <a:avLst/>
            <a:gdLst/>
            <a:ahLst/>
            <a:cxnLst/>
            <a:rect l="l" t="t" r="r" b="b"/>
            <a:pathLst>
              <a:path w="285750" h="95250">
                <a:moveTo>
                  <a:pt x="285750" y="38100"/>
                </a:moveTo>
                <a:lnTo>
                  <a:pt x="76200" y="38100"/>
                </a:lnTo>
                <a:lnTo>
                  <a:pt x="76200" y="0"/>
                </a:lnTo>
                <a:lnTo>
                  <a:pt x="15240" y="38100"/>
                </a:lnTo>
                <a:lnTo>
                  <a:pt x="0" y="38100"/>
                </a:lnTo>
                <a:lnTo>
                  <a:pt x="0" y="47625"/>
                </a:lnTo>
                <a:lnTo>
                  <a:pt x="0" y="57150"/>
                </a:lnTo>
                <a:lnTo>
                  <a:pt x="15240" y="57150"/>
                </a:lnTo>
                <a:lnTo>
                  <a:pt x="76200" y="95250"/>
                </a:lnTo>
                <a:lnTo>
                  <a:pt x="76200" y="57150"/>
                </a:lnTo>
                <a:lnTo>
                  <a:pt x="285750" y="57150"/>
                </a:lnTo>
                <a:lnTo>
                  <a:pt x="285750" y="38100"/>
                </a:lnTo>
                <a:close/>
              </a:path>
            </a:pathLst>
          </a:custGeom>
          <a:solidFill>
            <a:srgbClr val="0046A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9" name="object 39" descr=""/>
          <p:cNvSpPr/>
          <p:nvPr/>
        </p:nvSpPr>
        <p:spPr>
          <a:xfrm>
            <a:off x="4933937" y="4210050"/>
            <a:ext cx="285750" cy="95250"/>
          </a:xfrm>
          <a:custGeom>
            <a:avLst/>
            <a:gdLst/>
            <a:ahLst/>
            <a:cxnLst/>
            <a:rect l="l" t="t" r="r" b="b"/>
            <a:pathLst>
              <a:path w="285750" h="95250">
                <a:moveTo>
                  <a:pt x="285750" y="38100"/>
                </a:moveTo>
                <a:lnTo>
                  <a:pt x="76200" y="38100"/>
                </a:lnTo>
                <a:lnTo>
                  <a:pt x="76200" y="0"/>
                </a:lnTo>
                <a:lnTo>
                  <a:pt x="15240" y="38100"/>
                </a:lnTo>
                <a:lnTo>
                  <a:pt x="0" y="38100"/>
                </a:lnTo>
                <a:lnTo>
                  <a:pt x="0" y="47625"/>
                </a:lnTo>
                <a:lnTo>
                  <a:pt x="0" y="57150"/>
                </a:lnTo>
                <a:lnTo>
                  <a:pt x="15240" y="57150"/>
                </a:lnTo>
                <a:lnTo>
                  <a:pt x="76200" y="95250"/>
                </a:lnTo>
                <a:lnTo>
                  <a:pt x="76200" y="57150"/>
                </a:lnTo>
                <a:lnTo>
                  <a:pt x="285750" y="57150"/>
                </a:lnTo>
                <a:lnTo>
                  <a:pt x="285750" y="38100"/>
                </a:lnTo>
                <a:close/>
              </a:path>
            </a:pathLst>
          </a:custGeom>
          <a:solidFill>
            <a:srgbClr val="0046A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0" name="object 40" descr=""/>
          <p:cNvSpPr/>
          <p:nvPr/>
        </p:nvSpPr>
        <p:spPr>
          <a:xfrm>
            <a:off x="7591423" y="2247899"/>
            <a:ext cx="3048000" cy="457200"/>
          </a:xfrm>
          <a:custGeom>
            <a:avLst/>
            <a:gdLst/>
            <a:ahLst/>
            <a:cxnLst/>
            <a:rect l="l" t="t" r="r" b="b"/>
            <a:pathLst>
              <a:path w="3048000" h="457200">
                <a:moveTo>
                  <a:pt x="3048000" y="457199"/>
                </a:moveTo>
                <a:lnTo>
                  <a:pt x="0" y="457199"/>
                </a:lnTo>
                <a:lnTo>
                  <a:pt x="0" y="71196"/>
                </a:lnTo>
                <a:lnTo>
                  <a:pt x="15621" y="29705"/>
                </a:lnTo>
                <a:lnTo>
                  <a:pt x="51661" y="3885"/>
                </a:lnTo>
                <a:lnTo>
                  <a:pt x="71196" y="0"/>
                </a:lnTo>
                <a:lnTo>
                  <a:pt x="2976803" y="0"/>
                </a:lnTo>
                <a:lnTo>
                  <a:pt x="3018292" y="15621"/>
                </a:lnTo>
                <a:lnTo>
                  <a:pt x="3044113" y="51661"/>
                </a:lnTo>
                <a:lnTo>
                  <a:pt x="3048000" y="71196"/>
                </a:lnTo>
                <a:lnTo>
                  <a:pt x="3048000" y="457199"/>
                </a:lnTo>
                <a:close/>
              </a:path>
            </a:pathLst>
          </a:custGeom>
          <a:solidFill>
            <a:srgbClr val="DAE9FE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1" name="object 41" descr=""/>
          <p:cNvSpPr txBox="1"/>
          <p:nvPr/>
        </p:nvSpPr>
        <p:spPr>
          <a:xfrm>
            <a:off x="8447881" y="2346299"/>
            <a:ext cx="1330960" cy="2355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200" b="1">
                <a:latin typeface="Segoe UI Semibold"/>
                <a:cs typeface="Segoe UI Semibold"/>
              </a:rPr>
              <a:t>Attention</a:t>
            </a:r>
            <a:r>
              <a:rPr dirty="0" sz="1200" spc="-15" b="1">
                <a:latin typeface="Segoe UI Semibold"/>
                <a:cs typeface="Segoe UI Semibold"/>
              </a:rPr>
              <a:t> </a:t>
            </a:r>
            <a:r>
              <a:rPr dirty="0" sz="1350" spc="-140">
                <a:latin typeface="SimSun"/>
                <a:cs typeface="SimSun"/>
              </a:rPr>
              <a:t>吸引注意</a:t>
            </a:r>
            <a:endParaRPr sz="1350">
              <a:latin typeface="SimSun"/>
              <a:cs typeface="SimSun"/>
            </a:endParaRPr>
          </a:p>
        </p:txBody>
      </p:sp>
      <p:sp>
        <p:nvSpPr>
          <p:cNvPr id="42" name="object 42" descr=""/>
          <p:cNvSpPr txBox="1"/>
          <p:nvPr/>
        </p:nvSpPr>
        <p:spPr>
          <a:xfrm>
            <a:off x="6528891" y="2346299"/>
            <a:ext cx="656590" cy="2355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200" b="1">
                <a:solidFill>
                  <a:srgbClr val="4A5462"/>
                </a:solidFill>
                <a:latin typeface="Segoe UI Semibold"/>
                <a:cs typeface="Segoe UI Semibold"/>
              </a:rPr>
              <a:t>10,000 </a:t>
            </a:r>
            <a:r>
              <a:rPr dirty="0" sz="1350" spc="-80">
                <a:solidFill>
                  <a:srgbClr val="4A5462"/>
                </a:solidFill>
                <a:latin typeface="Meiryo"/>
                <a:cs typeface="Meiryo"/>
              </a:rPr>
              <a:t>⼈</a:t>
            </a:r>
            <a:endParaRPr sz="1350">
              <a:latin typeface="Meiryo"/>
              <a:cs typeface="Meiryo"/>
            </a:endParaRPr>
          </a:p>
        </p:txBody>
      </p:sp>
      <p:sp>
        <p:nvSpPr>
          <p:cNvPr id="43" name="object 43" descr=""/>
          <p:cNvSpPr txBox="1"/>
          <p:nvPr/>
        </p:nvSpPr>
        <p:spPr>
          <a:xfrm>
            <a:off x="7743824" y="2819399"/>
            <a:ext cx="2743200" cy="457200"/>
          </a:xfrm>
          <a:prstGeom prst="rect">
            <a:avLst/>
          </a:prstGeom>
          <a:solidFill>
            <a:srgbClr val="BEDAFE"/>
          </a:solidFill>
        </p:spPr>
        <p:txBody>
          <a:bodyPr wrap="square" lIns="0" tIns="114300" rIns="0" bIns="0" rtlCol="0" vert="horz">
            <a:spAutoFit/>
          </a:bodyPr>
          <a:lstStyle/>
          <a:p>
            <a:pPr marL="781050">
              <a:lnSpc>
                <a:spcPct val="100000"/>
              </a:lnSpc>
              <a:spcBef>
                <a:spcPts val="900"/>
              </a:spcBef>
            </a:pPr>
            <a:r>
              <a:rPr dirty="0" sz="1200" b="1">
                <a:latin typeface="Segoe UI Semibold"/>
                <a:cs typeface="Segoe UI Semibold"/>
              </a:rPr>
              <a:t>Interest</a:t>
            </a:r>
            <a:r>
              <a:rPr dirty="0" sz="1200" spc="-30" b="1">
                <a:latin typeface="Segoe UI Semibold"/>
                <a:cs typeface="Segoe UI Semibold"/>
              </a:rPr>
              <a:t> </a:t>
            </a:r>
            <a:r>
              <a:rPr dirty="0" sz="1350" spc="-170">
                <a:latin typeface="SimSun"/>
                <a:cs typeface="SimSun"/>
              </a:rPr>
              <a:t>产</a:t>
            </a:r>
            <a:r>
              <a:rPr dirty="0" sz="1350" spc="-170">
                <a:latin typeface="Meiryo"/>
                <a:cs typeface="Meiryo"/>
              </a:rPr>
              <a:t>⽣</a:t>
            </a:r>
            <a:r>
              <a:rPr dirty="0" sz="1350" spc="-110">
                <a:latin typeface="SimSun"/>
                <a:cs typeface="SimSun"/>
              </a:rPr>
              <a:t>兴趣</a:t>
            </a:r>
            <a:endParaRPr sz="1350">
              <a:latin typeface="SimSun"/>
              <a:cs typeface="SimSun"/>
            </a:endParaRPr>
          </a:p>
        </p:txBody>
      </p:sp>
      <p:sp>
        <p:nvSpPr>
          <p:cNvPr id="44" name="object 44" descr=""/>
          <p:cNvSpPr txBox="1"/>
          <p:nvPr/>
        </p:nvSpPr>
        <p:spPr>
          <a:xfrm>
            <a:off x="6528891" y="2917799"/>
            <a:ext cx="594995" cy="2355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200" b="1">
                <a:solidFill>
                  <a:srgbClr val="4A5462"/>
                </a:solidFill>
                <a:latin typeface="Segoe UI Semibold"/>
                <a:cs typeface="Segoe UI Semibold"/>
              </a:rPr>
              <a:t>3,000 </a:t>
            </a:r>
            <a:r>
              <a:rPr dirty="0" sz="1350" spc="-85">
                <a:solidFill>
                  <a:srgbClr val="4A5462"/>
                </a:solidFill>
                <a:latin typeface="Meiryo"/>
                <a:cs typeface="Meiryo"/>
              </a:rPr>
              <a:t>⼈</a:t>
            </a:r>
            <a:endParaRPr sz="1350">
              <a:latin typeface="Meiryo"/>
              <a:cs typeface="Meiryo"/>
            </a:endParaRPr>
          </a:p>
        </p:txBody>
      </p:sp>
      <p:sp>
        <p:nvSpPr>
          <p:cNvPr id="45" name="object 45" descr=""/>
          <p:cNvSpPr txBox="1"/>
          <p:nvPr/>
        </p:nvSpPr>
        <p:spPr>
          <a:xfrm>
            <a:off x="7896224" y="3390899"/>
            <a:ext cx="2438400" cy="457200"/>
          </a:xfrm>
          <a:prstGeom prst="rect">
            <a:avLst/>
          </a:prstGeom>
          <a:solidFill>
            <a:srgbClr val="93C4FD"/>
          </a:solidFill>
        </p:spPr>
        <p:txBody>
          <a:bodyPr wrap="square" lIns="0" tIns="114300" rIns="0" bIns="0" rtlCol="0" vert="horz">
            <a:spAutoFit/>
          </a:bodyPr>
          <a:lstStyle/>
          <a:p>
            <a:pPr marL="675005">
              <a:lnSpc>
                <a:spcPct val="100000"/>
              </a:lnSpc>
              <a:spcBef>
                <a:spcPts val="900"/>
              </a:spcBef>
            </a:pPr>
            <a:r>
              <a:rPr dirty="0" sz="1200" b="1">
                <a:latin typeface="Segoe UI Semibold"/>
                <a:cs typeface="Segoe UI Semibold"/>
              </a:rPr>
              <a:t>Desire</a:t>
            </a:r>
            <a:r>
              <a:rPr dirty="0" sz="1200" spc="-20" b="1">
                <a:latin typeface="Segoe UI Semibold"/>
                <a:cs typeface="Segoe UI Semibold"/>
              </a:rPr>
              <a:t> </a:t>
            </a:r>
            <a:r>
              <a:rPr dirty="0" sz="1350" spc="-140">
                <a:latin typeface="SimSun"/>
                <a:cs typeface="SimSun"/>
              </a:rPr>
              <a:t>激发欲望</a:t>
            </a:r>
            <a:endParaRPr sz="1350">
              <a:latin typeface="SimSun"/>
              <a:cs typeface="SimSun"/>
            </a:endParaRPr>
          </a:p>
        </p:txBody>
      </p:sp>
      <p:sp>
        <p:nvSpPr>
          <p:cNvPr id="46" name="object 46" descr=""/>
          <p:cNvSpPr txBox="1"/>
          <p:nvPr/>
        </p:nvSpPr>
        <p:spPr>
          <a:xfrm>
            <a:off x="6528891" y="3489299"/>
            <a:ext cx="572135" cy="2355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200" b="1">
                <a:solidFill>
                  <a:srgbClr val="4A5462"/>
                </a:solidFill>
                <a:latin typeface="Segoe UI Semibold"/>
                <a:cs typeface="Segoe UI Semibold"/>
              </a:rPr>
              <a:t>1,000 </a:t>
            </a:r>
            <a:r>
              <a:rPr dirty="0" sz="1350" spc="-90">
                <a:solidFill>
                  <a:srgbClr val="4A5462"/>
                </a:solidFill>
                <a:latin typeface="Meiryo"/>
                <a:cs typeface="Meiryo"/>
              </a:rPr>
              <a:t>⼈</a:t>
            </a:r>
            <a:endParaRPr sz="1350">
              <a:latin typeface="Meiryo"/>
              <a:cs typeface="Meiryo"/>
            </a:endParaRPr>
          </a:p>
        </p:txBody>
      </p:sp>
      <p:sp>
        <p:nvSpPr>
          <p:cNvPr id="47" name="object 47" descr=""/>
          <p:cNvSpPr/>
          <p:nvPr/>
        </p:nvSpPr>
        <p:spPr>
          <a:xfrm>
            <a:off x="8048624" y="3962399"/>
            <a:ext cx="2133600" cy="457200"/>
          </a:xfrm>
          <a:custGeom>
            <a:avLst/>
            <a:gdLst/>
            <a:ahLst/>
            <a:cxnLst/>
            <a:rect l="l" t="t" r="r" b="b"/>
            <a:pathLst>
              <a:path w="2133600" h="457200">
                <a:moveTo>
                  <a:pt x="2062403" y="457199"/>
                </a:moveTo>
                <a:lnTo>
                  <a:pt x="71196" y="457199"/>
                </a:lnTo>
                <a:lnTo>
                  <a:pt x="66240" y="456711"/>
                </a:lnTo>
                <a:lnTo>
                  <a:pt x="29704" y="441577"/>
                </a:lnTo>
                <a:lnTo>
                  <a:pt x="3885" y="405537"/>
                </a:lnTo>
                <a:lnTo>
                  <a:pt x="0" y="386002"/>
                </a:lnTo>
                <a:lnTo>
                  <a:pt x="0" y="380999"/>
                </a:lnTo>
                <a:lnTo>
                  <a:pt x="0" y="0"/>
                </a:lnTo>
                <a:lnTo>
                  <a:pt x="2133599" y="0"/>
                </a:lnTo>
                <a:lnTo>
                  <a:pt x="2133599" y="386002"/>
                </a:lnTo>
                <a:lnTo>
                  <a:pt x="2117977" y="427493"/>
                </a:lnTo>
                <a:lnTo>
                  <a:pt x="2081937" y="453313"/>
                </a:lnTo>
                <a:lnTo>
                  <a:pt x="2067357" y="456711"/>
                </a:lnTo>
                <a:lnTo>
                  <a:pt x="2062403" y="457199"/>
                </a:lnTo>
                <a:close/>
              </a:path>
            </a:pathLst>
          </a:custGeom>
          <a:solidFill>
            <a:srgbClr val="0046A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 descr=""/>
          <p:cNvSpPr txBox="1"/>
          <p:nvPr/>
        </p:nvSpPr>
        <p:spPr>
          <a:xfrm>
            <a:off x="8550423" y="4060799"/>
            <a:ext cx="1125855" cy="2355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200" b="1">
                <a:solidFill>
                  <a:srgbClr val="FFFFFF"/>
                </a:solidFill>
                <a:latin typeface="Segoe UI Semibold"/>
                <a:cs typeface="Segoe UI Semibold"/>
              </a:rPr>
              <a:t>Action</a:t>
            </a:r>
            <a:r>
              <a:rPr dirty="0" sz="1200" spc="20" b="1">
                <a:solidFill>
                  <a:srgbClr val="FFFFFF"/>
                </a:solidFill>
                <a:latin typeface="Segoe UI Semibold"/>
                <a:cs typeface="Segoe UI Semibold"/>
              </a:rPr>
              <a:t> </a:t>
            </a:r>
            <a:r>
              <a:rPr dirty="0" sz="1350" spc="-170">
                <a:solidFill>
                  <a:srgbClr val="FFFFFF"/>
                </a:solidFill>
                <a:latin typeface="SimSun"/>
                <a:cs typeface="SimSun"/>
              </a:rPr>
              <a:t>促成</a:t>
            </a:r>
            <a:r>
              <a:rPr dirty="0" sz="1350" spc="-170">
                <a:solidFill>
                  <a:srgbClr val="FFFFFF"/>
                </a:solidFill>
                <a:latin typeface="Meiryo"/>
                <a:cs typeface="Meiryo"/>
              </a:rPr>
              <a:t>⾏</a:t>
            </a:r>
            <a:r>
              <a:rPr dirty="0" sz="1350" spc="-50">
                <a:solidFill>
                  <a:srgbClr val="FFFFFF"/>
                </a:solidFill>
                <a:latin typeface="SimSun"/>
                <a:cs typeface="SimSun"/>
              </a:rPr>
              <a:t>动</a:t>
            </a:r>
            <a:endParaRPr sz="1350">
              <a:latin typeface="SimSun"/>
              <a:cs typeface="SimSun"/>
            </a:endParaRPr>
          </a:p>
        </p:txBody>
      </p:sp>
      <p:sp>
        <p:nvSpPr>
          <p:cNvPr id="50" name="object 50" descr=""/>
          <p:cNvSpPr txBox="1"/>
          <p:nvPr/>
        </p:nvSpPr>
        <p:spPr>
          <a:xfrm>
            <a:off x="11074548" y="6501376"/>
            <a:ext cx="365125" cy="203200"/>
          </a:xfrm>
          <a:prstGeom prst="rect">
            <a:avLst/>
          </a:prstGeom>
        </p:spPr>
        <p:txBody>
          <a:bodyPr wrap="square" lIns="0" tIns="228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dirty="0" sz="1050" spc="-10">
                <a:solidFill>
                  <a:srgbClr val="6A7280"/>
                </a:solidFill>
                <a:latin typeface="Segoe UI"/>
                <a:cs typeface="Segoe UI"/>
              </a:rPr>
              <a:t>07/15</a:t>
            </a:r>
            <a:endParaRPr sz="1050">
              <a:latin typeface="Segoe UI"/>
              <a:cs typeface="Segoe UI"/>
            </a:endParaRPr>
          </a:p>
        </p:txBody>
      </p:sp>
      <p:sp>
        <p:nvSpPr>
          <p:cNvPr id="51" name="object 51" descr="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dirty="0" spc="-10"/>
              <a:t>2025.07</a:t>
            </a:r>
          </a:p>
        </p:txBody>
      </p:sp>
      <p:sp>
        <p:nvSpPr>
          <p:cNvPr id="52" name="object 52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50165">
              <a:lnSpc>
                <a:spcPts val="1250"/>
              </a:lnSpc>
            </a:pPr>
            <a:r>
              <a:rPr dirty="0" spc="-105"/>
              <a:t>系统化营销全链路知识培训</a:t>
            </a:r>
          </a:p>
        </p:txBody>
      </p:sp>
      <p:sp>
        <p:nvSpPr>
          <p:cNvPr id="49" name="object 49" descr=""/>
          <p:cNvSpPr txBox="1"/>
          <p:nvPr/>
        </p:nvSpPr>
        <p:spPr>
          <a:xfrm>
            <a:off x="6528891" y="4060799"/>
            <a:ext cx="473709" cy="2355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200" b="1">
                <a:solidFill>
                  <a:srgbClr val="4A5462"/>
                </a:solidFill>
                <a:latin typeface="Segoe UI Semibold"/>
                <a:cs typeface="Segoe UI Semibold"/>
              </a:rPr>
              <a:t>300 </a:t>
            </a:r>
            <a:r>
              <a:rPr dirty="0" sz="1350" spc="-90">
                <a:solidFill>
                  <a:srgbClr val="4A5462"/>
                </a:solidFill>
                <a:latin typeface="Meiryo"/>
                <a:cs typeface="Meiryo"/>
              </a:rPr>
              <a:t>⼈</a:t>
            </a:r>
            <a:endParaRPr sz="1350">
              <a:latin typeface="Meiryo"/>
              <a:cs typeface="Meiry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54100" y="522223"/>
            <a:ext cx="3950335" cy="549910"/>
          </a:xfrm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/>
              <a:t>2025</a:t>
            </a:r>
            <a:r>
              <a:rPr dirty="0" sz="3400" spc="-409" b="0">
                <a:latin typeface="SimSun"/>
                <a:cs typeface="SimSun"/>
              </a:rPr>
              <a:t>年主流营销</a:t>
            </a:r>
            <a:r>
              <a:rPr dirty="0" sz="3400" spc="-409" b="0">
                <a:latin typeface="Meiryo"/>
                <a:cs typeface="Meiryo"/>
              </a:rPr>
              <a:t>⽅</a:t>
            </a:r>
            <a:r>
              <a:rPr dirty="0" sz="3400" spc="-434" b="0">
                <a:latin typeface="SimSun"/>
                <a:cs typeface="SimSun"/>
              </a:rPr>
              <a:t>法论</a:t>
            </a:r>
            <a:endParaRPr sz="3400">
              <a:latin typeface="SimSun"/>
              <a:cs typeface="SimSun"/>
            </a:endParaRPr>
          </a:p>
        </p:txBody>
      </p:sp>
      <p:sp>
        <p:nvSpPr>
          <p:cNvPr id="3" name="object 3" descr=""/>
          <p:cNvSpPr/>
          <p:nvPr/>
        </p:nvSpPr>
        <p:spPr>
          <a:xfrm>
            <a:off x="1066799" y="1295399"/>
            <a:ext cx="609600" cy="38100"/>
          </a:xfrm>
          <a:custGeom>
            <a:avLst/>
            <a:gdLst/>
            <a:ahLst/>
            <a:cxnLst/>
            <a:rect l="l" t="t" r="r" b="b"/>
            <a:pathLst>
              <a:path w="609600" h="38100">
                <a:moveTo>
                  <a:pt x="609599" y="38099"/>
                </a:moveTo>
                <a:lnTo>
                  <a:pt x="0" y="38099"/>
                </a:lnTo>
                <a:lnTo>
                  <a:pt x="0" y="0"/>
                </a:lnTo>
                <a:lnTo>
                  <a:pt x="609599" y="0"/>
                </a:lnTo>
                <a:lnTo>
                  <a:pt x="609599" y="38099"/>
                </a:lnTo>
                <a:close/>
              </a:path>
            </a:pathLst>
          </a:custGeom>
          <a:solidFill>
            <a:srgbClr val="0046A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 txBox="1"/>
          <p:nvPr/>
        </p:nvSpPr>
        <p:spPr>
          <a:xfrm>
            <a:off x="4657675" y="5296915"/>
            <a:ext cx="2876550" cy="180975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000" spc="-90">
                <a:solidFill>
                  <a:srgbClr val="6A7280"/>
                </a:solidFill>
                <a:latin typeface="SimSun"/>
                <a:cs typeface="SimSun"/>
              </a:rPr>
              <a:t>数据来源：</a:t>
            </a:r>
            <a:r>
              <a:rPr dirty="0" sz="900" spc="-30">
                <a:solidFill>
                  <a:srgbClr val="6A7280"/>
                </a:solidFill>
                <a:latin typeface="Segoe UI"/>
                <a:cs typeface="Segoe UI"/>
              </a:rPr>
              <a:t>2025</a:t>
            </a:r>
            <a:r>
              <a:rPr dirty="0" sz="1000" spc="-120">
                <a:solidFill>
                  <a:srgbClr val="6A7280"/>
                </a:solidFill>
                <a:latin typeface="SimSun"/>
                <a:cs typeface="SimSun"/>
              </a:rPr>
              <a:t>全球营销趋势报告 </a:t>
            </a:r>
            <a:r>
              <a:rPr dirty="0" sz="900">
                <a:solidFill>
                  <a:srgbClr val="6A7280"/>
                </a:solidFill>
                <a:latin typeface="Segoe UI"/>
                <a:cs typeface="Segoe UI"/>
              </a:rPr>
              <a:t>|</a:t>
            </a:r>
            <a:r>
              <a:rPr dirty="0" sz="900" spc="15">
                <a:solidFill>
                  <a:srgbClr val="6A7280"/>
                </a:solidFill>
                <a:latin typeface="Segoe UI"/>
                <a:cs typeface="Segoe UI"/>
              </a:rPr>
              <a:t> </a:t>
            </a:r>
            <a:r>
              <a:rPr dirty="0" sz="1000" spc="-100">
                <a:solidFill>
                  <a:srgbClr val="6A7280"/>
                </a:solidFill>
                <a:latin typeface="Meiryo"/>
                <a:cs typeface="Meiryo"/>
              </a:rPr>
              <a:t>⻨</a:t>
            </a:r>
            <a:r>
              <a:rPr dirty="0" sz="1000" spc="-95">
                <a:solidFill>
                  <a:srgbClr val="6A7280"/>
                </a:solidFill>
                <a:latin typeface="SimSun"/>
                <a:cs typeface="SimSun"/>
              </a:rPr>
              <a:t>肯锡数字营销分析</a:t>
            </a:r>
            <a:endParaRPr sz="1000">
              <a:latin typeface="SimSun"/>
              <a:cs typeface="SimSun"/>
            </a:endParaRPr>
          </a:p>
        </p:txBody>
      </p:sp>
      <p:grpSp>
        <p:nvGrpSpPr>
          <p:cNvPr id="5" name="object 5" descr=""/>
          <p:cNvGrpSpPr/>
          <p:nvPr/>
        </p:nvGrpSpPr>
        <p:grpSpPr>
          <a:xfrm>
            <a:off x="1066799" y="1638299"/>
            <a:ext cx="4914900" cy="1647825"/>
            <a:chOff x="1066799" y="1638299"/>
            <a:chExt cx="4914900" cy="1647825"/>
          </a:xfrm>
        </p:grpSpPr>
        <p:sp>
          <p:nvSpPr>
            <p:cNvPr id="6" name="object 6" descr=""/>
            <p:cNvSpPr/>
            <p:nvPr/>
          </p:nvSpPr>
          <p:spPr>
            <a:xfrm>
              <a:off x="1066799" y="1638299"/>
              <a:ext cx="4914900" cy="1647825"/>
            </a:xfrm>
            <a:custGeom>
              <a:avLst/>
              <a:gdLst/>
              <a:ahLst/>
              <a:cxnLst/>
              <a:rect l="l" t="t" r="r" b="b"/>
              <a:pathLst>
                <a:path w="4914900" h="1647825">
                  <a:moveTo>
                    <a:pt x="4843702" y="1647824"/>
                  </a:moveTo>
                  <a:lnTo>
                    <a:pt x="71196" y="1647824"/>
                  </a:lnTo>
                  <a:lnTo>
                    <a:pt x="66241" y="1647336"/>
                  </a:lnTo>
                  <a:lnTo>
                    <a:pt x="29705" y="1632202"/>
                  </a:lnTo>
                  <a:lnTo>
                    <a:pt x="3885" y="1596162"/>
                  </a:lnTo>
                  <a:lnTo>
                    <a:pt x="0" y="1576628"/>
                  </a:lnTo>
                  <a:lnTo>
                    <a:pt x="0" y="1571624"/>
                  </a:lnTo>
                  <a:lnTo>
                    <a:pt x="0" y="71196"/>
                  </a:lnTo>
                  <a:lnTo>
                    <a:pt x="15621" y="29705"/>
                  </a:lnTo>
                  <a:lnTo>
                    <a:pt x="51661" y="3885"/>
                  </a:lnTo>
                  <a:lnTo>
                    <a:pt x="71196" y="0"/>
                  </a:lnTo>
                  <a:lnTo>
                    <a:pt x="4843702" y="0"/>
                  </a:lnTo>
                  <a:lnTo>
                    <a:pt x="4885193" y="15621"/>
                  </a:lnTo>
                  <a:lnTo>
                    <a:pt x="4911012" y="51661"/>
                  </a:lnTo>
                  <a:lnTo>
                    <a:pt x="4914899" y="71196"/>
                  </a:lnTo>
                  <a:lnTo>
                    <a:pt x="4914899" y="1576628"/>
                  </a:lnTo>
                  <a:lnTo>
                    <a:pt x="4899276" y="1618119"/>
                  </a:lnTo>
                  <a:lnTo>
                    <a:pt x="4863237" y="1643938"/>
                  </a:lnTo>
                  <a:lnTo>
                    <a:pt x="4848657" y="1647336"/>
                  </a:lnTo>
                  <a:lnTo>
                    <a:pt x="4843702" y="1647824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1247774" y="1819274"/>
              <a:ext cx="571500" cy="571500"/>
            </a:xfrm>
            <a:custGeom>
              <a:avLst/>
              <a:gdLst/>
              <a:ahLst/>
              <a:cxnLst/>
              <a:rect l="l" t="t" r="r" b="b"/>
              <a:pathLst>
                <a:path w="571500" h="571500">
                  <a:moveTo>
                    <a:pt x="285749" y="571499"/>
                  </a:moveTo>
                  <a:lnTo>
                    <a:pt x="243821" y="568407"/>
                  </a:lnTo>
                  <a:lnTo>
                    <a:pt x="202800" y="559195"/>
                  </a:lnTo>
                  <a:lnTo>
                    <a:pt x="163575" y="544064"/>
                  </a:lnTo>
                  <a:lnTo>
                    <a:pt x="126995" y="523342"/>
                  </a:lnTo>
                  <a:lnTo>
                    <a:pt x="93851" y="497476"/>
                  </a:lnTo>
                  <a:lnTo>
                    <a:pt x="64862" y="467027"/>
                  </a:lnTo>
                  <a:lnTo>
                    <a:pt x="40653" y="432654"/>
                  </a:lnTo>
                  <a:lnTo>
                    <a:pt x="21751" y="395101"/>
                  </a:lnTo>
                  <a:lnTo>
                    <a:pt x="8563" y="355181"/>
                  </a:lnTo>
                  <a:lnTo>
                    <a:pt x="1375" y="313758"/>
                  </a:lnTo>
                  <a:lnTo>
                    <a:pt x="0" y="285749"/>
                  </a:lnTo>
                  <a:lnTo>
                    <a:pt x="344" y="271728"/>
                  </a:lnTo>
                  <a:lnTo>
                    <a:pt x="5490" y="230002"/>
                  </a:lnTo>
                  <a:lnTo>
                    <a:pt x="16703" y="189483"/>
                  </a:lnTo>
                  <a:lnTo>
                    <a:pt x="33740" y="151047"/>
                  </a:lnTo>
                  <a:lnTo>
                    <a:pt x="56233" y="115528"/>
                  </a:lnTo>
                  <a:lnTo>
                    <a:pt x="83694" y="83693"/>
                  </a:lnTo>
                  <a:lnTo>
                    <a:pt x="115528" y="56233"/>
                  </a:lnTo>
                  <a:lnTo>
                    <a:pt x="151048" y="33740"/>
                  </a:lnTo>
                  <a:lnTo>
                    <a:pt x="189483" y="16703"/>
                  </a:lnTo>
                  <a:lnTo>
                    <a:pt x="230002" y="5490"/>
                  </a:lnTo>
                  <a:lnTo>
                    <a:pt x="271728" y="344"/>
                  </a:lnTo>
                  <a:lnTo>
                    <a:pt x="285749" y="0"/>
                  </a:lnTo>
                  <a:lnTo>
                    <a:pt x="299771" y="344"/>
                  </a:lnTo>
                  <a:lnTo>
                    <a:pt x="341496" y="5490"/>
                  </a:lnTo>
                  <a:lnTo>
                    <a:pt x="382016" y="16703"/>
                  </a:lnTo>
                  <a:lnTo>
                    <a:pt x="420451" y="33740"/>
                  </a:lnTo>
                  <a:lnTo>
                    <a:pt x="455970" y="56233"/>
                  </a:lnTo>
                  <a:lnTo>
                    <a:pt x="487805" y="83693"/>
                  </a:lnTo>
                  <a:lnTo>
                    <a:pt x="515266" y="115528"/>
                  </a:lnTo>
                  <a:lnTo>
                    <a:pt x="537758" y="151048"/>
                  </a:lnTo>
                  <a:lnTo>
                    <a:pt x="554796" y="189483"/>
                  </a:lnTo>
                  <a:lnTo>
                    <a:pt x="566009" y="230002"/>
                  </a:lnTo>
                  <a:lnTo>
                    <a:pt x="571155" y="271728"/>
                  </a:lnTo>
                  <a:lnTo>
                    <a:pt x="571499" y="285749"/>
                  </a:lnTo>
                  <a:lnTo>
                    <a:pt x="571155" y="299771"/>
                  </a:lnTo>
                  <a:lnTo>
                    <a:pt x="566009" y="341496"/>
                  </a:lnTo>
                  <a:lnTo>
                    <a:pt x="554796" y="382016"/>
                  </a:lnTo>
                  <a:lnTo>
                    <a:pt x="537758" y="420451"/>
                  </a:lnTo>
                  <a:lnTo>
                    <a:pt x="515266" y="455970"/>
                  </a:lnTo>
                  <a:lnTo>
                    <a:pt x="487805" y="487805"/>
                  </a:lnTo>
                  <a:lnTo>
                    <a:pt x="455970" y="515266"/>
                  </a:lnTo>
                  <a:lnTo>
                    <a:pt x="420451" y="537758"/>
                  </a:lnTo>
                  <a:lnTo>
                    <a:pt x="382016" y="554796"/>
                  </a:lnTo>
                  <a:lnTo>
                    <a:pt x="341496" y="566008"/>
                  </a:lnTo>
                  <a:lnTo>
                    <a:pt x="299771" y="571155"/>
                  </a:lnTo>
                  <a:lnTo>
                    <a:pt x="285749" y="571499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37828" y="2009799"/>
              <a:ext cx="190916" cy="190884"/>
            </a:xfrm>
            <a:prstGeom prst="rect">
              <a:avLst/>
            </a:prstGeom>
          </p:spPr>
        </p:pic>
      </p:grpSp>
      <p:sp>
        <p:nvSpPr>
          <p:cNvPr id="9" name="object 9" descr=""/>
          <p:cNvSpPr txBox="1"/>
          <p:nvPr/>
        </p:nvSpPr>
        <p:spPr>
          <a:xfrm>
            <a:off x="1922660" y="1734388"/>
            <a:ext cx="3759200" cy="766445"/>
          </a:xfrm>
          <a:prstGeom prst="rect">
            <a:avLst/>
          </a:prstGeom>
        </p:spPr>
        <p:txBody>
          <a:bodyPr wrap="square" lIns="0" tIns="781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15"/>
              </a:spcBef>
            </a:pPr>
            <a:r>
              <a:rPr dirty="0" sz="1700" spc="-210">
                <a:solidFill>
                  <a:srgbClr val="0046AB"/>
                </a:solidFill>
                <a:latin typeface="SimSun"/>
                <a:cs typeface="SimSun"/>
              </a:rPr>
              <a:t>增</a:t>
            </a:r>
            <a:r>
              <a:rPr dirty="0" sz="1700" spc="-210">
                <a:solidFill>
                  <a:srgbClr val="0046AB"/>
                </a:solidFill>
                <a:latin typeface="Meiryo"/>
                <a:cs typeface="Meiryo"/>
              </a:rPr>
              <a:t>⻓⿊</a:t>
            </a:r>
            <a:r>
              <a:rPr dirty="0" sz="1700" spc="-210">
                <a:solidFill>
                  <a:srgbClr val="0046AB"/>
                </a:solidFill>
                <a:latin typeface="SimSun"/>
                <a:cs typeface="SimSun"/>
              </a:rPr>
              <a:t>客</a:t>
            </a:r>
            <a:r>
              <a:rPr dirty="0" sz="1700" spc="-30">
                <a:solidFill>
                  <a:srgbClr val="0046AB"/>
                </a:solidFill>
                <a:latin typeface="SimSun"/>
                <a:cs typeface="SimSun"/>
              </a:rPr>
              <a:t>（</a:t>
            </a:r>
            <a:r>
              <a:rPr dirty="0" sz="1500" spc="-30" b="1">
                <a:solidFill>
                  <a:srgbClr val="0046AB"/>
                </a:solidFill>
                <a:latin typeface="Segoe UI Semibold"/>
                <a:cs typeface="Segoe UI Semibold"/>
              </a:rPr>
              <a:t>Growth</a:t>
            </a:r>
            <a:r>
              <a:rPr dirty="0" sz="1500" spc="-20" b="1">
                <a:solidFill>
                  <a:srgbClr val="0046AB"/>
                </a:solidFill>
                <a:latin typeface="Segoe UI Semibold"/>
                <a:cs typeface="Segoe UI Semibold"/>
              </a:rPr>
              <a:t> </a:t>
            </a:r>
            <a:r>
              <a:rPr dirty="0" sz="1500" spc="-10" b="1">
                <a:solidFill>
                  <a:srgbClr val="0046AB"/>
                </a:solidFill>
                <a:latin typeface="Segoe UI Semibold"/>
                <a:cs typeface="Segoe UI Semibold"/>
              </a:rPr>
              <a:t>Hacking</a:t>
            </a:r>
            <a:r>
              <a:rPr dirty="0" sz="1700" spc="-10">
                <a:solidFill>
                  <a:srgbClr val="0046AB"/>
                </a:solidFill>
                <a:latin typeface="SimSun"/>
                <a:cs typeface="SimSun"/>
              </a:rPr>
              <a:t>）</a:t>
            </a:r>
            <a:endParaRPr sz="1700">
              <a:latin typeface="SimSun"/>
              <a:cs typeface="SimSun"/>
            </a:endParaRPr>
          </a:p>
          <a:p>
            <a:pPr marL="12700" marR="5080">
              <a:lnSpc>
                <a:spcPct val="108700"/>
              </a:lnSpc>
              <a:spcBef>
                <a:spcPts val="265"/>
              </a:spcBef>
            </a:pPr>
            <a:r>
              <a:rPr dirty="0" sz="1150" spc="-110">
                <a:solidFill>
                  <a:srgbClr val="4A5462"/>
                </a:solidFill>
                <a:latin typeface="SimSun"/>
                <a:cs typeface="SimSun"/>
              </a:rPr>
              <a:t>通过快速实验、数据分析和跨职能协作，实现</a:t>
            </a:r>
            <a:r>
              <a:rPr dirty="0" sz="1150" spc="-110">
                <a:solidFill>
                  <a:srgbClr val="4A5462"/>
                </a:solidFill>
                <a:latin typeface="Microsoft JhengHei"/>
                <a:cs typeface="Microsoft JhengHei"/>
              </a:rPr>
              <a:t>产</a:t>
            </a:r>
            <a:r>
              <a:rPr dirty="0" sz="1150" spc="-110">
                <a:solidFill>
                  <a:srgbClr val="4A5462"/>
                </a:solidFill>
                <a:latin typeface="SimSun"/>
                <a:cs typeface="SimSun"/>
              </a:rPr>
              <a:t>品和</a:t>
            </a:r>
            <a:r>
              <a:rPr dirty="0" sz="1150" spc="-110">
                <a:solidFill>
                  <a:srgbClr val="4A5462"/>
                </a:solidFill>
                <a:latin typeface="Meiryo"/>
                <a:cs typeface="Meiryo"/>
              </a:rPr>
              <a:t>⽤⼾</a:t>
            </a:r>
            <a:r>
              <a:rPr dirty="0" sz="1150" spc="-90">
                <a:solidFill>
                  <a:srgbClr val="4A5462"/>
                </a:solidFill>
                <a:latin typeface="SimSun"/>
                <a:cs typeface="SimSun"/>
              </a:rPr>
              <a:t>的持续</a:t>
            </a:r>
            <a:r>
              <a:rPr dirty="0" sz="1150" spc="-110">
                <a:solidFill>
                  <a:srgbClr val="4A5462"/>
                </a:solidFill>
                <a:latin typeface="SimSun"/>
                <a:cs typeface="SimSun"/>
              </a:rPr>
              <a:t>增</a:t>
            </a:r>
            <a:r>
              <a:rPr dirty="0" sz="1150" spc="-50">
                <a:solidFill>
                  <a:srgbClr val="4A5462"/>
                </a:solidFill>
                <a:latin typeface="Meiryo"/>
                <a:cs typeface="Meiryo"/>
              </a:rPr>
              <a:t>⻓</a:t>
            </a:r>
            <a:endParaRPr sz="1150">
              <a:latin typeface="Meiryo"/>
              <a:cs typeface="Meiryo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1922660" y="2576195"/>
            <a:ext cx="958850" cy="524510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dirty="0" sz="2000" spc="-25" b="1">
                <a:solidFill>
                  <a:srgbClr val="0046AB"/>
                </a:solidFill>
                <a:latin typeface="Segoe UI"/>
                <a:cs typeface="Segoe UI"/>
              </a:rPr>
              <a:t>75%</a:t>
            </a:r>
            <a:endParaRPr sz="20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50" spc="-110">
                <a:solidFill>
                  <a:srgbClr val="6A7280"/>
                </a:solidFill>
                <a:latin typeface="SimSun"/>
                <a:cs typeface="SimSun"/>
              </a:rPr>
              <a:t>创业企业采</a:t>
            </a:r>
            <a:r>
              <a:rPr dirty="0" sz="1150" spc="-110">
                <a:solidFill>
                  <a:srgbClr val="6A7280"/>
                </a:solidFill>
                <a:latin typeface="Meiryo"/>
                <a:cs typeface="Meiryo"/>
              </a:rPr>
              <a:t>⽤</a:t>
            </a:r>
            <a:r>
              <a:rPr dirty="0" sz="1150" spc="-50">
                <a:solidFill>
                  <a:srgbClr val="6A7280"/>
                </a:solidFill>
                <a:latin typeface="SimSun"/>
                <a:cs typeface="SimSun"/>
              </a:rPr>
              <a:t>率</a:t>
            </a:r>
            <a:endParaRPr sz="1150">
              <a:latin typeface="SimSun"/>
              <a:cs typeface="SimSun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3084710" y="2576195"/>
            <a:ext cx="1092200" cy="524510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dirty="0" sz="2000" spc="-20" b="1">
                <a:solidFill>
                  <a:srgbClr val="0046AB"/>
                </a:solidFill>
                <a:latin typeface="Segoe UI"/>
                <a:cs typeface="Segoe UI"/>
              </a:rPr>
              <a:t>4.2x</a:t>
            </a:r>
            <a:endParaRPr sz="20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50" spc="-110">
                <a:solidFill>
                  <a:srgbClr val="6A7280"/>
                </a:solidFill>
                <a:latin typeface="Meiryo"/>
                <a:cs typeface="Meiryo"/>
              </a:rPr>
              <a:t>⽤⼾</a:t>
            </a:r>
            <a:r>
              <a:rPr dirty="0" sz="1150" spc="-100">
                <a:solidFill>
                  <a:srgbClr val="6A7280"/>
                </a:solidFill>
                <a:latin typeface="SimSun"/>
                <a:cs typeface="SimSun"/>
              </a:rPr>
              <a:t>获取效率提升</a:t>
            </a:r>
            <a:endParaRPr sz="1150">
              <a:latin typeface="SimSun"/>
              <a:cs typeface="SimSun"/>
            </a:endParaRPr>
          </a:p>
        </p:txBody>
      </p:sp>
      <p:grpSp>
        <p:nvGrpSpPr>
          <p:cNvPr id="12" name="object 12" descr=""/>
          <p:cNvGrpSpPr/>
          <p:nvPr/>
        </p:nvGrpSpPr>
        <p:grpSpPr>
          <a:xfrm>
            <a:off x="6210298" y="1638299"/>
            <a:ext cx="4914900" cy="1647825"/>
            <a:chOff x="6210298" y="1638299"/>
            <a:chExt cx="4914900" cy="1647825"/>
          </a:xfrm>
        </p:grpSpPr>
        <p:sp>
          <p:nvSpPr>
            <p:cNvPr id="13" name="object 13" descr=""/>
            <p:cNvSpPr/>
            <p:nvPr/>
          </p:nvSpPr>
          <p:spPr>
            <a:xfrm>
              <a:off x="6210298" y="1638299"/>
              <a:ext cx="4914900" cy="1647825"/>
            </a:xfrm>
            <a:custGeom>
              <a:avLst/>
              <a:gdLst/>
              <a:ahLst/>
              <a:cxnLst/>
              <a:rect l="l" t="t" r="r" b="b"/>
              <a:pathLst>
                <a:path w="4914900" h="1647825">
                  <a:moveTo>
                    <a:pt x="4843703" y="1647824"/>
                  </a:moveTo>
                  <a:lnTo>
                    <a:pt x="71196" y="1647824"/>
                  </a:lnTo>
                  <a:lnTo>
                    <a:pt x="66241" y="1647336"/>
                  </a:lnTo>
                  <a:lnTo>
                    <a:pt x="29705" y="1632202"/>
                  </a:lnTo>
                  <a:lnTo>
                    <a:pt x="3885" y="1596162"/>
                  </a:lnTo>
                  <a:lnTo>
                    <a:pt x="0" y="1576628"/>
                  </a:lnTo>
                  <a:lnTo>
                    <a:pt x="0" y="1571624"/>
                  </a:lnTo>
                  <a:lnTo>
                    <a:pt x="0" y="71196"/>
                  </a:lnTo>
                  <a:lnTo>
                    <a:pt x="15621" y="29705"/>
                  </a:lnTo>
                  <a:lnTo>
                    <a:pt x="51661" y="3885"/>
                  </a:lnTo>
                  <a:lnTo>
                    <a:pt x="71196" y="0"/>
                  </a:lnTo>
                  <a:lnTo>
                    <a:pt x="4843703" y="0"/>
                  </a:lnTo>
                  <a:lnTo>
                    <a:pt x="4885192" y="15621"/>
                  </a:lnTo>
                  <a:lnTo>
                    <a:pt x="4911012" y="51661"/>
                  </a:lnTo>
                  <a:lnTo>
                    <a:pt x="4914899" y="71196"/>
                  </a:lnTo>
                  <a:lnTo>
                    <a:pt x="4914899" y="1576628"/>
                  </a:lnTo>
                  <a:lnTo>
                    <a:pt x="4899276" y="1618119"/>
                  </a:lnTo>
                  <a:lnTo>
                    <a:pt x="4863237" y="1643938"/>
                  </a:lnTo>
                  <a:lnTo>
                    <a:pt x="4848657" y="1647336"/>
                  </a:lnTo>
                  <a:lnTo>
                    <a:pt x="4843703" y="1647824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6391274" y="1819274"/>
              <a:ext cx="571500" cy="571500"/>
            </a:xfrm>
            <a:custGeom>
              <a:avLst/>
              <a:gdLst/>
              <a:ahLst/>
              <a:cxnLst/>
              <a:rect l="l" t="t" r="r" b="b"/>
              <a:pathLst>
                <a:path w="571500" h="571500">
                  <a:moveTo>
                    <a:pt x="285749" y="571499"/>
                  </a:moveTo>
                  <a:lnTo>
                    <a:pt x="243821" y="568407"/>
                  </a:lnTo>
                  <a:lnTo>
                    <a:pt x="202801" y="559195"/>
                  </a:lnTo>
                  <a:lnTo>
                    <a:pt x="163575" y="544064"/>
                  </a:lnTo>
                  <a:lnTo>
                    <a:pt x="126995" y="523342"/>
                  </a:lnTo>
                  <a:lnTo>
                    <a:pt x="93851" y="497476"/>
                  </a:lnTo>
                  <a:lnTo>
                    <a:pt x="64861" y="467027"/>
                  </a:lnTo>
                  <a:lnTo>
                    <a:pt x="40653" y="432654"/>
                  </a:lnTo>
                  <a:lnTo>
                    <a:pt x="21750" y="395101"/>
                  </a:lnTo>
                  <a:lnTo>
                    <a:pt x="8562" y="355181"/>
                  </a:lnTo>
                  <a:lnTo>
                    <a:pt x="1375" y="313758"/>
                  </a:lnTo>
                  <a:lnTo>
                    <a:pt x="0" y="285749"/>
                  </a:lnTo>
                  <a:lnTo>
                    <a:pt x="343" y="271728"/>
                  </a:lnTo>
                  <a:lnTo>
                    <a:pt x="5489" y="230002"/>
                  </a:lnTo>
                  <a:lnTo>
                    <a:pt x="16702" y="189483"/>
                  </a:lnTo>
                  <a:lnTo>
                    <a:pt x="33740" y="151047"/>
                  </a:lnTo>
                  <a:lnTo>
                    <a:pt x="56232" y="115528"/>
                  </a:lnTo>
                  <a:lnTo>
                    <a:pt x="83693" y="83693"/>
                  </a:lnTo>
                  <a:lnTo>
                    <a:pt x="115528" y="56233"/>
                  </a:lnTo>
                  <a:lnTo>
                    <a:pt x="151048" y="33740"/>
                  </a:lnTo>
                  <a:lnTo>
                    <a:pt x="189483" y="16703"/>
                  </a:lnTo>
                  <a:lnTo>
                    <a:pt x="230002" y="5490"/>
                  </a:lnTo>
                  <a:lnTo>
                    <a:pt x="271729" y="344"/>
                  </a:lnTo>
                  <a:lnTo>
                    <a:pt x="285749" y="0"/>
                  </a:lnTo>
                  <a:lnTo>
                    <a:pt x="299771" y="344"/>
                  </a:lnTo>
                  <a:lnTo>
                    <a:pt x="341495" y="5490"/>
                  </a:lnTo>
                  <a:lnTo>
                    <a:pt x="382015" y="16703"/>
                  </a:lnTo>
                  <a:lnTo>
                    <a:pt x="420451" y="33740"/>
                  </a:lnTo>
                  <a:lnTo>
                    <a:pt x="455970" y="56233"/>
                  </a:lnTo>
                  <a:lnTo>
                    <a:pt x="487805" y="83693"/>
                  </a:lnTo>
                  <a:lnTo>
                    <a:pt x="515266" y="115528"/>
                  </a:lnTo>
                  <a:lnTo>
                    <a:pt x="537758" y="151048"/>
                  </a:lnTo>
                  <a:lnTo>
                    <a:pt x="554795" y="189483"/>
                  </a:lnTo>
                  <a:lnTo>
                    <a:pt x="566008" y="230002"/>
                  </a:lnTo>
                  <a:lnTo>
                    <a:pt x="571155" y="271728"/>
                  </a:lnTo>
                  <a:lnTo>
                    <a:pt x="571499" y="285749"/>
                  </a:lnTo>
                  <a:lnTo>
                    <a:pt x="571155" y="299771"/>
                  </a:lnTo>
                  <a:lnTo>
                    <a:pt x="566008" y="341496"/>
                  </a:lnTo>
                  <a:lnTo>
                    <a:pt x="554796" y="382016"/>
                  </a:lnTo>
                  <a:lnTo>
                    <a:pt x="537758" y="420451"/>
                  </a:lnTo>
                  <a:lnTo>
                    <a:pt x="515266" y="455970"/>
                  </a:lnTo>
                  <a:lnTo>
                    <a:pt x="487805" y="487805"/>
                  </a:lnTo>
                  <a:lnTo>
                    <a:pt x="455970" y="515266"/>
                  </a:lnTo>
                  <a:lnTo>
                    <a:pt x="420451" y="537758"/>
                  </a:lnTo>
                  <a:lnTo>
                    <a:pt x="382015" y="554796"/>
                  </a:lnTo>
                  <a:lnTo>
                    <a:pt x="341495" y="566008"/>
                  </a:lnTo>
                  <a:lnTo>
                    <a:pt x="299771" y="571155"/>
                  </a:lnTo>
                  <a:lnTo>
                    <a:pt x="285749" y="571499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62724" y="2009774"/>
              <a:ext cx="238124" cy="190499"/>
            </a:xfrm>
            <a:prstGeom prst="rect">
              <a:avLst/>
            </a:prstGeom>
          </p:spPr>
        </p:pic>
      </p:grpSp>
      <p:sp>
        <p:nvSpPr>
          <p:cNvPr id="16" name="object 16" descr=""/>
          <p:cNvSpPr txBox="1"/>
          <p:nvPr/>
        </p:nvSpPr>
        <p:spPr>
          <a:xfrm>
            <a:off x="7066160" y="1734388"/>
            <a:ext cx="3759200" cy="766445"/>
          </a:xfrm>
          <a:prstGeom prst="rect">
            <a:avLst/>
          </a:prstGeom>
        </p:spPr>
        <p:txBody>
          <a:bodyPr wrap="square" lIns="0" tIns="781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15"/>
              </a:spcBef>
            </a:pPr>
            <a:r>
              <a:rPr dirty="0" sz="1700" spc="-185">
                <a:solidFill>
                  <a:srgbClr val="0046AB"/>
                </a:solidFill>
                <a:latin typeface="SimSun"/>
                <a:cs typeface="SimSun"/>
              </a:rPr>
              <a:t>私域流量运营</a:t>
            </a:r>
            <a:endParaRPr sz="1700">
              <a:latin typeface="SimSun"/>
              <a:cs typeface="SimSun"/>
            </a:endParaRPr>
          </a:p>
          <a:p>
            <a:pPr marL="12700" marR="5080">
              <a:lnSpc>
                <a:spcPct val="108700"/>
              </a:lnSpc>
              <a:spcBef>
                <a:spcPts val="265"/>
              </a:spcBef>
            </a:pPr>
            <a:r>
              <a:rPr dirty="0" sz="1150" spc="-110">
                <a:solidFill>
                  <a:srgbClr val="4A5462"/>
                </a:solidFill>
                <a:latin typeface="SimSun"/>
                <a:cs typeface="SimSun"/>
              </a:rPr>
              <a:t>构建</a:t>
            </a:r>
            <a:r>
              <a:rPr dirty="0" sz="1150" spc="-110">
                <a:solidFill>
                  <a:srgbClr val="4A5462"/>
                </a:solidFill>
                <a:latin typeface="Microsoft JhengHei"/>
                <a:cs typeface="Microsoft JhengHei"/>
              </a:rPr>
              <a:t>企</a:t>
            </a:r>
            <a:r>
              <a:rPr dirty="0" sz="1150" spc="-110">
                <a:solidFill>
                  <a:srgbClr val="4A5462"/>
                </a:solidFill>
                <a:latin typeface="SimSun"/>
                <a:cs typeface="SimSun"/>
              </a:rPr>
              <a:t>业</a:t>
            </a:r>
            <a:r>
              <a:rPr dirty="0" sz="1150" spc="-110">
                <a:solidFill>
                  <a:srgbClr val="4A5462"/>
                </a:solidFill>
                <a:latin typeface="Meiryo"/>
                <a:cs typeface="Meiryo"/>
              </a:rPr>
              <a:t>⾃</a:t>
            </a:r>
            <a:r>
              <a:rPr dirty="0" sz="1150" spc="-110">
                <a:solidFill>
                  <a:srgbClr val="4A5462"/>
                </a:solidFill>
                <a:latin typeface="SimSun"/>
                <a:cs typeface="SimSun"/>
              </a:rPr>
              <a:t>有</a:t>
            </a:r>
            <a:r>
              <a:rPr dirty="0" sz="1150" spc="-110">
                <a:solidFill>
                  <a:srgbClr val="4A5462"/>
                </a:solidFill>
                <a:latin typeface="Meiryo"/>
                <a:cs typeface="Meiryo"/>
              </a:rPr>
              <a:t>⽤⼾</a:t>
            </a:r>
            <a:r>
              <a:rPr dirty="0" sz="1150" spc="-110">
                <a:solidFill>
                  <a:srgbClr val="4A5462"/>
                </a:solidFill>
                <a:latin typeface="SimSun"/>
                <a:cs typeface="SimSun"/>
              </a:rPr>
              <a:t>资</a:t>
            </a:r>
            <a:r>
              <a:rPr dirty="0" sz="1150" spc="-110">
                <a:solidFill>
                  <a:srgbClr val="4A5462"/>
                </a:solidFill>
                <a:latin typeface="Microsoft JhengHei"/>
                <a:cs typeface="Microsoft JhengHei"/>
              </a:rPr>
              <a:t>产</a:t>
            </a:r>
            <a:r>
              <a:rPr dirty="0" sz="1150" spc="-110">
                <a:solidFill>
                  <a:srgbClr val="4A5462"/>
                </a:solidFill>
                <a:latin typeface="SimSun"/>
                <a:cs typeface="SimSun"/>
              </a:rPr>
              <a:t>池，通过社群运营和内容营销实现精准触</a:t>
            </a:r>
            <a:r>
              <a:rPr dirty="0" sz="1150" spc="-100">
                <a:solidFill>
                  <a:srgbClr val="4A5462"/>
                </a:solidFill>
                <a:latin typeface="SimSun"/>
                <a:cs typeface="SimSun"/>
              </a:rPr>
              <a:t>达与转化</a:t>
            </a:r>
            <a:endParaRPr sz="1150">
              <a:latin typeface="SimSun"/>
              <a:cs typeface="SimSun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7066160" y="2576195"/>
            <a:ext cx="958850" cy="524510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dirty="0" sz="2000" spc="-20" b="1">
                <a:solidFill>
                  <a:srgbClr val="0046AB"/>
                </a:solidFill>
                <a:latin typeface="Segoe UI"/>
                <a:cs typeface="Segoe UI"/>
              </a:rPr>
              <a:t>6.3x</a:t>
            </a:r>
            <a:endParaRPr sz="20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50" spc="-110">
                <a:solidFill>
                  <a:srgbClr val="6A7280"/>
                </a:solidFill>
                <a:latin typeface="SimSun"/>
                <a:cs typeface="SimSun"/>
              </a:rPr>
              <a:t>公域获客</a:t>
            </a:r>
            <a:r>
              <a:rPr dirty="0" sz="1150" spc="-110">
                <a:solidFill>
                  <a:srgbClr val="6A7280"/>
                </a:solidFill>
                <a:latin typeface="Meiryo"/>
                <a:cs typeface="Meiryo"/>
              </a:rPr>
              <a:t>成</a:t>
            </a:r>
            <a:r>
              <a:rPr dirty="0" sz="1150" spc="-110">
                <a:solidFill>
                  <a:srgbClr val="6A7280"/>
                </a:solidFill>
                <a:latin typeface="SimSun"/>
                <a:cs typeface="SimSun"/>
              </a:rPr>
              <a:t>本</a:t>
            </a:r>
            <a:r>
              <a:rPr dirty="0" sz="1150" spc="-50">
                <a:solidFill>
                  <a:srgbClr val="6A7280"/>
                </a:solidFill>
                <a:latin typeface="Meiryo"/>
                <a:cs typeface="Meiryo"/>
              </a:rPr>
              <a:t>⽐</a:t>
            </a:r>
            <a:endParaRPr sz="1150">
              <a:latin typeface="Meiryo"/>
              <a:cs typeface="Meiryo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8228210" y="2576195"/>
            <a:ext cx="692150" cy="524510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dirty="0" sz="2000" spc="-25" b="1">
                <a:solidFill>
                  <a:srgbClr val="0046AB"/>
                </a:solidFill>
                <a:latin typeface="Segoe UI"/>
                <a:cs typeface="Segoe UI"/>
              </a:rPr>
              <a:t>82%</a:t>
            </a:r>
            <a:endParaRPr sz="20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50" spc="-100">
                <a:solidFill>
                  <a:srgbClr val="6A7280"/>
                </a:solidFill>
                <a:latin typeface="SimSun"/>
                <a:cs typeface="SimSun"/>
              </a:rPr>
              <a:t>企业关注度</a:t>
            </a:r>
            <a:endParaRPr sz="1150">
              <a:latin typeface="SimSun"/>
              <a:cs typeface="SimSun"/>
            </a:endParaRPr>
          </a:p>
        </p:txBody>
      </p:sp>
      <p:grpSp>
        <p:nvGrpSpPr>
          <p:cNvPr id="19" name="object 19" descr=""/>
          <p:cNvGrpSpPr/>
          <p:nvPr/>
        </p:nvGrpSpPr>
        <p:grpSpPr>
          <a:xfrm>
            <a:off x="1066799" y="3514724"/>
            <a:ext cx="4914900" cy="1647825"/>
            <a:chOff x="1066799" y="3514724"/>
            <a:chExt cx="4914900" cy="1647825"/>
          </a:xfrm>
        </p:grpSpPr>
        <p:sp>
          <p:nvSpPr>
            <p:cNvPr id="20" name="object 20" descr=""/>
            <p:cNvSpPr/>
            <p:nvPr/>
          </p:nvSpPr>
          <p:spPr>
            <a:xfrm>
              <a:off x="1066799" y="3514724"/>
              <a:ext cx="4914900" cy="1647825"/>
            </a:xfrm>
            <a:custGeom>
              <a:avLst/>
              <a:gdLst/>
              <a:ahLst/>
              <a:cxnLst/>
              <a:rect l="l" t="t" r="r" b="b"/>
              <a:pathLst>
                <a:path w="4914900" h="1647825">
                  <a:moveTo>
                    <a:pt x="4843702" y="1647824"/>
                  </a:moveTo>
                  <a:lnTo>
                    <a:pt x="71196" y="1647824"/>
                  </a:lnTo>
                  <a:lnTo>
                    <a:pt x="66241" y="1647335"/>
                  </a:lnTo>
                  <a:lnTo>
                    <a:pt x="29705" y="1632201"/>
                  </a:lnTo>
                  <a:lnTo>
                    <a:pt x="3885" y="1596161"/>
                  </a:lnTo>
                  <a:lnTo>
                    <a:pt x="0" y="1576628"/>
                  </a:lnTo>
                  <a:lnTo>
                    <a:pt x="0" y="1571624"/>
                  </a:lnTo>
                  <a:lnTo>
                    <a:pt x="0" y="71196"/>
                  </a:lnTo>
                  <a:lnTo>
                    <a:pt x="15621" y="29704"/>
                  </a:lnTo>
                  <a:lnTo>
                    <a:pt x="51661" y="3885"/>
                  </a:lnTo>
                  <a:lnTo>
                    <a:pt x="71196" y="0"/>
                  </a:lnTo>
                  <a:lnTo>
                    <a:pt x="4843702" y="0"/>
                  </a:lnTo>
                  <a:lnTo>
                    <a:pt x="4885193" y="15621"/>
                  </a:lnTo>
                  <a:lnTo>
                    <a:pt x="4911012" y="51661"/>
                  </a:lnTo>
                  <a:lnTo>
                    <a:pt x="4914899" y="71196"/>
                  </a:lnTo>
                  <a:lnTo>
                    <a:pt x="4914899" y="1576628"/>
                  </a:lnTo>
                  <a:lnTo>
                    <a:pt x="4899276" y="1618118"/>
                  </a:lnTo>
                  <a:lnTo>
                    <a:pt x="4863237" y="1643938"/>
                  </a:lnTo>
                  <a:lnTo>
                    <a:pt x="4848657" y="1647335"/>
                  </a:lnTo>
                  <a:lnTo>
                    <a:pt x="4843702" y="1647824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 descr=""/>
            <p:cNvSpPr/>
            <p:nvPr/>
          </p:nvSpPr>
          <p:spPr>
            <a:xfrm>
              <a:off x="1247774" y="3695699"/>
              <a:ext cx="571500" cy="571500"/>
            </a:xfrm>
            <a:custGeom>
              <a:avLst/>
              <a:gdLst/>
              <a:ahLst/>
              <a:cxnLst/>
              <a:rect l="l" t="t" r="r" b="b"/>
              <a:pathLst>
                <a:path w="571500" h="571500">
                  <a:moveTo>
                    <a:pt x="285749" y="571499"/>
                  </a:moveTo>
                  <a:lnTo>
                    <a:pt x="243821" y="568406"/>
                  </a:lnTo>
                  <a:lnTo>
                    <a:pt x="202800" y="559194"/>
                  </a:lnTo>
                  <a:lnTo>
                    <a:pt x="163575" y="544064"/>
                  </a:lnTo>
                  <a:lnTo>
                    <a:pt x="126995" y="523341"/>
                  </a:lnTo>
                  <a:lnTo>
                    <a:pt x="93851" y="497476"/>
                  </a:lnTo>
                  <a:lnTo>
                    <a:pt x="64862" y="467027"/>
                  </a:lnTo>
                  <a:lnTo>
                    <a:pt x="40653" y="432654"/>
                  </a:lnTo>
                  <a:lnTo>
                    <a:pt x="21751" y="395101"/>
                  </a:lnTo>
                  <a:lnTo>
                    <a:pt x="8563" y="355181"/>
                  </a:lnTo>
                  <a:lnTo>
                    <a:pt x="1375" y="313758"/>
                  </a:lnTo>
                  <a:lnTo>
                    <a:pt x="0" y="285749"/>
                  </a:lnTo>
                  <a:lnTo>
                    <a:pt x="344" y="271728"/>
                  </a:lnTo>
                  <a:lnTo>
                    <a:pt x="5490" y="230002"/>
                  </a:lnTo>
                  <a:lnTo>
                    <a:pt x="16703" y="189483"/>
                  </a:lnTo>
                  <a:lnTo>
                    <a:pt x="33740" y="151048"/>
                  </a:lnTo>
                  <a:lnTo>
                    <a:pt x="56233" y="115528"/>
                  </a:lnTo>
                  <a:lnTo>
                    <a:pt x="83694" y="83693"/>
                  </a:lnTo>
                  <a:lnTo>
                    <a:pt x="115528" y="56233"/>
                  </a:lnTo>
                  <a:lnTo>
                    <a:pt x="151048" y="33740"/>
                  </a:lnTo>
                  <a:lnTo>
                    <a:pt x="189483" y="16703"/>
                  </a:lnTo>
                  <a:lnTo>
                    <a:pt x="230002" y="5490"/>
                  </a:lnTo>
                  <a:lnTo>
                    <a:pt x="271728" y="344"/>
                  </a:lnTo>
                  <a:lnTo>
                    <a:pt x="285749" y="0"/>
                  </a:lnTo>
                  <a:lnTo>
                    <a:pt x="299771" y="344"/>
                  </a:lnTo>
                  <a:lnTo>
                    <a:pt x="341496" y="5490"/>
                  </a:lnTo>
                  <a:lnTo>
                    <a:pt x="382016" y="16703"/>
                  </a:lnTo>
                  <a:lnTo>
                    <a:pt x="420451" y="33740"/>
                  </a:lnTo>
                  <a:lnTo>
                    <a:pt x="455970" y="56233"/>
                  </a:lnTo>
                  <a:lnTo>
                    <a:pt x="487805" y="83693"/>
                  </a:lnTo>
                  <a:lnTo>
                    <a:pt x="515266" y="115528"/>
                  </a:lnTo>
                  <a:lnTo>
                    <a:pt x="537758" y="151048"/>
                  </a:lnTo>
                  <a:lnTo>
                    <a:pt x="554796" y="189483"/>
                  </a:lnTo>
                  <a:lnTo>
                    <a:pt x="566009" y="230002"/>
                  </a:lnTo>
                  <a:lnTo>
                    <a:pt x="571155" y="271728"/>
                  </a:lnTo>
                  <a:lnTo>
                    <a:pt x="571499" y="285749"/>
                  </a:lnTo>
                  <a:lnTo>
                    <a:pt x="571155" y="299771"/>
                  </a:lnTo>
                  <a:lnTo>
                    <a:pt x="566009" y="341496"/>
                  </a:lnTo>
                  <a:lnTo>
                    <a:pt x="554796" y="382015"/>
                  </a:lnTo>
                  <a:lnTo>
                    <a:pt x="537758" y="420451"/>
                  </a:lnTo>
                  <a:lnTo>
                    <a:pt x="515266" y="455970"/>
                  </a:lnTo>
                  <a:lnTo>
                    <a:pt x="487805" y="487805"/>
                  </a:lnTo>
                  <a:lnTo>
                    <a:pt x="455970" y="515266"/>
                  </a:lnTo>
                  <a:lnTo>
                    <a:pt x="420451" y="537758"/>
                  </a:lnTo>
                  <a:lnTo>
                    <a:pt x="382016" y="554795"/>
                  </a:lnTo>
                  <a:lnTo>
                    <a:pt x="341496" y="566008"/>
                  </a:lnTo>
                  <a:lnTo>
                    <a:pt x="299771" y="571155"/>
                  </a:lnTo>
                  <a:lnTo>
                    <a:pt x="285749" y="571499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38274" y="3898106"/>
              <a:ext cx="190499" cy="166687"/>
            </a:xfrm>
            <a:prstGeom prst="rect">
              <a:avLst/>
            </a:prstGeom>
          </p:spPr>
        </p:pic>
      </p:grpSp>
      <p:sp>
        <p:nvSpPr>
          <p:cNvPr id="23" name="object 23" descr=""/>
          <p:cNvSpPr txBox="1"/>
          <p:nvPr/>
        </p:nvSpPr>
        <p:spPr>
          <a:xfrm>
            <a:off x="1922660" y="3610812"/>
            <a:ext cx="3759200" cy="766445"/>
          </a:xfrm>
          <a:prstGeom prst="rect">
            <a:avLst/>
          </a:prstGeom>
        </p:spPr>
        <p:txBody>
          <a:bodyPr wrap="square" lIns="0" tIns="781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15"/>
              </a:spcBef>
            </a:pPr>
            <a:r>
              <a:rPr dirty="0" sz="1700" spc="-210">
                <a:solidFill>
                  <a:srgbClr val="0046AB"/>
                </a:solidFill>
                <a:latin typeface="SimSun"/>
                <a:cs typeface="SimSun"/>
              </a:rPr>
              <a:t>数据驱动、</a:t>
            </a:r>
            <a:r>
              <a:rPr dirty="0" sz="1700" spc="-210">
                <a:solidFill>
                  <a:srgbClr val="0046AB"/>
                </a:solidFill>
                <a:latin typeface="Meiryo"/>
                <a:cs typeface="Meiryo"/>
              </a:rPr>
              <a:t>⾃</a:t>
            </a:r>
            <a:r>
              <a:rPr dirty="0" sz="1700" spc="-175">
                <a:solidFill>
                  <a:srgbClr val="0046AB"/>
                </a:solidFill>
                <a:latin typeface="SimSun"/>
                <a:cs typeface="SimSun"/>
              </a:rPr>
              <a:t>动化营销</a:t>
            </a:r>
            <a:endParaRPr sz="1700">
              <a:latin typeface="SimSun"/>
              <a:cs typeface="SimSun"/>
            </a:endParaRPr>
          </a:p>
          <a:p>
            <a:pPr marL="12700" marR="5080">
              <a:lnSpc>
                <a:spcPct val="108700"/>
              </a:lnSpc>
              <a:spcBef>
                <a:spcPts val="265"/>
              </a:spcBef>
            </a:pPr>
            <a:r>
              <a:rPr dirty="0" sz="1150" spc="-110">
                <a:solidFill>
                  <a:srgbClr val="4A5462"/>
                </a:solidFill>
                <a:latin typeface="SimSun"/>
                <a:cs typeface="SimSun"/>
              </a:rPr>
              <a:t>利</a:t>
            </a:r>
            <a:r>
              <a:rPr dirty="0" sz="1150" spc="-110">
                <a:solidFill>
                  <a:srgbClr val="4A5462"/>
                </a:solidFill>
                <a:latin typeface="Meiryo"/>
                <a:cs typeface="Meiryo"/>
              </a:rPr>
              <a:t>⽤</a:t>
            </a:r>
            <a:r>
              <a:rPr dirty="0" sz="1150" spc="-110">
                <a:solidFill>
                  <a:srgbClr val="4A5462"/>
                </a:solidFill>
                <a:latin typeface="SimSun"/>
                <a:cs typeface="SimSun"/>
              </a:rPr>
              <a:t>数据分析洞察</a:t>
            </a:r>
            <a:r>
              <a:rPr dirty="0" sz="1150" spc="-110">
                <a:solidFill>
                  <a:srgbClr val="4A5462"/>
                </a:solidFill>
                <a:latin typeface="Meiryo"/>
                <a:cs typeface="Meiryo"/>
              </a:rPr>
              <a:t>⽤⼾⾏</a:t>
            </a:r>
            <a:r>
              <a:rPr dirty="0" sz="1150" spc="-110">
                <a:solidFill>
                  <a:srgbClr val="4A5462"/>
                </a:solidFill>
                <a:latin typeface="SimSun"/>
                <a:cs typeface="SimSun"/>
              </a:rPr>
              <a:t>为，通过</a:t>
            </a:r>
            <a:r>
              <a:rPr dirty="0" sz="1150" spc="-110">
                <a:solidFill>
                  <a:srgbClr val="4A5462"/>
                </a:solidFill>
                <a:latin typeface="Meiryo"/>
                <a:cs typeface="Meiryo"/>
              </a:rPr>
              <a:t>⾃</a:t>
            </a:r>
            <a:r>
              <a:rPr dirty="0" sz="1150" spc="-110">
                <a:solidFill>
                  <a:srgbClr val="4A5462"/>
                </a:solidFill>
                <a:latin typeface="SimSun"/>
                <a:cs typeface="SimSun"/>
              </a:rPr>
              <a:t>动化</a:t>
            </a:r>
            <a:r>
              <a:rPr dirty="0" sz="1150" spc="-110">
                <a:solidFill>
                  <a:srgbClr val="4A5462"/>
                </a:solidFill>
                <a:latin typeface="Meiryo"/>
                <a:cs typeface="Meiryo"/>
              </a:rPr>
              <a:t>⼯</a:t>
            </a:r>
            <a:r>
              <a:rPr dirty="0" sz="1150" spc="-105">
                <a:solidFill>
                  <a:srgbClr val="4A5462"/>
                </a:solidFill>
                <a:latin typeface="SimSun"/>
                <a:cs typeface="SimSun"/>
              </a:rPr>
              <a:t>具实现精准触达与个</a:t>
            </a:r>
            <a:r>
              <a:rPr dirty="0" sz="1150" spc="-100">
                <a:solidFill>
                  <a:srgbClr val="4A5462"/>
                </a:solidFill>
                <a:latin typeface="SimSun"/>
                <a:cs typeface="SimSun"/>
              </a:rPr>
              <a:t>性化体验</a:t>
            </a:r>
            <a:endParaRPr sz="1150">
              <a:latin typeface="SimSun"/>
              <a:cs typeface="SimSun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1922660" y="4452619"/>
            <a:ext cx="958850" cy="514984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dirty="0" sz="2000" spc="-25" b="1">
                <a:solidFill>
                  <a:srgbClr val="0046AB"/>
                </a:solidFill>
                <a:latin typeface="Segoe UI"/>
                <a:cs typeface="Segoe UI"/>
              </a:rPr>
              <a:t>68%</a:t>
            </a:r>
            <a:endParaRPr sz="20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1150" spc="-110">
                <a:solidFill>
                  <a:srgbClr val="6A7280"/>
                </a:solidFill>
                <a:latin typeface="SimSun"/>
                <a:cs typeface="SimSun"/>
              </a:rPr>
              <a:t>营销决策</a:t>
            </a:r>
            <a:r>
              <a:rPr dirty="0" sz="1150" spc="-110">
                <a:solidFill>
                  <a:srgbClr val="6A7280"/>
                </a:solidFill>
                <a:latin typeface="Meiryo"/>
                <a:cs typeface="Meiryo"/>
              </a:rPr>
              <a:t>⾃</a:t>
            </a:r>
            <a:r>
              <a:rPr dirty="0" sz="1150" spc="-80">
                <a:solidFill>
                  <a:srgbClr val="6A7280"/>
                </a:solidFill>
                <a:latin typeface="SimSun"/>
                <a:cs typeface="SimSun"/>
              </a:rPr>
              <a:t>动化</a:t>
            </a:r>
            <a:endParaRPr sz="1150">
              <a:latin typeface="SimSun"/>
              <a:cs typeface="SimSun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3084710" y="4452619"/>
            <a:ext cx="640080" cy="514984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dirty="0" sz="2000" spc="-20" b="1">
                <a:solidFill>
                  <a:srgbClr val="0046AB"/>
                </a:solidFill>
                <a:latin typeface="Segoe UI"/>
                <a:cs typeface="Segoe UI"/>
              </a:rPr>
              <a:t>3.7x</a:t>
            </a:r>
            <a:endParaRPr sz="20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1050" spc="-10">
                <a:solidFill>
                  <a:srgbClr val="6A7280"/>
                </a:solidFill>
                <a:latin typeface="Segoe UI"/>
                <a:cs typeface="Segoe UI"/>
              </a:rPr>
              <a:t>ROI</a:t>
            </a:r>
            <a:r>
              <a:rPr dirty="0" sz="1150" spc="-90">
                <a:solidFill>
                  <a:srgbClr val="6A7280"/>
                </a:solidFill>
                <a:latin typeface="SimSun"/>
                <a:cs typeface="SimSun"/>
              </a:rPr>
              <a:t>提升率</a:t>
            </a:r>
            <a:endParaRPr sz="1150">
              <a:latin typeface="SimSun"/>
              <a:cs typeface="SimSun"/>
            </a:endParaRPr>
          </a:p>
        </p:txBody>
      </p:sp>
      <p:grpSp>
        <p:nvGrpSpPr>
          <p:cNvPr id="26" name="object 26" descr=""/>
          <p:cNvGrpSpPr/>
          <p:nvPr/>
        </p:nvGrpSpPr>
        <p:grpSpPr>
          <a:xfrm>
            <a:off x="6210298" y="3514724"/>
            <a:ext cx="4914900" cy="1647825"/>
            <a:chOff x="6210298" y="3514724"/>
            <a:chExt cx="4914900" cy="1647825"/>
          </a:xfrm>
        </p:grpSpPr>
        <p:sp>
          <p:nvSpPr>
            <p:cNvPr id="27" name="object 27" descr=""/>
            <p:cNvSpPr/>
            <p:nvPr/>
          </p:nvSpPr>
          <p:spPr>
            <a:xfrm>
              <a:off x="6210298" y="3514724"/>
              <a:ext cx="4914900" cy="1647825"/>
            </a:xfrm>
            <a:custGeom>
              <a:avLst/>
              <a:gdLst/>
              <a:ahLst/>
              <a:cxnLst/>
              <a:rect l="l" t="t" r="r" b="b"/>
              <a:pathLst>
                <a:path w="4914900" h="1647825">
                  <a:moveTo>
                    <a:pt x="4843703" y="1647824"/>
                  </a:moveTo>
                  <a:lnTo>
                    <a:pt x="71196" y="1647824"/>
                  </a:lnTo>
                  <a:lnTo>
                    <a:pt x="66241" y="1647335"/>
                  </a:lnTo>
                  <a:lnTo>
                    <a:pt x="29705" y="1632201"/>
                  </a:lnTo>
                  <a:lnTo>
                    <a:pt x="3885" y="1596161"/>
                  </a:lnTo>
                  <a:lnTo>
                    <a:pt x="0" y="1576628"/>
                  </a:lnTo>
                  <a:lnTo>
                    <a:pt x="0" y="1571624"/>
                  </a:lnTo>
                  <a:lnTo>
                    <a:pt x="0" y="71196"/>
                  </a:lnTo>
                  <a:lnTo>
                    <a:pt x="15621" y="29704"/>
                  </a:lnTo>
                  <a:lnTo>
                    <a:pt x="51661" y="3885"/>
                  </a:lnTo>
                  <a:lnTo>
                    <a:pt x="71196" y="0"/>
                  </a:lnTo>
                  <a:lnTo>
                    <a:pt x="4843703" y="0"/>
                  </a:lnTo>
                  <a:lnTo>
                    <a:pt x="4885192" y="15621"/>
                  </a:lnTo>
                  <a:lnTo>
                    <a:pt x="4911012" y="51661"/>
                  </a:lnTo>
                  <a:lnTo>
                    <a:pt x="4914899" y="71196"/>
                  </a:lnTo>
                  <a:lnTo>
                    <a:pt x="4914899" y="1576628"/>
                  </a:lnTo>
                  <a:lnTo>
                    <a:pt x="4899276" y="1618118"/>
                  </a:lnTo>
                  <a:lnTo>
                    <a:pt x="4863237" y="1643938"/>
                  </a:lnTo>
                  <a:lnTo>
                    <a:pt x="4848657" y="1647335"/>
                  </a:lnTo>
                  <a:lnTo>
                    <a:pt x="4843703" y="1647824"/>
                  </a:lnTo>
                  <a:close/>
                </a:path>
              </a:pathLst>
            </a:custGeom>
            <a:solidFill>
              <a:srgbClr val="F9FAF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6391274" y="3695699"/>
              <a:ext cx="571500" cy="571500"/>
            </a:xfrm>
            <a:custGeom>
              <a:avLst/>
              <a:gdLst/>
              <a:ahLst/>
              <a:cxnLst/>
              <a:rect l="l" t="t" r="r" b="b"/>
              <a:pathLst>
                <a:path w="571500" h="571500">
                  <a:moveTo>
                    <a:pt x="285749" y="571499"/>
                  </a:moveTo>
                  <a:lnTo>
                    <a:pt x="243821" y="568406"/>
                  </a:lnTo>
                  <a:lnTo>
                    <a:pt x="202801" y="559194"/>
                  </a:lnTo>
                  <a:lnTo>
                    <a:pt x="163575" y="544064"/>
                  </a:lnTo>
                  <a:lnTo>
                    <a:pt x="126995" y="523341"/>
                  </a:lnTo>
                  <a:lnTo>
                    <a:pt x="93851" y="497476"/>
                  </a:lnTo>
                  <a:lnTo>
                    <a:pt x="64861" y="467027"/>
                  </a:lnTo>
                  <a:lnTo>
                    <a:pt x="40653" y="432654"/>
                  </a:lnTo>
                  <a:lnTo>
                    <a:pt x="21750" y="395101"/>
                  </a:lnTo>
                  <a:lnTo>
                    <a:pt x="8562" y="355181"/>
                  </a:lnTo>
                  <a:lnTo>
                    <a:pt x="1375" y="313758"/>
                  </a:lnTo>
                  <a:lnTo>
                    <a:pt x="0" y="285749"/>
                  </a:lnTo>
                  <a:lnTo>
                    <a:pt x="343" y="271728"/>
                  </a:lnTo>
                  <a:lnTo>
                    <a:pt x="5489" y="230002"/>
                  </a:lnTo>
                  <a:lnTo>
                    <a:pt x="16702" y="189483"/>
                  </a:lnTo>
                  <a:lnTo>
                    <a:pt x="33740" y="151048"/>
                  </a:lnTo>
                  <a:lnTo>
                    <a:pt x="56232" y="115528"/>
                  </a:lnTo>
                  <a:lnTo>
                    <a:pt x="83693" y="83693"/>
                  </a:lnTo>
                  <a:lnTo>
                    <a:pt x="115528" y="56233"/>
                  </a:lnTo>
                  <a:lnTo>
                    <a:pt x="151048" y="33740"/>
                  </a:lnTo>
                  <a:lnTo>
                    <a:pt x="189483" y="16703"/>
                  </a:lnTo>
                  <a:lnTo>
                    <a:pt x="230002" y="5490"/>
                  </a:lnTo>
                  <a:lnTo>
                    <a:pt x="271729" y="344"/>
                  </a:lnTo>
                  <a:lnTo>
                    <a:pt x="285749" y="0"/>
                  </a:lnTo>
                  <a:lnTo>
                    <a:pt x="299771" y="344"/>
                  </a:lnTo>
                  <a:lnTo>
                    <a:pt x="341495" y="5490"/>
                  </a:lnTo>
                  <a:lnTo>
                    <a:pt x="382015" y="16703"/>
                  </a:lnTo>
                  <a:lnTo>
                    <a:pt x="420451" y="33740"/>
                  </a:lnTo>
                  <a:lnTo>
                    <a:pt x="455970" y="56233"/>
                  </a:lnTo>
                  <a:lnTo>
                    <a:pt x="487805" y="83693"/>
                  </a:lnTo>
                  <a:lnTo>
                    <a:pt x="515266" y="115528"/>
                  </a:lnTo>
                  <a:lnTo>
                    <a:pt x="537758" y="151048"/>
                  </a:lnTo>
                  <a:lnTo>
                    <a:pt x="554795" y="189483"/>
                  </a:lnTo>
                  <a:lnTo>
                    <a:pt x="566008" y="230002"/>
                  </a:lnTo>
                  <a:lnTo>
                    <a:pt x="571155" y="271728"/>
                  </a:lnTo>
                  <a:lnTo>
                    <a:pt x="571499" y="285749"/>
                  </a:lnTo>
                  <a:lnTo>
                    <a:pt x="571155" y="299771"/>
                  </a:lnTo>
                  <a:lnTo>
                    <a:pt x="566008" y="341496"/>
                  </a:lnTo>
                  <a:lnTo>
                    <a:pt x="554796" y="382015"/>
                  </a:lnTo>
                  <a:lnTo>
                    <a:pt x="537758" y="420451"/>
                  </a:lnTo>
                  <a:lnTo>
                    <a:pt x="515266" y="455970"/>
                  </a:lnTo>
                  <a:lnTo>
                    <a:pt x="487805" y="487805"/>
                  </a:lnTo>
                  <a:lnTo>
                    <a:pt x="455970" y="515266"/>
                  </a:lnTo>
                  <a:lnTo>
                    <a:pt x="420451" y="537758"/>
                  </a:lnTo>
                  <a:lnTo>
                    <a:pt x="382015" y="554795"/>
                  </a:lnTo>
                  <a:lnTo>
                    <a:pt x="341495" y="566008"/>
                  </a:lnTo>
                  <a:lnTo>
                    <a:pt x="299771" y="571155"/>
                  </a:lnTo>
                  <a:lnTo>
                    <a:pt x="285749" y="571499"/>
                  </a:lnTo>
                  <a:close/>
                </a:path>
              </a:pathLst>
            </a:custGeom>
            <a:solidFill>
              <a:srgbClr val="EFF5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9" name="object 2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81774" y="3886199"/>
              <a:ext cx="190499" cy="190499"/>
            </a:xfrm>
            <a:prstGeom prst="rect">
              <a:avLst/>
            </a:prstGeom>
          </p:spPr>
        </p:pic>
      </p:grpSp>
      <p:sp>
        <p:nvSpPr>
          <p:cNvPr id="30" name="object 30" descr=""/>
          <p:cNvSpPr txBox="1"/>
          <p:nvPr/>
        </p:nvSpPr>
        <p:spPr>
          <a:xfrm>
            <a:off x="7066160" y="3610812"/>
            <a:ext cx="3759200" cy="766445"/>
          </a:xfrm>
          <a:prstGeom prst="rect">
            <a:avLst/>
          </a:prstGeom>
        </p:spPr>
        <p:txBody>
          <a:bodyPr wrap="square" lIns="0" tIns="781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15"/>
              </a:spcBef>
            </a:pPr>
            <a:r>
              <a:rPr dirty="0" sz="1500" spc="-10" b="1">
                <a:solidFill>
                  <a:srgbClr val="0046AB"/>
                </a:solidFill>
                <a:latin typeface="Segoe UI Semibold"/>
                <a:cs typeface="Segoe UI Semibold"/>
              </a:rPr>
              <a:t>AI</a:t>
            </a:r>
            <a:r>
              <a:rPr dirty="0" sz="1700" spc="-190">
                <a:solidFill>
                  <a:srgbClr val="0046AB"/>
                </a:solidFill>
                <a:latin typeface="SimSun"/>
                <a:cs typeface="SimSun"/>
              </a:rPr>
              <a:t>赋能、智能投放</a:t>
            </a:r>
            <a:endParaRPr sz="1700">
              <a:latin typeface="SimSun"/>
              <a:cs typeface="SimSun"/>
            </a:endParaRPr>
          </a:p>
          <a:p>
            <a:pPr marL="12700" marR="5080">
              <a:lnSpc>
                <a:spcPct val="108700"/>
              </a:lnSpc>
              <a:spcBef>
                <a:spcPts val="265"/>
              </a:spcBef>
            </a:pPr>
            <a:r>
              <a:rPr dirty="0" sz="1150" spc="-110">
                <a:solidFill>
                  <a:srgbClr val="4A5462"/>
                </a:solidFill>
                <a:latin typeface="SimSun"/>
                <a:cs typeface="SimSun"/>
              </a:rPr>
              <a:t>结合</a:t>
            </a:r>
            <a:r>
              <a:rPr dirty="0" sz="1150" spc="-110">
                <a:solidFill>
                  <a:srgbClr val="4A5462"/>
                </a:solidFill>
                <a:latin typeface="Microsoft JhengHei"/>
                <a:cs typeface="Microsoft JhengHei"/>
              </a:rPr>
              <a:t>⼈</a:t>
            </a:r>
            <a:r>
              <a:rPr dirty="0" sz="1150" spc="-110">
                <a:solidFill>
                  <a:srgbClr val="4A5462"/>
                </a:solidFill>
                <a:latin typeface="Meiryo"/>
                <a:cs typeface="Meiryo"/>
              </a:rPr>
              <a:t>⼯</a:t>
            </a:r>
            <a:r>
              <a:rPr dirty="0" sz="1150" spc="-110">
                <a:solidFill>
                  <a:srgbClr val="4A5462"/>
                </a:solidFill>
                <a:latin typeface="SimSun"/>
                <a:cs typeface="SimSun"/>
              </a:rPr>
              <a:t>智能技术，实现内容智能创作、投放策</a:t>
            </a:r>
            <a:r>
              <a:rPr dirty="0" sz="1150" spc="-110">
                <a:solidFill>
                  <a:srgbClr val="4A5462"/>
                </a:solidFill>
                <a:latin typeface="Meiryo"/>
                <a:cs typeface="Meiryo"/>
              </a:rPr>
              <a:t>略⾃</a:t>
            </a:r>
            <a:r>
              <a:rPr dirty="0" sz="1150" spc="-110">
                <a:solidFill>
                  <a:srgbClr val="4A5462"/>
                </a:solidFill>
                <a:latin typeface="Microsoft JhengHei"/>
                <a:cs typeface="Microsoft JhengHei"/>
              </a:rPr>
              <a:t>优</a:t>
            </a:r>
            <a:r>
              <a:rPr dirty="0" sz="1150" spc="-100">
                <a:solidFill>
                  <a:srgbClr val="4A5462"/>
                </a:solidFill>
                <a:latin typeface="SimSun"/>
                <a:cs typeface="SimSun"/>
              </a:rPr>
              <a:t>化和个性</a:t>
            </a:r>
            <a:r>
              <a:rPr dirty="0" sz="1150" spc="-90">
                <a:solidFill>
                  <a:srgbClr val="4A5462"/>
                </a:solidFill>
                <a:latin typeface="SimSun"/>
                <a:cs typeface="SimSun"/>
              </a:rPr>
              <a:t>化推荐</a:t>
            </a:r>
            <a:endParaRPr sz="1150">
              <a:latin typeface="SimSun"/>
              <a:cs typeface="SimSun"/>
            </a:endParaRPr>
          </a:p>
        </p:txBody>
      </p:sp>
      <p:sp>
        <p:nvSpPr>
          <p:cNvPr id="33" name="object 33" descr=""/>
          <p:cNvSpPr txBox="1"/>
          <p:nvPr/>
        </p:nvSpPr>
        <p:spPr>
          <a:xfrm>
            <a:off x="11074548" y="6501376"/>
            <a:ext cx="365125" cy="203200"/>
          </a:xfrm>
          <a:prstGeom prst="rect">
            <a:avLst/>
          </a:prstGeom>
        </p:spPr>
        <p:txBody>
          <a:bodyPr wrap="square" lIns="0" tIns="228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dirty="0" sz="1050" spc="-10">
                <a:solidFill>
                  <a:srgbClr val="6A7280"/>
                </a:solidFill>
                <a:latin typeface="Segoe UI"/>
                <a:cs typeface="Segoe UI"/>
              </a:rPr>
              <a:t>08/15</a:t>
            </a:r>
            <a:endParaRPr sz="1050">
              <a:latin typeface="Segoe UI"/>
              <a:cs typeface="Segoe UI"/>
            </a:endParaRPr>
          </a:p>
        </p:txBody>
      </p:sp>
      <p:sp>
        <p:nvSpPr>
          <p:cNvPr id="34" name="object 34" descr="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dirty="0" spc="-10"/>
              <a:t>2025.07</a:t>
            </a:r>
          </a:p>
        </p:txBody>
      </p:sp>
      <p:sp>
        <p:nvSpPr>
          <p:cNvPr id="35" name="object 35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50165">
              <a:lnSpc>
                <a:spcPts val="1250"/>
              </a:lnSpc>
            </a:pPr>
            <a:r>
              <a:rPr dirty="0" spc="-105"/>
              <a:t>系统化营销全链路知识培训</a:t>
            </a:r>
          </a:p>
        </p:txBody>
      </p:sp>
      <p:sp>
        <p:nvSpPr>
          <p:cNvPr id="31" name="object 31" descr=""/>
          <p:cNvSpPr txBox="1"/>
          <p:nvPr/>
        </p:nvSpPr>
        <p:spPr>
          <a:xfrm>
            <a:off x="7066160" y="4452619"/>
            <a:ext cx="692150" cy="514984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dirty="0" sz="2000" spc="-25" b="1">
                <a:solidFill>
                  <a:srgbClr val="0046AB"/>
                </a:solidFill>
                <a:latin typeface="Segoe UI"/>
                <a:cs typeface="Segoe UI"/>
              </a:rPr>
              <a:t>91%</a:t>
            </a:r>
            <a:endParaRPr sz="20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1150" spc="-100">
                <a:solidFill>
                  <a:srgbClr val="6A7280"/>
                </a:solidFill>
                <a:latin typeface="SimSun"/>
                <a:cs typeface="SimSun"/>
              </a:rPr>
              <a:t>效率提升率</a:t>
            </a:r>
            <a:endParaRPr sz="1150">
              <a:latin typeface="SimSun"/>
              <a:cs typeface="SimSun"/>
            </a:endParaRPr>
          </a:p>
        </p:txBody>
      </p:sp>
      <p:sp>
        <p:nvSpPr>
          <p:cNvPr id="32" name="object 32" descr=""/>
          <p:cNvSpPr txBox="1"/>
          <p:nvPr/>
        </p:nvSpPr>
        <p:spPr>
          <a:xfrm>
            <a:off x="7961510" y="4452619"/>
            <a:ext cx="692150" cy="514984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dirty="0" sz="2000" spc="-20" b="1">
                <a:solidFill>
                  <a:srgbClr val="0046AB"/>
                </a:solidFill>
                <a:latin typeface="Segoe UI"/>
                <a:cs typeface="Segoe UI"/>
              </a:rPr>
              <a:t>2.5x</a:t>
            </a:r>
            <a:endParaRPr sz="20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1150" spc="-100">
                <a:solidFill>
                  <a:srgbClr val="6A7280"/>
                </a:solidFill>
                <a:latin typeface="SimSun"/>
                <a:cs typeface="SimSun"/>
              </a:rPr>
              <a:t>转化率提升</a:t>
            </a:r>
            <a:endParaRPr sz="1150">
              <a:latin typeface="SimSun"/>
              <a:cs typeface="SimSu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3400" spc="-409" b="0">
                <a:latin typeface="SimSun"/>
                <a:cs typeface="SimSun"/>
              </a:rPr>
              <a:t>优秀营销案例</a:t>
            </a:r>
            <a:r>
              <a:rPr dirty="0" sz="3400" spc="-740" b="0">
                <a:latin typeface="Calibri"/>
                <a:cs typeface="Calibri"/>
              </a:rPr>
              <a:t>① </a:t>
            </a:r>
            <a:r>
              <a:rPr dirty="0" sz="3400" spc="-409" b="0">
                <a:latin typeface="Meiryo"/>
                <a:cs typeface="Meiryo"/>
              </a:rPr>
              <a:t>可⼝可</a:t>
            </a:r>
            <a:r>
              <a:rPr dirty="0" sz="3400" spc="-645" b="0">
                <a:latin typeface="SimSun"/>
                <a:cs typeface="SimSun"/>
              </a:rPr>
              <a:t>乐 </a:t>
            </a:r>
            <a:r>
              <a:rPr dirty="0"/>
              <a:t>Share</a:t>
            </a:r>
            <a:r>
              <a:rPr dirty="0" spc="-20"/>
              <a:t> </a:t>
            </a:r>
            <a:r>
              <a:rPr dirty="0"/>
              <a:t>a</a:t>
            </a:r>
            <a:r>
              <a:rPr dirty="0" spc="-5"/>
              <a:t> </a:t>
            </a:r>
            <a:r>
              <a:rPr dirty="0" spc="-20"/>
              <a:t>Coke</a:t>
            </a:r>
            <a:endParaRPr sz="3400">
              <a:latin typeface="SimSun"/>
              <a:cs typeface="SimSun"/>
            </a:endParaRPr>
          </a:p>
        </p:txBody>
      </p:sp>
      <p:sp>
        <p:nvSpPr>
          <p:cNvPr id="3" name="object 3" descr=""/>
          <p:cNvSpPr/>
          <p:nvPr/>
        </p:nvSpPr>
        <p:spPr>
          <a:xfrm>
            <a:off x="1066799" y="1409699"/>
            <a:ext cx="609600" cy="38100"/>
          </a:xfrm>
          <a:custGeom>
            <a:avLst/>
            <a:gdLst/>
            <a:ahLst/>
            <a:cxnLst/>
            <a:rect l="l" t="t" r="r" b="b"/>
            <a:pathLst>
              <a:path w="609600" h="38100">
                <a:moveTo>
                  <a:pt x="609599" y="38099"/>
                </a:moveTo>
                <a:lnTo>
                  <a:pt x="0" y="38099"/>
                </a:lnTo>
                <a:lnTo>
                  <a:pt x="0" y="0"/>
                </a:lnTo>
                <a:lnTo>
                  <a:pt x="609599" y="0"/>
                </a:lnTo>
                <a:lnTo>
                  <a:pt x="609599" y="38099"/>
                </a:lnTo>
                <a:close/>
              </a:path>
            </a:pathLst>
          </a:custGeom>
          <a:solidFill>
            <a:srgbClr val="0046AB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/>
          <p:nvPr/>
        </p:nvSpPr>
        <p:spPr>
          <a:xfrm>
            <a:off x="1085849" y="2266949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32364" y="57149"/>
                </a:moveTo>
                <a:lnTo>
                  <a:pt x="24785" y="57149"/>
                </a:lnTo>
                <a:lnTo>
                  <a:pt x="21140" y="56424"/>
                </a:lnTo>
                <a:lnTo>
                  <a:pt x="0" y="32364"/>
                </a:lnTo>
                <a:lnTo>
                  <a:pt x="0" y="24785"/>
                </a:lnTo>
                <a:lnTo>
                  <a:pt x="24785" y="0"/>
                </a:lnTo>
                <a:lnTo>
                  <a:pt x="32364" y="0"/>
                </a:lnTo>
                <a:lnTo>
                  <a:pt x="57150" y="28574"/>
                </a:lnTo>
                <a:lnTo>
                  <a:pt x="57149" y="32364"/>
                </a:lnTo>
                <a:lnTo>
                  <a:pt x="32364" y="57149"/>
                </a:lnTo>
                <a:close/>
              </a:path>
            </a:pathLst>
          </a:custGeom>
          <a:solidFill>
            <a:srgbClr val="3740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/>
          <p:nvPr/>
        </p:nvSpPr>
        <p:spPr>
          <a:xfrm>
            <a:off x="1085849" y="2609849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32364" y="57149"/>
                </a:moveTo>
                <a:lnTo>
                  <a:pt x="24785" y="57149"/>
                </a:lnTo>
                <a:lnTo>
                  <a:pt x="21140" y="56424"/>
                </a:lnTo>
                <a:lnTo>
                  <a:pt x="0" y="32364"/>
                </a:lnTo>
                <a:lnTo>
                  <a:pt x="0" y="24785"/>
                </a:lnTo>
                <a:lnTo>
                  <a:pt x="24785" y="0"/>
                </a:lnTo>
                <a:lnTo>
                  <a:pt x="32364" y="0"/>
                </a:lnTo>
                <a:lnTo>
                  <a:pt x="57150" y="28574"/>
                </a:lnTo>
                <a:lnTo>
                  <a:pt x="57149" y="32364"/>
                </a:lnTo>
                <a:lnTo>
                  <a:pt x="32364" y="57149"/>
                </a:lnTo>
                <a:close/>
              </a:path>
            </a:pathLst>
          </a:custGeom>
          <a:solidFill>
            <a:srgbClr val="3740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/>
          <p:nvPr/>
        </p:nvSpPr>
        <p:spPr>
          <a:xfrm>
            <a:off x="1085849" y="2952749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32364" y="57149"/>
                </a:moveTo>
                <a:lnTo>
                  <a:pt x="24785" y="57149"/>
                </a:lnTo>
                <a:lnTo>
                  <a:pt x="21140" y="56424"/>
                </a:lnTo>
                <a:lnTo>
                  <a:pt x="0" y="32364"/>
                </a:lnTo>
                <a:lnTo>
                  <a:pt x="0" y="24785"/>
                </a:lnTo>
                <a:lnTo>
                  <a:pt x="24785" y="0"/>
                </a:lnTo>
                <a:lnTo>
                  <a:pt x="32364" y="0"/>
                </a:lnTo>
                <a:lnTo>
                  <a:pt x="57150" y="28574"/>
                </a:lnTo>
                <a:lnTo>
                  <a:pt x="57149" y="32364"/>
                </a:lnTo>
                <a:lnTo>
                  <a:pt x="32364" y="57149"/>
                </a:lnTo>
                <a:close/>
              </a:path>
            </a:pathLst>
          </a:custGeom>
          <a:solidFill>
            <a:srgbClr val="3740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/>
          <p:nvPr/>
        </p:nvSpPr>
        <p:spPr>
          <a:xfrm>
            <a:off x="1085849" y="3295649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32364" y="57149"/>
                </a:moveTo>
                <a:lnTo>
                  <a:pt x="24785" y="57149"/>
                </a:lnTo>
                <a:lnTo>
                  <a:pt x="21140" y="56424"/>
                </a:lnTo>
                <a:lnTo>
                  <a:pt x="0" y="32364"/>
                </a:lnTo>
                <a:lnTo>
                  <a:pt x="0" y="24785"/>
                </a:lnTo>
                <a:lnTo>
                  <a:pt x="24785" y="0"/>
                </a:lnTo>
                <a:lnTo>
                  <a:pt x="32364" y="0"/>
                </a:lnTo>
                <a:lnTo>
                  <a:pt x="57150" y="28574"/>
                </a:lnTo>
                <a:lnTo>
                  <a:pt x="57149" y="32364"/>
                </a:lnTo>
                <a:lnTo>
                  <a:pt x="32364" y="57149"/>
                </a:lnTo>
                <a:close/>
              </a:path>
            </a:pathLst>
          </a:custGeom>
          <a:solidFill>
            <a:srgbClr val="37405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 txBox="1"/>
          <p:nvPr/>
        </p:nvSpPr>
        <p:spPr>
          <a:xfrm>
            <a:off x="1054100" y="1731136"/>
            <a:ext cx="4328160" cy="1688464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700" spc="-210">
                <a:solidFill>
                  <a:srgbClr val="0046AB"/>
                </a:solidFill>
                <a:latin typeface="SimSun"/>
                <a:cs typeface="SimSun"/>
              </a:rPr>
              <a:t>核</a:t>
            </a:r>
            <a:r>
              <a:rPr dirty="0" sz="1700" spc="-210">
                <a:solidFill>
                  <a:srgbClr val="0046AB"/>
                </a:solidFill>
                <a:latin typeface="Meiryo"/>
                <a:cs typeface="Meiryo"/>
              </a:rPr>
              <a:t>⼼</a:t>
            </a:r>
            <a:r>
              <a:rPr dirty="0" sz="1700" spc="-130">
                <a:solidFill>
                  <a:srgbClr val="0046AB"/>
                </a:solidFill>
                <a:latin typeface="SimSun"/>
                <a:cs typeface="SimSun"/>
              </a:rPr>
              <a:t>策略</a:t>
            </a:r>
            <a:endParaRPr sz="1700">
              <a:latin typeface="SimSun"/>
              <a:cs typeface="SimSun"/>
            </a:endParaRPr>
          </a:p>
          <a:p>
            <a:pPr marL="202565">
              <a:lnSpc>
                <a:spcPct val="100000"/>
              </a:lnSpc>
              <a:spcBef>
                <a:spcPts val="1310"/>
              </a:spcBef>
            </a:pPr>
            <a:r>
              <a:rPr dirty="0" sz="1350" spc="-170">
                <a:solidFill>
                  <a:srgbClr val="374050"/>
                </a:solidFill>
                <a:latin typeface="SimSun"/>
                <a:cs typeface="SimSun"/>
              </a:rPr>
              <a:t>将标志性的品牌标识替换为</a:t>
            </a:r>
            <a:r>
              <a:rPr dirty="0" sz="1200" b="1">
                <a:solidFill>
                  <a:srgbClr val="374050"/>
                </a:solidFill>
                <a:latin typeface="Segoe UI Semibold"/>
                <a:cs typeface="Segoe UI Semibold"/>
              </a:rPr>
              <a:t>"Share</a:t>
            </a:r>
            <a:r>
              <a:rPr dirty="0" sz="1200" spc="25" b="1">
                <a:solidFill>
                  <a:srgbClr val="374050"/>
                </a:solidFill>
                <a:latin typeface="Segoe UI Semibold"/>
                <a:cs typeface="Segoe UI Semibold"/>
              </a:rPr>
              <a:t> </a:t>
            </a:r>
            <a:r>
              <a:rPr dirty="0" sz="1200" b="1">
                <a:solidFill>
                  <a:srgbClr val="374050"/>
                </a:solidFill>
                <a:latin typeface="Segoe UI Semibold"/>
                <a:cs typeface="Segoe UI Semibold"/>
              </a:rPr>
              <a:t>a</a:t>
            </a:r>
            <a:r>
              <a:rPr dirty="0" sz="1200" spc="30" b="1">
                <a:solidFill>
                  <a:srgbClr val="374050"/>
                </a:solidFill>
                <a:latin typeface="Segoe UI Semibold"/>
                <a:cs typeface="Segoe UI Semibold"/>
              </a:rPr>
              <a:t> </a:t>
            </a:r>
            <a:r>
              <a:rPr dirty="0" sz="1200" b="1">
                <a:solidFill>
                  <a:srgbClr val="374050"/>
                </a:solidFill>
                <a:latin typeface="Segoe UI Semibold"/>
                <a:cs typeface="Segoe UI Semibold"/>
              </a:rPr>
              <a:t>Coke</a:t>
            </a:r>
            <a:r>
              <a:rPr dirty="0" sz="1200" spc="30" b="1">
                <a:solidFill>
                  <a:srgbClr val="374050"/>
                </a:solidFill>
                <a:latin typeface="Segoe UI Semibold"/>
                <a:cs typeface="Segoe UI Semibold"/>
              </a:rPr>
              <a:t> </a:t>
            </a:r>
            <a:r>
              <a:rPr dirty="0" sz="1200" spc="-10" b="1">
                <a:solidFill>
                  <a:srgbClr val="374050"/>
                </a:solidFill>
                <a:latin typeface="Segoe UI Semibold"/>
                <a:cs typeface="Segoe UI Semibold"/>
              </a:rPr>
              <a:t>with"</a:t>
            </a:r>
            <a:r>
              <a:rPr dirty="0" sz="1350" spc="-170">
                <a:solidFill>
                  <a:srgbClr val="374050"/>
                </a:solidFill>
                <a:latin typeface="SimSun"/>
                <a:cs typeface="SimSun"/>
              </a:rPr>
              <a:t>后跟</a:t>
            </a:r>
            <a:r>
              <a:rPr dirty="0" sz="1350" spc="-170">
                <a:solidFill>
                  <a:srgbClr val="374050"/>
                </a:solidFill>
                <a:latin typeface="Microsoft JhengHei"/>
                <a:cs typeface="Microsoft JhengHei"/>
              </a:rPr>
              <a:t>常</a:t>
            </a:r>
            <a:r>
              <a:rPr dirty="0" sz="1350" spc="-170">
                <a:solidFill>
                  <a:srgbClr val="374050"/>
                </a:solidFill>
                <a:latin typeface="Meiryo"/>
                <a:cs typeface="Meiryo"/>
              </a:rPr>
              <a:t>⻅</a:t>
            </a:r>
            <a:r>
              <a:rPr dirty="0" sz="1350" spc="-170">
                <a:solidFill>
                  <a:srgbClr val="374050"/>
                </a:solidFill>
                <a:latin typeface="SimSun"/>
                <a:cs typeface="SimSun"/>
              </a:rPr>
              <a:t>名</a:t>
            </a:r>
            <a:r>
              <a:rPr dirty="0" sz="1350" spc="-50">
                <a:solidFill>
                  <a:srgbClr val="374050"/>
                </a:solidFill>
                <a:latin typeface="Meiryo"/>
                <a:cs typeface="Meiryo"/>
              </a:rPr>
              <a:t>字</a:t>
            </a:r>
            <a:endParaRPr sz="1350">
              <a:latin typeface="Meiryo"/>
              <a:cs typeface="Meiryo"/>
            </a:endParaRPr>
          </a:p>
          <a:p>
            <a:pPr algn="just" marL="202565" marR="1221105">
              <a:lnSpc>
                <a:spcPct val="166700"/>
              </a:lnSpc>
            </a:pPr>
            <a:r>
              <a:rPr dirty="0" sz="1350" spc="-170">
                <a:solidFill>
                  <a:srgbClr val="374050"/>
                </a:solidFill>
                <a:latin typeface="Meiryo"/>
                <a:cs typeface="Meiryo"/>
              </a:rPr>
              <a:t>⿎</a:t>
            </a:r>
            <a:r>
              <a:rPr dirty="0" sz="1350" spc="-170">
                <a:solidFill>
                  <a:srgbClr val="374050"/>
                </a:solidFill>
                <a:latin typeface="SimSun"/>
                <a:cs typeface="SimSun"/>
              </a:rPr>
              <a:t>励消费者寻找</a:t>
            </a:r>
            <a:r>
              <a:rPr dirty="0" sz="1350" spc="-170">
                <a:solidFill>
                  <a:srgbClr val="374050"/>
                </a:solidFill>
                <a:latin typeface="Microsoft JhengHei"/>
                <a:cs typeface="Microsoft JhengHei"/>
              </a:rPr>
              <a:t>带</a:t>
            </a:r>
            <a:r>
              <a:rPr dirty="0" sz="1350" spc="-170">
                <a:solidFill>
                  <a:srgbClr val="374050"/>
                </a:solidFill>
                <a:latin typeface="SimSun"/>
                <a:cs typeface="SimSun"/>
              </a:rPr>
              <a:t>有</a:t>
            </a:r>
            <a:r>
              <a:rPr dirty="0" sz="1350" spc="-170">
                <a:solidFill>
                  <a:srgbClr val="374050"/>
                </a:solidFill>
                <a:latin typeface="Meiryo"/>
                <a:cs typeface="Meiryo"/>
              </a:rPr>
              <a:t>⾃</a:t>
            </a:r>
            <a:r>
              <a:rPr dirty="0" sz="1350" spc="-170">
                <a:solidFill>
                  <a:srgbClr val="374050"/>
                </a:solidFill>
                <a:latin typeface="Microsoft JhengHei"/>
                <a:cs typeface="Microsoft JhengHei"/>
              </a:rPr>
              <a:t>⼰</a:t>
            </a:r>
            <a:r>
              <a:rPr dirty="0" sz="1350" spc="-170">
                <a:solidFill>
                  <a:srgbClr val="374050"/>
                </a:solidFill>
                <a:latin typeface="SimSun"/>
                <a:cs typeface="SimSun"/>
              </a:rPr>
              <a:t>或亲友名</a:t>
            </a:r>
            <a:r>
              <a:rPr dirty="0" sz="1350" spc="-170">
                <a:solidFill>
                  <a:srgbClr val="374050"/>
                </a:solidFill>
                <a:latin typeface="Meiryo"/>
                <a:cs typeface="Meiryo"/>
              </a:rPr>
              <a:t>字</a:t>
            </a:r>
            <a:r>
              <a:rPr dirty="0" sz="1350" spc="-170">
                <a:solidFill>
                  <a:srgbClr val="374050"/>
                </a:solidFill>
                <a:latin typeface="SimSun"/>
                <a:cs typeface="SimSun"/>
              </a:rPr>
              <a:t>的瓶</a:t>
            </a:r>
            <a:r>
              <a:rPr dirty="0" sz="1350" spc="-50">
                <a:solidFill>
                  <a:srgbClr val="374050"/>
                </a:solidFill>
                <a:latin typeface="Meiryo"/>
                <a:cs typeface="Meiryo"/>
              </a:rPr>
              <a:t>⼦</a:t>
            </a:r>
            <a:r>
              <a:rPr dirty="0" sz="1350" spc="-170">
                <a:solidFill>
                  <a:srgbClr val="374050"/>
                </a:solidFill>
                <a:latin typeface="SimSun"/>
                <a:cs typeface="SimSun"/>
              </a:rPr>
              <a:t>创造社交分享</a:t>
            </a:r>
            <a:r>
              <a:rPr dirty="0" sz="1350" spc="-170">
                <a:solidFill>
                  <a:srgbClr val="374050"/>
                </a:solidFill>
                <a:latin typeface="Meiryo"/>
                <a:cs typeface="Meiryo"/>
              </a:rPr>
              <a:t>契</a:t>
            </a:r>
            <a:r>
              <a:rPr dirty="0" sz="1350" spc="-170">
                <a:solidFill>
                  <a:srgbClr val="374050"/>
                </a:solidFill>
                <a:latin typeface="SimSun"/>
                <a:cs typeface="SimSun"/>
              </a:rPr>
              <a:t>机，通过社交媒体扩</a:t>
            </a:r>
            <a:r>
              <a:rPr dirty="0" sz="1350" spc="-170">
                <a:solidFill>
                  <a:srgbClr val="374050"/>
                </a:solidFill>
                <a:latin typeface="Meiryo"/>
                <a:cs typeface="Meiryo"/>
              </a:rPr>
              <a:t>⼤</a:t>
            </a:r>
            <a:r>
              <a:rPr dirty="0" sz="1350" spc="-110">
                <a:solidFill>
                  <a:srgbClr val="374050"/>
                </a:solidFill>
                <a:latin typeface="SimSun"/>
                <a:cs typeface="SimSun"/>
              </a:rPr>
              <a:t>影响</a:t>
            </a:r>
            <a:r>
              <a:rPr dirty="0" sz="1350" spc="-165">
                <a:solidFill>
                  <a:srgbClr val="374050"/>
                </a:solidFill>
                <a:latin typeface="SimSun"/>
                <a:cs typeface="SimSun"/>
              </a:rPr>
              <a:t>线上互动与线下产品体验紧密结合</a:t>
            </a:r>
            <a:endParaRPr sz="1350">
              <a:latin typeface="SimSun"/>
              <a:cs typeface="SimSun"/>
            </a:endParaRPr>
          </a:p>
        </p:txBody>
      </p:sp>
      <p:grpSp>
        <p:nvGrpSpPr>
          <p:cNvPr id="9" name="object 9" descr=""/>
          <p:cNvGrpSpPr/>
          <p:nvPr/>
        </p:nvGrpSpPr>
        <p:grpSpPr>
          <a:xfrm>
            <a:off x="1066799" y="4219575"/>
            <a:ext cx="476250" cy="476250"/>
            <a:chOff x="1066799" y="4219575"/>
            <a:chExt cx="476250" cy="476250"/>
          </a:xfrm>
        </p:grpSpPr>
        <p:sp>
          <p:nvSpPr>
            <p:cNvPr id="10" name="object 10" descr=""/>
            <p:cNvSpPr/>
            <p:nvPr/>
          </p:nvSpPr>
          <p:spPr>
            <a:xfrm>
              <a:off x="1066799" y="4219575"/>
              <a:ext cx="476250" cy="476250"/>
            </a:xfrm>
            <a:custGeom>
              <a:avLst/>
              <a:gdLst/>
              <a:ahLst/>
              <a:cxnLst/>
              <a:rect l="l" t="t" r="r" b="b"/>
              <a:pathLst>
                <a:path w="476250" h="476250">
                  <a:moveTo>
                    <a:pt x="245923" y="476249"/>
                  </a:moveTo>
                  <a:lnTo>
                    <a:pt x="230326" y="476249"/>
                  </a:lnTo>
                  <a:lnTo>
                    <a:pt x="222546" y="475867"/>
                  </a:lnTo>
                  <a:lnTo>
                    <a:pt x="184020" y="470152"/>
                  </a:lnTo>
                  <a:lnTo>
                    <a:pt x="139793" y="455138"/>
                  </a:lnTo>
                  <a:lnTo>
                    <a:pt x="99345" y="431785"/>
                  </a:lnTo>
                  <a:lnTo>
                    <a:pt x="64230" y="400989"/>
                  </a:lnTo>
                  <a:lnTo>
                    <a:pt x="35798" y="363935"/>
                  </a:lnTo>
                  <a:lnTo>
                    <a:pt x="15141" y="322045"/>
                  </a:lnTo>
                  <a:lnTo>
                    <a:pt x="3053" y="276931"/>
                  </a:lnTo>
                  <a:lnTo>
                    <a:pt x="0" y="245923"/>
                  </a:lnTo>
                  <a:lnTo>
                    <a:pt x="0" y="230326"/>
                  </a:lnTo>
                  <a:lnTo>
                    <a:pt x="6096" y="184019"/>
                  </a:lnTo>
                  <a:lnTo>
                    <a:pt x="21110" y="139792"/>
                  </a:lnTo>
                  <a:lnTo>
                    <a:pt x="44464" y="99344"/>
                  </a:lnTo>
                  <a:lnTo>
                    <a:pt x="75259" y="64230"/>
                  </a:lnTo>
                  <a:lnTo>
                    <a:pt x="112314" y="35798"/>
                  </a:lnTo>
                  <a:lnTo>
                    <a:pt x="154203" y="15141"/>
                  </a:lnTo>
                  <a:lnTo>
                    <a:pt x="199318" y="3053"/>
                  </a:lnTo>
                  <a:lnTo>
                    <a:pt x="230326" y="0"/>
                  </a:lnTo>
                  <a:lnTo>
                    <a:pt x="245923" y="0"/>
                  </a:lnTo>
                  <a:lnTo>
                    <a:pt x="292230" y="6097"/>
                  </a:lnTo>
                  <a:lnTo>
                    <a:pt x="336456" y="21110"/>
                  </a:lnTo>
                  <a:lnTo>
                    <a:pt x="376904" y="44463"/>
                  </a:lnTo>
                  <a:lnTo>
                    <a:pt x="412019" y="75259"/>
                  </a:lnTo>
                  <a:lnTo>
                    <a:pt x="440451" y="112313"/>
                  </a:lnTo>
                  <a:lnTo>
                    <a:pt x="461108" y="154203"/>
                  </a:lnTo>
                  <a:lnTo>
                    <a:pt x="473195" y="199317"/>
                  </a:lnTo>
                  <a:lnTo>
                    <a:pt x="476250" y="230326"/>
                  </a:lnTo>
                  <a:lnTo>
                    <a:pt x="476250" y="238124"/>
                  </a:lnTo>
                  <a:lnTo>
                    <a:pt x="476250" y="245923"/>
                  </a:lnTo>
                  <a:lnTo>
                    <a:pt x="470152" y="292229"/>
                  </a:lnTo>
                  <a:lnTo>
                    <a:pt x="455139" y="336455"/>
                  </a:lnTo>
                  <a:lnTo>
                    <a:pt x="431785" y="376904"/>
                  </a:lnTo>
                  <a:lnTo>
                    <a:pt x="400990" y="412018"/>
                  </a:lnTo>
                  <a:lnTo>
                    <a:pt x="363935" y="440451"/>
                  </a:lnTo>
                  <a:lnTo>
                    <a:pt x="322046" y="461107"/>
                  </a:lnTo>
                  <a:lnTo>
                    <a:pt x="276931" y="473195"/>
                  </a:lnTo>
                  <a:lnTo>
                    <a:pt x="253704" y="475867"/>
                  </a:lnTo>
                  <a:lnTo>
                    <a:pt x="245923" y="476249"/>
                  </a:lnTo>
                  <a:close/>
                </a:path>
              </a:pathLst>
            </a:custGeom>
            <a:solidFill>
              <a:srgbClr val="0046AB">
                <a:alpha val="101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09674" y="4374356"/>
              <a:ext cx="190499" cy="166687"/>
            </a:xfrm>
            <a:prstGeom prst="rect">
              <a:avLst/>
            </a:prstGeom>
          </p:spPr>
        </p:pic>
      </p:grpSp>
      <p:sp>
        <p:nvSpPr>
          <p:cNvPr id="12" name="object 12" descr=""/>
          <p:cNvSpPr txBox="1"/>
          <p:nvPr/>
        </p:nvSpPr>
        <p:spPr>
          <a:xfrm>
            <a:off x="1054100" y="3624167"/>
            <a:ext cx="1263650" cy="1118870"/>
          </a:xfrm>
          <a:prstGeom prst="rect">
            <a:avLst/>
          </a:prstGeom>
        </p:spPr>
        <p:txBody>
          <a:bodyPr wrap="square" lIns="0" tIns="1028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10"/>
              </a:spcBef>
            </a:pPr>
            <a:r>
              <a:rPr dirty="0" sz="1700" spc="-175">
                <a:solidFill>
                  <a:srgbClr val="0046AB"/>
                </a:solidFill>
                <a:latin typeface="SimSun"/>
                <a:cs typeface="SimSun"/>
              </a:rPr>
              <a:t>营销成果</a:t>
            </a:r>
            <a:endParaRPr sz="1700">
              <a:latin typeface="SimSun"/>
              <a:cs typeface="SimSun"/>
            </a:endParaRPr>
          </a:p>
          <a:p>
            <a:pPr marL="640715">
              <a:lnSpc>
                <a:spcPct val="100000"/>
              </a:lnSpc>
              <a:spcBef>
                <a:spcPts val="1110"/>
              </a:spcBef>
            </a:pPr>
            <a:r>
              <a:rPr dirty="0" sz="2600" spc="-25" b="1">
                <a:solidFill>
                  <a:srgbClr val="0046AB"/>
                </a:solidFill>
                <a:latin typeface="Segoe UI"/>
                <a:cs typeface="Segoe UI"/>
              </a:rPr>
              <a:t>4%</a:t>
            </a:r>
            <a:endParaRPr sz="2600">
              <a:latin typeface="Segoe UI"/>
              <a:cs typeface="Segoe UI"/>
            </a:endParaRPr>
          </a:p>
          <a:p>
            <a:pPr marL="640715">
              <a:lnSpc>
                <a:spcPct val="100000"/>
              </a:lnSpc>
              <a:spcBef>
                <a:spcPts val="5"/>
              </a:spcBef>
            </a:pPr>
            <a:r>
              <a:rPr dirty="0" sz="1350" spc="-170">
                <a:solidFill>
                  <a:srgbClr val="4A5462"/>
                </a:solidFill>
                <a:latin typeface="SimSun"/>
                <a:cs typeface="SimSun"/>
              </a:rPr>
              <a:t>销量增</a:t>
            </a:r>
            <a:r>
              <a:rPr dirty="0" sz="1350" spc="-65">
                <a:solidFill>
                  <a:srgbClr val="4A5462"/>
                </a:solidFill>
                <a:latin typeface="Meiryo"/>
                <a:cs typeface="Meiryo"/>
              </a:rPr>
              <a:t>⻓</a:t>
            </a:r>
            <a:endParaRPr sz="1350">
              <a:latin typeface="Meiryo"/>
              <a:cs typeface="Meiryo"/>
            </a:endParaRPr>
          </a:p>
        </p:txBody>
      </p:sp>
      <p:grpSp>
        <p:nvGrpSpPr>
          <p:cNvPr id="13" name="object 13" descr=""/>
          <p:cNvGrpSpPr/>
          <p:nvPr/>
        </p:nvGrpSpPr>
        <p:grpSpPr>
          <a:xfrm>
            <a:off x="3505199" y="4219575"/>
            <a:ext cx="476250" cy="476250"/>
            <a:chOff x="3505199" y="4219575"/>
            <a:chExt cx="476250" cy="476250"/>
          </a:xfrm>
        </p:grpSpPr>
        <p:sp>
          <p:nvSpPr>
            <p:cNvPr id="14" name="object 14" descr=""/>
            <p:cNvSpPr/>
            <p:nvPr/>
          </p:nvSpPr>
          <p:spPr>
            <a:xfrm>
              <a:off x="3505199" y="4219575"/>
              <a:ext cx="476250" cy="476250"/>
            </a:xfrm>
            <a:custGeom>
              <a:avLst/>
              <a:gdLst/>
              <a:ahLst/>
              <a:cxnLst/>
              <a:rect l="l" t="t" r="r" b="b"/>
              <a:pathLst>
                <a:path w="476250" h="476250">
                  <a:moveTo>
                    <a:pt x="245923" y="476249"/>
                  </a:moveTo>
                  <a:lnTo>
                    <a:pt x="230326" y="476249"/>
                  </a:lnTo>
                  <a:lnTo>
                    <a:pt x="222545" y="475867"/>
                  </a:lnTo>
                  <a:lnTo>
                    <a:pt x="184019" y="470152"/>
                  </a:lnTo>
                  <a:lnTo>
                    <a:pt x="139792" y="455138"/>
                  </a:lnTo>
                  <a:lnTo>
                    <a:pt x="99345" y="431785"/>
                  </a:lnTo>
                  <a:lnTo>
                    <a:pt x="64230" y="400989"/>
                  </a:lnTo>
                  <a:lnTo>
                    <a:pt x="35798" y="363935"/>
                  </a:lnTo>
                  <a:lnTo>
                    <a:pt x="15141" y="322045"/>
                  </a:lnTo>
                  <a:lnTo>
                    <a:pt x="3053" y="276931"/>
                  </a:lnTo>
                  <a:lnTo>
                    <a:pt x="0" y="245923"/>
                  </a:lnTo>
                  <a:lnTo>
                    <a:pt x="0" y="230326"/>
                  </a:lnTo>
                  <a:lnTo>
                    <a:pt x="6097" y="184019"/>
                  </a:lnTo>
                  <a:lnTo>
                    <a:pt x="21110" y="139792"/>
                  </a:lnTo>
                  <a:lnTo>
                    <a:pt x="44464" y="99344"/>
                  </a:lnTo>
                  <a:lnTo>
                    <a:pt x="75259" y="64230"/>
                  </a:lnTo>
                  <a:lnTo>
                    <a:pt x="112314" y="35798"/>
                  </a:lnTo>
                  <a:lnTo>
                    <a:pt x="154203" y="15141"/>
                  </a:lnTo>
                  <a:lnTo>
                    <a:pt x="199318" y="3053"/>
                  </a:lnTo>
                  <a:lnTo>
                    <a:pt x="230326" y="0"/>
                  </a:lnTo>
                  <a:lnTo>
                    <a:pt x="245923" y="0"/>
                  </a:lnTo>
                  <a:lnTo>
                    <a:pt x="292229" y="6097"/>
                  </a:lnTo>
                  <a:lnTo>
                    <a:pt x="336456" y="21110"/>
                  </a:lnTo>
                  <a:lnTo>
                    <a:pt x="376904" y="44463"/>
                  </a:lnTo>
                  <a:lnTo>
                    <a:pt x="412019" y="75259"/>
                  </a:lnTo>
                  <a:lnTo>
                    <a:pt x="440451" y="112313"/>
                  </a:lnTo>
                  <a:lnTo>
                    <a:pt x="461108" y="154203"/>
                  </a:lnTo>
                  <a:lnTo>
                    <a:pt x="473196" y="199317"/>
                  </a:lnTo>
                  <a:lnTo>
                    <a:pt x="476249" y="230326"/>
                  </a:lnTo>
                  <a:lnTo>
                    <a:pt x="476249" y="238124"/>
                  </a:lnTo>
                  <a:lnTo>
                    <a:pt x="476249" y="245923"/>
                  </a:lnTo>
                  <a:lnTo>
                    <a:pt x="470153" y="292229"/>
                  </a:lnTo>
                  <a:lnTo>
                    <a:pt x="455138" y="336455"/>
                  </a:lnTo>
                  <a:lnTo>
                    <a:pt x="431785" y="376904"/>
                  </a:lnTo>
                  <a:lnTo>
                    <a:pt x="400989" y="412018"/>
                  </a:lnTo>
                  <a:lnTo>
                    <a:pt x="363934" y="440451"/>
                  </a:lnTo>
                  <a:lnTo>
                    <a:pt x="322045" y="461107"/>
                  </a:lnTo>
                  <a:lnTo>
                    <a:pt x="276931" y="473195"/>
                  </a:lnTo>
                  <a:lnTo>
                    <a:pt x="253703" y="475867"/>
                  </a:lnTo>
                  <a:lnTo>
                    <a:pt x="245923" y="476249"/>
                  </a:lnTo>
                  <a:close/>
                </a:path>
              </a:pathLst>
            </a:custGeom>
            <a:solidFill>
              <a:srgbClr val="0046AB">
                <a:alpha val="101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48074" y="4374690"/>
              <a:ext cx="190499" cy="166352"/>
            </a:xfrm>
            <a:prstGeom prst="rect">
              <a:avLst/>
            </a:prstGeom>
          </p:spPr>
        </p:pic>
      </p:grpSp>
      <p:sp>
        <p:nvSpPr>
          <p:cNvPr id="16" name="object 16" descr=""/>
          <p:cNvSpPr txBox="1"/>
          <p:nvPr/>
        </p:nvSpPr>
        <p:spPr>
          <a:xfrm>
            <a:off x="4121150" y="4109719"/>
            <a:ext cx="1276350" cy="633730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dirty="0" sz="2600" spc="-20" b="1">
                <a:solidFill>
                  <a:srgbClr val="0046AB"/>
                </a:solidFill>
                <a:latin typeface="Segoe UI"/>
                <a:cs typeface="Segoe UI"/>
              </a:rPr>
              <a:t>840%</a:t>
            </a:r>
            <a:endParaRPr sz="2600">
              <a:latin typeface="Segoe UI"/>
              <a:cs typeface="Segoe U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200" spc="-10">
                <a:solidFill>
                  <a:srgbClr val="4A5462"/>
                </a:solidFill>
                <a:latin typeface="Segoe UI"/>
                <a:cs typeface="Segoe UI"/>
              </a:rPr>
              <a:t>Facebook</a:t>
            </a:r>
            <a:r>
              <a:rPr dirty="0" sz="1350" spc="-170">
                <a:solidFill>
                  <a:srgbClr val="4A5462"/>
                </a:solidFill>
                <a:latin typeface="SimSun"/>
                <a:cs typeface="SimSun"/>
              </a:rPr>
              <a:t>流量增</a:t>
            </a:r>
            <a:r>
              <a:rPr dirty="0" sz="1350" spc="-50">
                <a:solidFill>
                  <a:srgbClr val="4A5462"/>
                </a:solidFill>
                <a:latin typeface="Meiryo"/>
                <a:cs typeface="Meiryo"/>
              </a:rPr>
              <a:t>⻓</a:t>
            </a:r>
            <a:endParaRPr sz="1350">
              <a:latin typeface="Meiryo"/>
              <a:cs typeface="Meiryo"/>
            </a:endParaRPr>
          </a:p>
        </p:txBody>
      </p:sp>
      <p:grpSp>
        <p:nvGrpSpPr>
          <p:cNvPr id="17" name="object 17" descr=""/>
          <p:cNvGrpSpPr/>
          <p:nvPr/>
        </p:nvGrpSpPr>
        <p:grpSpPr>
          <a:xfrm>
            <a:off x="1066799" y="5124450"/>
            <a:ext cx="476250" cy="476250"/>
            <a:chOff x="1066799" y="5124450"/>
            <a:chExt cx="476250" cy="476250"/>
          </a:xfrm>
        </p:grpSpPr>
        <p:sp>
          <p:nvSpPr>
            <p:cNvPr id="18" name="object 18" descr=""/>
            <p:cNvSpPr/>
            <p:nvPr/>
          </p:nvSpPr>
          <p:spPr>
            <a:xfrm>
              <a:off x="1066799" y="5124450"/>
              <a:ext cx="476250" cy="476250"/>
            </a:xfrm>
            <a:custGeom>
              <a:avLst/>
              <a:gdLst/>
              <a:ahLst/>
              <a:cxnLst/>
              <a:rect l="l" t="t" r="r" b="b"/>
              <a:pathLst>
                <a:path w="476250" h="476250">
                  <a:moveTo>
                    <a:pt x="245923" y="476249"/>
                  </a:moveTo>
                  <a:lnTo>
                    <a:pt x="230326" y="476249"/>
                  </a:lnTo>
                  <a:lnTo>
                    <a:pt x="222546" y="475867"/>
                  </a:lnTo>
                  <a:lnTo>
                    <a:pt x="184020" y="470152"/>
                  </a:lnTo>
                  <a:lnTo>
                    <a:pt x="139793" y="455139"/>
                  </a:lnTo>
                  <a:lnTo>
                    <a:pt x="99345" y="431785"/>
                  </a:lnTo>
                  <a:lnTo>
                    <a:pt x="64230" y="400989"/>
                  </a:lnTo>
                  <a:lnTo>
                    <a:pt x="35798" y="363935"/>
                  </a:lnTo>
                  <a:lnTo>
                    <a:pt x="15141" y="322046"/>
                  </a:lnTo>
                  <a:lnTo>
                    <a:pt x="3053" y="276931"/>
                  </a:lnTo>
                  <a:lnTo>
                    <a:pt x="0" y="245923"/>
                  </a:lnTo>
                  <a:lnTo>
                    <a:pt x="0" y="230326"/>
                  </a:lnTo>
                  <a:lnTo>
                    <a:pt x="6096" y="184018"/>
                  </a:lnTo>
                  <a:lnTo>
                    <a:pt x="21110" y="139792"/>
                  </a:lnTo>
                  <a:lnTo>
                    <a:pt x="44464" y="99344"/>
                  </a:lnTo>
                  <a:lnTo>
                    <a:pt x="75259" y="64229"/>
                  </a:lnTo>
                  <a:lnTo>
                    <a:pt x="112314" y="35797"/>
                  </a:lnTo>
                  <a:lnTo>
                    <a:pt x="154203" y="15140"/>
                  </a:lnTo>
                  <a:lnTo>
                    <a:pt x="199318" y="3053"/>
                  </a:lnTo>
                  <a:lnTo>
                    <a:pt x="230326" y="0"/>
                  </a:lnTo>
                  <a:lnTo>
                    <a:pt x="245923" y="0"/>
                  </a:lnTo>
                  <a:lnTo>
                    <a:pt x="292230" y="6096"/>
                  </a:lnTo>
                  <a:lnTo>
                    <a:pt x="336456" y="21110"/>
                  </a:lnTo>
                  <a:lnTo>
                    <a:pt x="376904" y="44462"/>
                  </a:lnTo>
                  <a:lnTo>
                    <a:pt x="412019" y="75259"/>
                  </a:lnTo>
                  <a:lnTo>
                    <a:pt x="440451" y="112313"/>
                  </a:lnTo>
                  <a:lnTo>
                    <a:pt x="461108" y="154202"/>
                  </a:lnTo>
                  <a:lnTo>
                    <a:pt x="473195" y="199316"/>
                  </a:lnTo>
                  <a:lnTo>
                    <a:pt x="476250" y="230326"/>
                  </a:lnTo>
                  <a:lnTo>
                    <a:pt x="476250" y="238124"/>
                  </a:lnTo>
                  <a:lnTo>
                    <a:pt x="476250" y="245923"/>
                  </a:lnTo>
                  <a:lnTo>
                    <a:pt x="470152" y="292229"/>
                  </a:lnTo>
                  <a:lnTo>
                    <a:pt x="455139" y="336456"/>
                  </a:lnTo>
                  <a:lnTo>
                    <a:pt x="431785" y="376904"/>
                  </a:lnTo>
                  <a:lnTo>
                    <a:pt x="400990" y="412019"/>
                  </a:lnTo>
                  <a:lnTo>
                    <a:pt x="363935" y="440451"/>
                  </a:lnTo>
                  <a:lnTo>
                    <a:pt x="322046" y="461108"/>
                  </a:lnTo>
                  <a:lnTo>
                    <a:pt x="276931" y="473195"/>
                  </a:lnTo>
                  <a:lnTo>
                    <a:pt x="253704" y="475867"/>
                  </a:lnTo>
                  <a:lnTo>
                    <a:pt x="245923" y="476249"/>
                  </a:lnTo>
                  <a:close/>
                </a:path>
              </a:pathLst>
            </a:custGeom>
            <a:solidFill>
              <a:srgbClr val="0046AB">
                <a:alpha val="101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09674" y="5285214"/>
              <a:ext cx="190499" cy="154720"/>
            </a:xfrm>
            <a:prstGeom prst="rect">
              <a:avLst/>
            </a:prstGeom>
          </p:spPr>
        </p:pic>
      </p:grpSp>
      <p:sp>
        <p:nvSpPr>
          <p:cNvPr id="20" name="object 20" descr=""/>
          <p:cNvSpPr txBox="1"/>
          <p:nvPr/>
        </p:nvSpPr>
        <p:spPr>
          <a:xfrm>
            <a:off x="1682750" y="4965643"/>
            <a:ext cx="1478915" cy="68262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ts val="3565"/>
              </a:lnSpc>
              <a:spcBef>
                <a:spcPts val="125"/>
              </a:spcBef>
            </a:pPr>
            <a:r>
              <a:rPr dirty="0" sz="2600" b="1">
                <a:solidFill>
                  <a:srgbClr val="0046AB"/>
                </a:solidFill>
                <a:latin typeface="Segoe UI"/>
                <a:cs typeface="Segoe UI"/>
              </a:rPr>
              <a:t>50</a:t>
            </a:r>
            <a:r>
              <a:rPr dirty="0" sz="3000" spc="-365">
                <a:solidFill>
                  <a:srgbClr val="0046AB"/>
                </a:solidFill>
                <a:latin typeface="SimSun"/>
                <a:cs typeface="SimSun"/>
              </a:rPr>
              <a:t>万</a:t>
            </a:r>
            <a:r>
              <a:rPr dirty="0" sz="2600" spc="-50" b="1">
                <a:solidFill>
                  <a:srgbClr val="0046AB"/>
                </a:solidFill>
                <a:latin typeface="Segoe UI"/>
                <a:cs typeface="Segoe UI"/>
              </a:rPr>
              <a:t>+</a:t>
            </a:r>
            <a:endParaRPr sz="2600">
              <a:latin typeface="Segoe UI"/>
              <a:cs typeface="Segoe UI"/>
            </a:endParaRPr>
          </a:p>
          <a:p>
            <a:pPr marL="12700">
              <a:lnSpc>
                <a:spcPts val="1585"/>
              </a:lnSpc>
            </a:pPr>
            <a:r>
              <a:rPr dirty="0" sz="1200">
                <a:solidFill>
                  <a:srgbClr val="4A5462"/>
                </a:solidFill>
                <a:latin typeface="Segoe UI"/>
                <a:cs typeface="Segoe UI"/>
              </a:rPr>
              <a:t>#shareacoke</a:t>
            </a:r>
            <a:r>
              <a:rPr dirty="0" sz="1350" spc="-170">
                <a:solidFill>
                  <a:srgbClr val="4A5462"/>
                </a:solidFill>
                <a:latin typeface="SimSun"/>
                <a:cs typeface="SimSun"/>
              </a:rPr>
              <a:t>相关帖</a:t>
            </a:r>
            <a:r>
              <a:rPr dirty="0" sz="1350" spc="-65">
                <a:solidFill>
                  <a:srgbClr val="4A5462"/>
                </a:solidFill>
                <a:latin typeface="Meiryo"/>
                <a:cs typeface="Meiryo"/>
              </a:rPr>
              <a:t>⼦</a:t>
            </a:r>
            <a:endParaRPr sz="1350">
              <a:latin typeface="Meiryo"/>
              <a:cs typeface="Meiryo"/>
            </a:endParaRPr>
          </a:p>
        </p:txBody>
      </p:sp>
      <p:grpSp>
        <p:nvGrpSpPr>
          <p:cNvPr id="21" name="object 21" descr=""/>
          <p:cNvGrpSpPr/>
          <p:nvPr/>
        </p:nvGrpSpPr>
        <p:grpSpPr>
          <a:xfrm>
            <a:off x="3505199" y="5124450"/>
            <a:ext cx="476250" cy="476250"/>
            <a:chOff x="3505199" y="5124450"/>
            <a:chExt cx="476250" cy="476250"/>
          </a:xfrm>
        </p:grpSpPr>
        <p:sp>
          <p:nvSpPr>
            <p:cNvPr id="22" name="object 22" descr=""/>
            <p:cNvSpPr/>
            <p:nvPr/>
          </p:nvSpPr>
          <p:spPr>
            <a:xfrm>
              <a:off x="3505199" y="5124450"/>
              <a:ext cx="476250" cy="476250"/>
            </a:xfrm>
            <a:custGeom>
              <a:avLst/>
              <a:gdLst/>
              <a:ahLst/>
              <a:cxnLst/>
              <a:rect l="l" t="t" r="r" b="b"/>
              <a:pathLst>
                <a:path w="476250" h="476250">
                  <a:moveTo>
                    <a:pt x="245923" y="476249"/>
                  </a:moveTo>
                  <a:lnTo>
                    <a:pt x="230326" y="476249"/>
                  </a:lnTo>
                  <a:lnTo>
                    <a:pt x="222545" y="475867"/>
                  </a:lnTo>
                  <a:lnTo>
                    <a:pt x="184019" y="470152"/>
                  </a:lnTo>
                  <a:lnTo>
                    <a:pt x="139792" y="455139"/>
                  </a:lnTo>
                  <a:lnTo>
                    <a:pt x="99345" y="431785"/>
                  </a:lnTo>
                  <a:lnTo>
                    <a:pt x="64230" y="400989"/>
                  </a:lnTo>
                  <a:lnTo>
                    <a:pt x="35798" y="363935"/>
                  </a:lnTo>
                  <a:lnTo>
                    <a:pt x="15141" y="322046"/>
                  </a:lnTo>
                  <a:lnTo>
                    <a:pt x="3053" y="276931"/>
                  </a:lnTo>
                  <a:lnTo>
                    <a:pt x="0" y="245923"/>
                  </a:lnTo>
                  <a:lnTo>
                    <a:pt x="0" y="230326"/>
                  </a:lnTo>
                  <a:lnTo>
                    <a:pt x="6097" y="184018"/>
                  </a:lnTo>
                  <a:lnTo>
                    <a:pt x="21110" y="139792"/>
                  </a:lnTo>
                  <a:lnTo>
                    <a:pt x="44464" y="99344"/>
                  </a:lnTo>
                  <a:lnTo>
                    <a:pt x="75259" y="64229"/>
                  </a:lnTo>
                  <a:lnTo>
                    <a:pt x="112314" y="35797"/>
                  </a:lnTo>
                  <a:lnTo>
                    <a:pt x="154203" y="15140"/>
                  </a:lnTo>
                  <a:lnTo>
                    <a:pt x="199318" y="3053"/>
                  </a:lnTo>
                  <a:lnTo>
                    <a:pt x="230326" y="0"/>
                  </a:lnTo>
                  <a:lnTo>
                    <a:pt x="245923" y="0"/>
                  </a:lnTo>
                  <a:lnTo>
                    <a:pt x="292229" y="6096"/>
                  </a:lnTo>
                  <a:lnTo>
                    <a:pt x="336456" y="21110"/>
                  </a:lnTo>
                  <a:lnTo>
                    <a:pt x="376904" y="44462"/>
                  </a:lnTo>
                  <a:lnTo>
                    <a:pt x="412019" y="75259"/>
                  </a:lnTo>
                  <a:lnTo>
                    <a:pt x="440451" y="112313"/>
                  </a:lnTo>
                  <a:lnTo>
                    <a:pt x="461108" y="154202"/>
                  </a:lnTo>
                  <a:lnTo>
                    <a:pt x="473196" y="199316"/>
                  </a:lnTo>
                  <a:lnTo>
                    <a:pt x="476249" y="230326"/>
                  </a:lnTo>
                  <a:lnTo>
                    <a:pt x="476249" y="238124"/>
                  </a:lnTo>
                  <a:lnTo>
                    <a:pt x="476249" y="245923"/>
                  </a:lnTo>
                  <a:lnTo>
                    <a:pt x="470153" y="292229"/>
                  </a:lnTo>
                  <a:lnTo>
                    <a:pt x="455138" y="336456"/>
                  </a:lnTo>
                  <a:lnTo>
                    <a:pt x="431785" y="376904"/>
                  </a:lnTo>
                  <a:lnTo>
                    <a:pt x="400989" y="412019"/>
                  </a:lnTo>
                  <a:lnTo>
                    <a:pt x="363934" y="440451"/>
                  </a:lnTo>
                  <a:lnTo>
                    <a:pt x="322045" y="461108"/>
                  </a:lnTo>
                  <a:lnTo>
                    <a:pt x="276931" y="473195"/>
                  </a:lnTo>
                  <a:lnTo>
                    <a:pt x="253703" y="475867"/>
                  </a:lnTo>
                  <a:lnTo>
                    <a:pt x="245923" y="476249"/>
                  </a:lnTo>
                  <a:close/>
                </a:path>
              </a:pathLst>
            </a:custGeom>
            <a:solidFill>
              <a:srgbClr val="0046AB">
                <a:alpha val="10198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3" name="object 23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629024" y="5267324"/>
              <a:ext cx="238124" cy="190499"/>
            </a:xfrm>
            <a:prstGeom prst="rect">
              <a:avLst/>
            </a:prstGeom>
          </p:spPr>
        </p:pic>
      </p:grpSp>
      <p:sp>
        <p:nvSpPr>
          <p:cNvPr id="24" name="object 24" descr=""/>
          <p:cNvSpPr txBox="1"/>
          <p:nvPr/>
        </p:nvSpPr>
        <p:spPr>
          <a:xfrm>
            <a:off x="4121150" y="4965643"/>
            <a:ext cx="1369060" cy="68262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ts val="3565"/>
              </a:lnSpc>
              <a:spcBef>
                <a:spcPts val="125"/>
              </a:spcBef>
            </a:pPr>
            <a:r>
              <a:rPr dirty="0" sz="2600" b="1">
                <a:solidFill>
                  <a:srgbClr val="0046AB"/>
                </a:solidFill>
                <a:latin typeface="Segoe UI"/>
                <a:cs typeface="Segoe UI"/>
              </a:rPr>
              <a:t>1000</a:t>
            </a:r>
            <a:r>
              <a:rPr dirty="0" sz="3000" spc="-365">
                <a:solidFill>
                  <a:srgbClr val="0046AB"/>
                </a:solidFill>
                <a:latin typeface="SimSun"/>
                <a:cs typeface="SimSun"/>
              </a:rPr>
              <a:t>万</a:t>
            </a:r>
            <a:r>
              <a:rPr dirty="0" sz="2600" spc="-50" b="1">
                <a:solidFill>
                  <a:srgbClr val="0046AB"/>
                </a:solidFill>
                <a:latin typeface="Segoe UI"/>
                <a:cs typeface="Segoe UI"/>
              </a:rPr>
              <a:t>+</a:t>
            </a:r>
            <a:endParaRPr sz="2600">
              <a:latin typeface="Segoe UI"/>
              <a:cs typeface="Segoe UI"/>
            </a:endParaRPr>
          </a:p>
          <a:p>
            <a:pPr marL="12700">
              <a:lnSpc>
                <a:spcPts val="1585"/>
              </a:lnSpc>
            </a:pPr>
            <a:r>
              <a:rPr dirty="0" sz="1350" spc="-155">
                <a:solidFill>
                  <a:srgbClr val="4A5462"/>
                </a:solidFill>
                <a:latin typeface="SimSun"/>
                <a:cs typeface="SimSun"/>
              </a:rPr>
              <a:t>社交媒体关注量</a:t>
            </a:r>
            <a:endParaRPr sz="1350">
              <a:latin typeface="SimSun"/>
              <a:cs typeface="SimSun"/>
            </a:endParaRPr>
          </a:p>
        </p:txBody>
      </p:sp>
      <p:pic>
        <p:nvPicPr>
          <p:cNvPr id="25" name="object 25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305550" y="2314575"/>
            <a:ext cx="4610099" cy="2590799"/>
          </a:xfrm>
          <a:prstGeom prst="rect">
            <a:avLst/>
          </a:prstGeom>
        </p:spPr>
      </p:pic>
      <p:sp>
        <p:nvSpPr>
          <p:cNvPr id="26" name="object 26" descr=""/>
          <p:cNvSpPr txBox="1"/>
          <p:nvPr/>
        </p:nvSpPr>
        <p:spPr>
          <a:xfrm>
            <a:off x="7182098" y="5032626"/>
            <a:ext cx="285750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 spc="-165" i="1">
                <a:solidFill>
                  <a:srgbClr val="6A7280"/>
                </a:solidFill>
                <a:latin typeface="Meiryo"/>
                <a:cs typeface="Meiryo"/>
              </a:rPr>
              <a:t>从</a:t>
            </a:r>
            <a:r>
              <a:rPr dirty="0" sz="1050" i="1">
                <a:solidFill>
                  <a:srgbClr val="6A7280"/>
                </a:solidFill>
                <a:latin typeface="Segoe UI"/>
                <a:cs typeface="Segoe UI"/>
              </a:rPr>
              <a:t>2011</a:t>
            </a:r>
            <a:r>
              <a:rPr dirty="0" sz="1200" spc="-165" i="1">
                <a:solidFill>
                  <a:srgbClr val="6A7280"/>
                </a:solidFill>
                <a:latin typeface="Meiryo"/>
                <a:cs typeface="Meiryo"/>
              </a:rPr>
              <a:t>年澳⼤利</a:t>
            </a:r>
            <a:r>
              <a:rPr dirty="0" sz="1200" spc="-165">
                <a:solidFill>
                  <a:srgbClr val="6A7280"/>
                </a:solidFill>
                <a:latin typeface="SimSun"/>
                <a:cs typeface="SimSun"/>
              </a:rPr>
              <a:t>亚</a:t>
            </a:r>
            <a:r>
              <a:rPr dirty="0" sz="1200" spc="-165" i="1">
                <a:solidFill>
                  <a:srgbClr val="6A7280"/>
                </a:solidFill>
                <a:latin typeface="Meiryo"/>
                <a:cs typeface="Meiryo"/>
              </a:rPr>
              <a:t>起始，</a:t>
            </a:r>
            <a:r>
              <a:rPr dirty="0" sz="1200" spc="-165">
                <a:solidFill>
                  <a:srgbClr val="6A7280"/>
                </a:solidFill>
                <a:latin typeface="SimSun"/>
                <a:cs typeface="SimSun"/>
              </a:rPr>
              <a:t>扩</a:t>
            </a:r>
            <a:r>
              <a:rPr dirty="0" sz="1200" spc="-165" i="1">
                <a:solidFill>
                  <a:srgbClr val="6A7280"/>
                </a:solidFill>
                <a:latin typeface="Meiryo"/>
                <a:cs typeface="Meiryo"/>
              </a:rPr>
              <a:t>展⾄全球</a:t>
            </a:r>
            <a:r>
              <a:rPr dirty="0" sz="1050" i="1">
                <a:solidFill>
                  <a:srgbClr val="6A7280"/>
                </a:solidFill>
                <a:latin typeface="Segoe UI"/>
                <a:cs typeface="Segoe UI"/>
              </a:rPr>
              <a:t>20</a:t>
            </a:r>
            <a:r>
              <a:rPr dirty="0" sz="1200" spc="-165" i="1">
                <a:solidFill>
                  <a:srgbClr val="6A7280"/>
                </a:solidFill>
                <a:latin typeface="Meiryo"/>
                <a:cs typeface="Meiryo"/>
              </a:rPr>
              <a:t>多</a:t>
            </a:r>
            <a:r>
              <a:rPr dirty="0" sz="1200" spc="-165">
                <a:solidFill>
                  <a:srgbClr val="6A7280"/>
                </a:solidFill>
                <a:latin typeface="SimSun"/>
                <a:cs typeface="SimSun"/>
              </a:rPr>
              <a:t>个</a:t>
            </a:r>
            <a:r>
              <a:rPr dirty="0" sz="1200" spc="-165" i="1">
                <a:solidFill>
                  <a:srgbClr val="6A7280"/>
                </a:solidFill>
                <a:latin typeface="Meiryo"/>
                <a:cs typeface="Meiryo"/>
              </a:rPr>
              <a:t>市</a:t>
            </a:r>
            <a:r>
              <a:rPr dirty="0" sz="1200" spc="-50">
                <a:solidFill>
                  <a:srgbClr val="6A7280"/>
                </a:solidFill>
                <a:latin typeface="SimSun"/>
                <a:cs typeface="SimSun"/>
              </a:rPr>
              <a:t>场</a:t>
            </a:r>
            <a:endParaRPr sz="1200">
              <a:latin typeface="SimSun"/>
              <a:cs typeface="SimSun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11074548" y="6501376"/>
            <a:ext cx="365125" cy="203200"/>
          </a:xfrm>
          <a:prstGeom prst="rect">
            <a:avLst/>
          </a:prstGeom>
        </p:spPr>
        <p:txBody>
          <a:bodyPr wrap="square" lIns="0" tIns="228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dirty="0" sz="1050" spc="-10">
                <a:solidFill>
                  <a:srgbClr val="6A7280"/>
                </a:solidFill>
                <a:latin typeface="Segoe UI"/>
                <a:cs typeface="Segoe UI"/>
              </a:rPr>
              <a:t>09/15</a:t>
            </a:r>
            <a:endParaRPr sz="1050">
              <a:latin typeface="Segoe UI"/>
              <a:cs typeface="Segoe UI"/>
            </a:endParaRPr>
          </a:p>
        </p:txBody>
      </p:sp>
      <p:sp>
        <p:nvSpPr>
          <p:cNvPr id="28" name="object 28" descr="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228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80"/>
              </a:spcBef>
            </a:pPr>
            <a:r>
              <a:rPr dirty="0" spc="-10"/>
              <a:t>2025.07</a:t>
            </a:r>
          </a:p>
        </p:txBody>
      </p:sp>
      <p:sp>
        <p:nvSpPr>
          <p:cNvPr id="29" name="object 29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50165">
              <a:lnSpc>
                <a:spcPts val="1250"/>
              </a:lnSpc>
            </a:pPr>
            <a:r>
              <a:rPr dirty="0" spc="-105"/>
              <a:t>系统化营销全链路知识培训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2025-07-09T00:54:43Z</dcterms:created>
  <dcterms:modified xsi:type="dcterms:W3CDTF">2025-07-09T00:54:43Z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2025-07-09T00:00:00Z</vt:filetime>
  </property>
  <property fmtid="{D5CDD505-2E9C-101B-9397-08002B2CF9AE}" pid="3" name="Producer">
    <vt:lpwstr>pypdf</vt:lpwstr>
  </property>
  <property fmtid="{D5CDD505-2E9C-101B-9397-08002B2CF9AE}" pid="4" name="LastSaved">
    <vt:filetime>2025-07-09T00:00:00Z</vt:filetime>
  </property>
</Properties>
</file>