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.svg" ContentType="image/svg+xml"/>
  <Override PartName="/ppt/media/image20.svg" ContentType="image/svg+xml"/>
  <Override PartName="/ppt/media/image22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49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media/image57.svg" ContentType="image/svg+xml"/>
  <Override PartName="/ppt/media/image59.svg" ContentType="image/svg+xml"/>
  <Override PartName="/ppt/media/image6.svg" ContentType="image/svg+xml"/>
  <Override PartName="/ppt/media/image61.svg" ContentType="image/svg+xml"/>
  <Override PartName="/ppt/media/image63.svg" ContentType="image/svg+xml"/>
  <Override PartName="/ppt/media/image65.svg" ContentType="image/svg+xml"/>
  <Override PartName="/ppt/media/image67.svg" ContentType="image/svg+xml"/>
  <Override PartName="/ppt/media/image69.svg" ContentType="image/svg+xml"/>
  <Override PartName="/ppt/media/image71.svg" ContentType="image/svg+xml"/>
  <Override PartName="/ppt/media/image73.svg" ContentType="image/svg+xml"/>
  <Override PartName="/ppt/media/image75.svg" ContentType="image/svg+xml"/>
  <Override PartName="/ppt/media/image77.svg" ContentType="image/svg+xml"/>
  <Override PartName="/ppt/media/image79.svg" ContentType="image/svg+xml"/>
  <Override PartName="/ppt/media/image8.svg" ContentType="image/svg+xml"/>
  <Override PartName="/ppt/media/image81.svg" ContentType="image/svg+xml"/>
  <Override PartName="/ppt/media/image83.svg" ContentType="image/svg+xml"/>
  <Override PartName="/ppt/media/image85.svg" ContentType="image/svg+xml"/>
  <Override PartName="/ppt/media/image8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21"/>
  </p:handout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今天我将为大家汇报品牌A与品牌B品牌在AI搜索领域的GEO优化全案。这份方案旨在系统性地提升我们品牌在AI平台的声量，并最终构建从用户认知到购买转化的完整闭环。我们将从现状分析入手，提出具体的优化策略、执行方案、效果目标以及灵活的服务报价，希望能为品牌在AI时代的营销破局提供清晰的路径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同样，我们为品牌B品牌也构建了相应的关键词体系。可以看到，品牌B的关键词热度整体低于品牌A，这也反映了其当前的市场声量。我们的重点将放在提升品牌基础认知和核心性能的正面信息上，同时在与极氪、小鹏等竞品的对比中，突出品牌B的独特优势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有了关键词，下一步就是内容生产和平台投放。我们将严格按照EEAT原则来生产内容，确保内容的真实性、专业性、权威性和可信度，这是AI平台青睐的内容类型。同时，我们会针对不同AI平台的算法偏好，选择最合适的投放渠道。例如，在DeepSeek上，我们会重点投放垂直汽车媒体的权威内容；而在豆包上，则会更侧重于字节系生态的原生内容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保障优化效果，我们引入了技术提效和闭环迭代机制。在技术上，我们将利用RAG技术构建实时内容数据库，并通过主动投喂和实时监测，确保我们的内容能被AI平台及时、准确地收录。在迭代上，我们会建立一个数据驱动的闭环，从用户提问中不断学习，每周、每月、每季度进行不同层级的策略优化，确保我们的方案始终保持领先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为这次优化设定了清晰、可量化的分阶段效果目标。从第一个月的“从无到有”，到第三个月的声量显著提升，再到半年后形成完整的转化闭环，最终在一年内将GEO优化能力打造成我们的核心竞争力，让品牌声量进入行业第一梯队。这些目标将作为我们衡量优化效果的关键指标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满足不同的需求和预算，我们设计了灵活的组合服务报价方案。从基础的品牌词优化，到全链路的深度优化，再到定制化的全案代运营，我们提供了三个层级的套餐。每个套餐都可以根据实际需求进行调整，比如增减内容数量、选择单品牌或双品牌服务等，并且我们还提供效果对赌选项，与客户共担风险，共享成果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对项目进行总结和展望。我们计划在短期内解决声量问题，中期形成转化闭环，长期将GEO优化打造为我们的核心竞争力。我们坚信，在AI时代，谁能掌握GEO优化的主动权，谁就能在用户购车决策中占据先机。这份方案将是我们实现这一目标的关键一步，它将帮助我们的品牌在激烈的市场竞争中脱颖而出，实现声量和销量的双重增长。我的汇报到此结束，感谢大家的聆听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再次感谢大家的时间和关注。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汇报将分为八个部分。首先，我们会深入分析当前项目的现状以及我们在市场竞争格局中的位置。接着，将详细阐述我们为品牌量身定制的全链路核心优化策略。之后，我们会介绍关键词体系的构建逻辑、内容生产与平台适配方案，以及如何通过技术手段提升效率并形成迭代优化机制。同时，我们也制定了清晰的分阶段效果目标。最后，将向大家展示我们灵活的服务报价方案，并对项目的未来进行展望和战略总结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我们来看看项目的核心现状。对于品牌A品牌，虽然在性价比上已形成优势，但核心车型在AI平台的声量，尤其是在初始推荐环节，仍有很大的提升空间。同时，针对用户关心的续航、空间等问题，我们的正向内容供给不足，且在不同AI平台的表现也不均衡。而品牌B品牌的情况更为严峻，整体AI声量处于低位，产品口碑的正向内容缺失，与竞品的差距非常明显。这些都是我们本次优化需要重点解决的问题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张表格直观地展示了我们与同级别竞品在AI平台的核心数据对比。可以看到，比亚迪遥遥领先，而我们的品牌A和品牌B品牌，在整体提及率、首位提及率、首选推荐率和正面提及率上都处于明显的劣势。特别是品牌B品牌，在首位和首选推荐率上甚至为零。这清晰地表明，我们在AI搜索领域的品牌声量和用户心智占领上，与头部品牌存在巨大差距，优化迫在眉睫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基于数据对比，我们对市场竞争格局进行了分析。对于品牌A，性价比是我们的王牌，这是我们可以依赖的核心优势。但在品牌知名度、内容生态和GEO优化方面，我们需要做深度提升。而对于品牌B，情况更为复杂，几乎在所有维度都落后于竞品，当务之急是快速提升品牌知名度，并通过内容生态和GEO优化来建立用户信任，同时也要着力打造性价比标签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针对以上问题，我们制定了四大核心优化策略。首先，也是最根本的，是进行EEAT内容基建，确保我们生产的内容是AI愿意引用的权威内容。其次，我们会针对不同AI平台的算法偏好，进行分平台适配，提升内容的抓取效率。第三，我们将利用RAG等先进技术，保障内容的实时性和收录效果。最后，建立数据闭环迭代机制，让我们的优化工作能够持续、高效地进行下去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将策略落地，我们构建了一个三阶递进的优化体系，它覆盖了用户从信息收集到最终决策的全购车链路。在初始探索阶段，我们的目标是让品牌进入AI的推荐池；在深度了解阶段，我们要通过权威内容化解用户的疑虑；在决策行动阶段，我们要通过精准的信息和高转化话术，引导用户做出购买我们品牌的决定。每个阶段都有明确的优化动作和保障支撑，确保策略的有效执行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关键词是连接用户和我们内容的桥梁。我们的关键词筛选遵循四大逻辑：首先是全链路覆盖，确保我们在用户决策的每一步都能出现；其次是数据驱动，选择那些真正被用户高频搜索的词；第三是品牌适配，让关键词精准地绑定我们的车型和卖点；最后是竞品对标，学习竞品的成功经验，填补我们的流量空白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基于上述逻辑，我们为品牌A品牌构建了核心关键词体系。这张表格展示了不同类型的关键词，包括品牌基础咨询、通用场景、核心性能和竞品对比，并附上了它们的搜索热度和日均提及量。这确保了我们的内容生产能够精准地命中用户的搜索意图，特别是在用户最关心的性价比和续航等方面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9.svg"/><Relationship Id="rId1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57.svg"/><Relationship Id="rId7" Type="http://schemas.openxmlformats.org/officeDocument/2006/relationships/image" Target="../media/image56.png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svg"/><Relationship Id="rId3" Type="http://schemas.openxmlformats.org/officeDocument/2006/relationships/image" Target="../media/image52.png"/><Relationship Id="rId2" Type="http://schemas.openxmlformats.org/officeDocument/2006/relationships/image" Target="../media/image51.svg"/><Relationship Id="rId10" Type="http://schemas.openxmlformats.org/officeDocument/2006/relationships/notesSlide" Target="../notesSlides/notesSlide11.xml"/><Relationship Id="rId1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2.png"/><Relationship Id="rId8" Type="http://schemas.openxmlformats.org/officeDocument/2006/relationships/image" Target="../media/image29.svg"/><Relationship Id="rId7" Type="http://schemas.openxmlformats.org/officeDocument/2006/relationships/image" Target="../media/image28.png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Relationship Id="rId3" Type="http://schemas.openxmlformats.org/officeDocument/2006/relationships/image" Target="../media/image58.png"/><Relationship Id="rId2" Type="http://schemas.openxmlformats.org/officeDocument/2006/relationships/image" Target="../media/image53.svg"/><Relationship Id="rId18" Type="http://schemas.openxmlformats.org/officeDocument/2006/relationships/notesSlide" Target="../notesSlides/notesSlide12.xml"/><Relationship Id="rId17" Type="http://schemas.openxmlformats.org/officeDocument/2006/relationships/slideLayout" Target="../slideLayouts/slideLayout12.xml"/><Relationship Id="rId16" Type="http://schemas.openxmlformats.org/officeDocument/2006/relationships/image" Target="../media/image69.svg"/><Relationship Id="rId15" Type="http://schemas.openxmlformats.org/officeDocument/2006/relationships/image" Target="../media/image68.png"/><Relationship Id="rId14" Type="http://schemas.openxmlformats.org/officeDocument/2006/relationships/image" Target="../media/image67.svg"/><Relationship Id="rId13" Type="http://schemas.openxmlformats.org/officeDocument/2006/relationships/image" Target="../media/image66.png"/><Relationship Id="rId12" Type="http://schemas.openxmlformats.org/officeDocument/2006/relationships/image" Target="../media/image65.svg"/><Relationship Id="rId11" Type="http://schemas.openxmlformats.org/officeDocument/2006/relationships/image" Target="../media/image64.png"/><Relationship Id="rId10" Type="http://schemas.openxmlformats.org/officeDocument/2006/relationships/image" Target="../media/image63.svg"/><Relationship Id="rId1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image" Target="../media/image71.svg"/><Relationship Id="rId4" Type="http://schemas.openxmlformats.org/officeDocument/2006/relationships/image" Target="../media/image70.png"/><Relationship Id="rId30" Type="http://schemas.openxmlformats.org/officeDocument/2006/relationships/notesSlide" Target="../notesSlides/notesSlide13.xml"/><Relationship Id="rId3" Type="http://schemas.openxmlformats.org/officeDocument/2006/relationships/tags" Target="../tags/tag37.xml"/><Relationship Id="rId29" Type="http://schemas.openxmlformats.org/officeDocument/2006/relationships/slideLayout" Target="../slideLayouts/slideLayout12.xml"/><Relationship Id="rId28" Type="http://schemas.openxmlformats.org/officeDocument/2006/relationships/tags" Target="../tags/tag54.xml"/><Relationship Id="rId27" Type="http://schemas.openxmlformats.org/officeDocument/2006/relationships/tags" Target="../tags/tag53.xml"/><Relationship Id="rId26" Type="http://schemas.openxmlformats.org/officeDocument/2006/relationships/image" Target="../media/image77.svg"/><Relationship Id="rId25" Type="http://schemas.openxmlformats.org/officeDocument/2006/relationships/image" Target="../media/image76.png"/><Relationship Id="rId24" Type="http://schemas.openxmlformats.org/officeDocument/2006/relationships/tags" Target="../tags/tag52.xml"/><Relationship Id="rId23" Type="http://schemas.openxmlformats.org/officeDocument/2006/relationships/tags" Target="../tags/tag51.xml"/><Relationship Id="rId22" Type="http://schemas.openxmlformats.org/officeDocument/2006/relationships/tags" Target="../tags/tag50.xml"/><Relationship Id="rId21" Type="http://schemas.openxmlformats.org/officeDocument/2006/relationships/tags" Target="../tags/tag49.xml"/><Relationship Id="rId20" Type="http://schemas.openxmlformats.org/officeDocument/2006/relationships/tags" Target="../tags/tag48.xml"/><Relationship Id="rId2" Type="http://schemas.openxmlformats.org/officeDocument/2006/relationships/tags" Target="../tags/tag36.xml"/><Relationship Id="rId19" Type="http://schemas.openxmlformats.org/officeDocument/2006/relationships/image" Target="../media/image75.svg"/><Relationship Id="rId18" Type="http://schemas.openxmlformats.org/officeDocument/2006/relationships/image" Target="../media/image74.png"/><Relationship Id="rId17" Type="http://schemas.openxmlformats.org/officeDocument/2006/relationships/tags" Target="../tags/tag47.xml"/><Relationship Id="rId16" Type="http://schemas.openxmlformats.org/officeDocument/2006/relationships/tags" Target="../tags/tag46.xml"/><Relationship Id="rId15" Type="http://schemas.openxmlformats.org/officeDocument/2006/relationships/tags" Target="../tags/tag45.xml"/><Relationship Id="rId14" Type="http://schemas.openxmlformats.org/officeDocument/2006/relationships/tags" Target="../tags/tag44.xml"/><Relationship Id="rId13" Type="http://schemas.openxmlformats.org/officeDocument/2006/relationships/tags" Target="../tags/tag43.xml"/><Relationship Id="rId12" Type="http://schemas.openxmlformats.org/officeDocument/2006/relationships/image" Target="../media/image73.svg"/><Relationship Id="rId11" Type="http://schemas.openxmlformats.org/officeDocument/2006/relationships/image" Target="../media/image72.png"/><Relationship Id="rId10" Type="http://schemas.openxmlformats.org/officeDocument/2006/relationships/tags" Target="../tags/tag42.xml"/><Relationship Id="rId1" Type="http://schemas.openxmlformats.org/officeDocument/2006/relationships/tags" Target="../tags/tag35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61.xml"/><Relationship Id="rId8" Type="http://schemas.openxmlformats.org/officeDocument/2006/relationships/tags" Target="../tags/tag60.xml"/><Relationship Id="rId7" Type="http://schemas.openxmlformats.org/officeDocument/2006/relationships/tags" Target="../tags/tag59.xml"/><Relationship Id="rId6" Type="http://schemas.openxmlformats.org/officeDocument/2006/relationships/tags" Target="../tags/tag58.xml"/><Relationship Id="rId5" Type="http://schemas.openxmlformats.org/officeDocument/2006/relationships/image" Target="../media/image79.svg"/><Relationship Id="rId4" Type="http://schemas.openxmlformats.org/officeDocument/2006/relationships/image" Target="../media/image78.png"/><Relationship Id="rId34" Type="http://schemas.openxmlformats.org/officeDocument/2006/relationships/notesSlide" Target="../notesSlides/notesSlide14.xml"/><Relationship Id="rId33" Type="http://schemas.openxmlformats.org/officeDocument/2006/relationships/slideLayout" Target="../slideLayouts/slideLayout12.xml"/><Relationship Id="rId32" Type="http://schemas.openxmlformats.org/officeDocument/2006/relationships/image" Target="../media/image49.svg"/><Relationship Id="rId31" Type="http://schemas.openxmlformats.org/officeDocument/2006/relationships/image" Target="../media/image48.png"/><Relationship Id="rId30" Type="http://schemas.openxmlformats.org/officeDocument/2006/relationships/tags" Target="../tags/tag78.xml"/><Relationship Id="rId3" Type="http://schemas.openxmlformats.org/officeDocument/2006/relationships/tags" Target="../tags/tag57.xml"/><Relationship Id="rId29" Type="http://schemas.openxmlformats.org/officeDocument/2006/relationships/tags" Target="../tags/tag77.xml"/><Relationship Id="rId28" Type="http://schemas.openxmlformats.org/officeDocument/2006/relationships/tags" Target="../tags/tag76.xml"/><Relationship Id="rId27" Type="http://schemas.openxmlformats.org/officeDocument/2006/relationships/tags" Target="../tags/tag75.xml"/><Relationship Id="rId26" Type="http://schemas.openxmlformats.org/officeDocument/2006/relationships/tags" Target="../tags/tag74.xml"/><Relationship Id="rId25" Type="http://schemas.openxmlformats.org/officeDocument/2006/relationships/image" Target="../media/image81.svg"/><Relationship Id="rId24" Type="http://schemas.openxmlformats.org/officeDocument/2006/relationships/image" Target="../media/image80.png"/><Relationship Id="rId23" Type="http://schemas.openxmlformats.org/officeDocument/2006/relationships/tags" Target="../tags/tag73.xml"/><Relationship Id="rId22" Type="http://schemas.openxmlformats.org/officeDocument/2006/relationships/tags" Target="../tags/tag72.xml"/><Relationship Id="rId21" Type="http://schemas.openxmlformats.org/officeDocument/2006/relationships/tags" Target="../tags/tag71.xml"/><Relationship Id="rId20" Type="http://schemas.openxmlformats.org/officeDocument/2006/relationships/tags" Target="../tags/tag70.xml"/><Relationship Id="rId2" Type="http://schemas.openxmlformats.org/officeDocument/2006/relationships/tags" Target="../tags/tag56.xml"/><Relationship Id="rId19" Type="http://schemas.openxmlformats.org/officeDocument/2006/relationships/tags" Target="../tags/tag69.xml"/><Relationship Id="rId18" Type="http://schemas.openxmlformats.org/officeDocument/2006/relationships/tags" Target="../tags/tag68.xml"/><Relationship Id="rId17" Type="http://schemas.openxmlformats.org/officeDocument/2006/relationships/tags" Target="../tags/tag67.xml"/><Relationship Id="rId16" Type="http://schemas.openxmlformats.org/officeDocument/2006/relationships/tags" Target="../tags/tag66.xml"/><Relationship Id="rId15" Type="http://schemas.openxmlformats.org/officeDocument/2006/relationships/image" Target="../media/image2.svg"/><Relationship Id="rId14" Type="http://schemas.openxmlformats.org/officeDocument/2006/relationships/image" Target="../media/image1.png"/><Relationship Id="rId13" Type="http://schemas.openxmlformats.org/officeDocument/2006/relationships/tags" Target="../tags/tag65.xml"/><Relationship Id="rId12" Type="http://schemas.openxmlformats.org/officeDocument/2006/relationships/tags" Target="../tags/tag64.xml"/><Relationship Id="rId11" Type="http://schemas.openxmlformats.org/officeDocument/2006/relationships/tags" Target="../tags/tag63.xml"/><Relationship Id="rId10" Type="http://schemas.openxmlformats.org/officeDocument/2006/relationships/tags" Target="../tags/tag62.xml"/><Relationship Id="rId1" Type="http://schemas.openxmlformats.org/officeDocument/2006/relationships/tags" Target="../tags/tag55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87.svg"/><Relationship Id="rId7" Type="http://schemas.openxmlformats.org/officeDocument/2006/relationships/image" Target="../media/image86.png"/><Relationship Id="rId6" Type="http://schemas.openxmlformats.org/officeDocument/2006/relationships/image" Target="../media/image85.svg"/><Relationship Id="rId5" Type="http://schemas.openxmlformats.org/officeDocument/2006/relationships/image" Target="../media/image84.png"/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83.svg"/><Relationship Id="rId10" Type="http://schemas.openxmlformats.org/officeDocument/2006/relationships/notesSlide" Target="../notesSlides/notesSlide15.xml"/><Relationship Id="rId1" Type="http://schemas.openxmlformats.org/officeDocument/2006/relationships/image" Target="../media/image8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svg"/><Relationship Id="rId7" Type="http://schemas.openxmlformats.org/officeDocument/2006/relationships/image" Target="../media/image7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8" Type="http://schemas.openxmlformats.org/officeDocument/2006/relationships/notesSlide" Target="../notesSlides/notesSlide2.xml"/><Relationship Id="rId17" Type="http://schemas.openxmlformats.org/officeDocument/2006/relationships/slideLayout" Target="../slideLayouts/slideLayout12.xml"/><Relationship Id="rId16" Type="http://schemas.openxmlformats.org/officeDocument/2006/relationships/image" Target="../media/image16.svg"/><Relationship Id="rId15" Type="http://schemas.openxmlformats.org/officeDocument/2006/relationships/image" Target="../media/image15.png"/><Relationship Id="rId14" Type="http://schemas.openxmlformats.org/officeDocument/2006/relationships/image" Target="../media/image14.svg"/><Relationship Id="rId13" Type="http://schemas.openxmlformats.org/officeDocument/2006/relationships/image" Target="../media/image13.png"/><Relationship Id="rId12" Type="http://schemas.openxmlformats.org/officeDocument/2006/relationships/image" Target="../media/image12.svg"/><Relationship Id="rId11" Type="http://schemas.openxmlformats.org/officeDocument/2006/relationships/image" Target="../media/image11.png"/><Relationship Id="rId10" Type="http://schemas.openxmlformats.org/officeDocument/2006/relationships/image" Target="../media/image10.sv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4.svg"/><Relationship Id="rId7" Type="http://schemas.openxmlformats.org/officeDocument/2006/relationships/image" Target="../media/image3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8.svg"/><Relationship Id="rId10" Type="http://schemas.openxmlformats.org/officeDocument/2006/relationships/notesSlide" Target="../notesSlides/notesSlide3.xml"/><Relationship Id="rId1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18.svg"/><Relationship Id="rId3" Type="http://schemas.openxmlformats.org/officeDocument/2006/relationships/image" Target="../media/image17.png"/><Relationship Id="rId2" Type="http://schemas.openxmlformats.org/officeDocument/2006/relationships/tags" Target="../tags/tag2.xml"/><Relationship Id="rId17" Type="http://schemas.openxmlformats.org/officeDocument/2006/relationships/notesSlide" Target="../notesSlides/notesSlide5.xml"/><Relationship Id="rId16" Type="http://schemas.openxmlformats.org/officeDocument/2006/relationships/slideLayout" Target="../slideLayouts/slideLayout12.xml"/><Relationship Id="rId15" Type="http://schemas.openxmlformats.org/officeDocument/2006/relationships/image" Target="../media/image23.png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tags" Target="../tags/tag8.xml"/><Relationship Id="rId11" Type="http://schemas.openxmlformats.org/officeDocument/2006/relationships/image" Target="../media/image22.svg"/><Relationship Id="rId10" Type="http://schemas.openxmlformats.org/officeDocument/2006/relationships/image" Target="../media/image21.png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9.svg"/><Relationship Id="rId7" Type="http://schemas.openxmlformats.org/officeDocument/2006/relationships/image" Target="../media/image28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27.svg"/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0" Type="http://schemas.openxmlformats.org/officeDocument/2006/relationships/notesSlide" Target="../notesSlides/notesSlide6.xml"/><Relationship Id="rId1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image" Target="../media/image35.svg"/><Relationship Id="rId7" Type="http://schemas.openxmlformats.org/officeDocument/2006/relationships/image" Target="../media/image34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Relationship Id="rId3" Type="http://schemas.openxmlformats.org/officeDocument/2006/relationships/image" Target="../media/image30.png"/><Relationship Id="rId2" Type="http://schemas.openxmlformats.org/officeDocument/2006/relationships/image" Target="../media/image6.svg"/><Relationship Id="rId16" Type="http://schemas.openxmlformats.org/officeDocument/2006/relationships/notesSlide" Target="../notesSlides/notesSlide7.xml"/><Relationship Id="rId15" Type="http://schemas.openxmlformats.org/officeDocument/2006/relationships/slideLayout" Target="../slideLayouts/slideLayout12.xml"/><Relationship Id="rId14" Type="http://schemas.openxmlformats.org/officeDocument/2006/relationships/image" Target="../media/image41.svg"/><Relationship Id="rId13" Type="http://schemas.openxmlformats.org/officeDocument/2006/relationships/image" Target="../media/image40.png"/><Relationship Id="rId12" Type="http://schemas.openxmlformats.org/officeDocument/2006/relationships/image" Target="../media/image39.svg"/><Relationship Id="rId11" Type="http://schemas.openxmlformats.org/officeDocument/2006/relationships/image" Target="../media/image38.png"/><Relationship Id="rId10" Type="http://schemas.openxmlformats.org/officeDocument/2006/relationships/image" Target="../media/image37.svg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image" Target="../media/image43.svg"/><Relationship Id="rId4" Type="http://schemas.openxmlformats.org/officeDocument/2006/relationships/image" Target="../media/image42.png"/><Relationship Id="rId34" Type="http://schemas.openxmlformats.org/officeDocument/2006/relationships/notesSlide" Target="../notesSlides/notesSlide8.xml"/><Relationship Id="rId33" Type="http://schemas.openxmlformats.org/officeDocument/2006/relationships/slideLayout" Target="../slideLayouts/slideLayout12.xml"/><Relationship Id="rId32" Type="http://schemas.openxmlformats.org/officeDocument/2006/relationships/tags" Target="../tags/tag34.xml"/><Relationship Id="rId31" Type="http://schemas.openxmlformats.org/officeDocument/2006/relationships/tags" Target="../tags/tag33.xml"/><Relationship Id="rId30" Type="http://schemas.openxmlformats.org/officeDocument/2006/relationships/tags" Target="../tags/tag32.xml"/><Relationship Id="rId3" Type="http://schemas.openxmlformats.org/officeDocument/2006/relationships/tags" Target="../tags/tag13.xml"/><Relationship Id="rId29" Type="http://schemas.openxmlformats.org/officeDocument/2006/relationships/image" Target="../media/image47.svg"/><Relationship Id="rId28" Type="http://schemas.openxmlformats.org/officeDocument/2006/relationships/image" Target="../media/image46.png"/><Relationship Id="rId27" Type="http://schemas.openxmlformats.org/officeDocument/2006/relationships/tags" Target="../tags/tag31.xml"/><Relationship Id="rId26" Type="http://schemas.openxmlformats.org/officeDocument/2006/relationships/tags" Target="../tags/tag30.xml"/><Relationship Id="rId25" Type="http://schemas.openxmlformats.org/officeDocument/2006/relationships/tags" Target="../tags/tag29.xml"/><Relationship Id="rId24" Type="http://schemas.openxmlformats.org/officeDocument/2006/relationships/tags" Target="../tags/tag28.xml"/><Relationship Id="rId23" Type="http://schemas.openxmlformats.org/officeDocument/2006/relationships/tags" Target="../tags/tag27.xml"/><Relationship Id="rId22" Type="http://schemas.openxmlformats.org/officeDocument/2006/relationships/tags" Target="../tags/tag26.xml"/><Relationship Id="rId21" Type="http://schemas.openxmlformats.org/officeDocument/2006/relationships/image" Target="../media/image45.svg"/><Relationship Id="rId20" Type="http://schemas.openxmlformats.org/officeDocument/2006/relationships/image" Target="../media/image44.png"/><Relationship Id="rId2" Type="http://schemas.openxmlformats.org/officeDocument/2006/relationships/tags" Target="../tags/tag12.xml"/><Relationship Id="rId19" Type="http://schemas.openxmlformats.org/officeDocument/2006/relationships/tags" Target="../tags/tag25.xml"/><Relationship Id="rId18" Type="http://schemas.openxmlformats.org/officeDocument/2006/relationships/tags" Target="../tags/tag24.xml"/><Relationship Id="rId17" Type="http://schemas.openxmlformats.org/officeDocument/2006/relationships/tags" Target="../tags/tag23.xml"/><Relationship Id="rId16" Type="http://schemas.openxmlformats.org/officeDocument/2006/relationships/tags" Target="../tags/tag22.xml"/><Relationship Id="rId15" Type="http://schemas.openxmlformats.org/officeDocument/2006/relationships/tags" Target="../tags/tag21.xml"/><Relationship Id="rId14" Type="http://schemas.openxmlformats.org/officeDocument/2006/relationships/tags" Target="../tags/tag20.xml"/><Relationship Id="rId13" Type="http://schemas.openxmlformats.org/officeDocument/2006/relationships/image" Target="../media/image29.svg"/><Relationship Id="rId12" Type="http://schemas.openxmlformats.org/officeDocument/2006/relationships/image" Target="../media/image28.png"/><Relationship Id="rId11" Type="http://schemas.openxmlformats.org/officeDocument/2006/relationships/tags" Target="../tags/tag19.xml"/><Relationship Id="rId10" Type="http://schemas.openxmlformats.org/officeDocument/2006/relationships/tags" Target="../tags/tag18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72A">
                <a:alpha val="100000"/>
              </a:srgbClr>
            </a:gs>
            <a:gs pos="100000">
              <a:srgbClr val="1E3A8A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09600" y="22860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新能源汽车</a:t>
            </a:r>
            <a:r>
              <a:rPr lang="en-US" sz="3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AI搜索(GEO)优化全案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34376">
            <a:off x="5461032" y="3232150"/>
            <a:ext cx="1270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007AFF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4" name="AutoShape 4"/>
          <p:cNvSpPr/>
          <p:nvPr/>
        </p:nvSpPr>
        <p:spPr>
          <a:xfrm>
            <a:off x="609600" y="3429000"/>
            <a:ext cx="109728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B0B0B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品牌声量提升与用户转化闭环解决方案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4191000" y="5461000"/>
            <a:ext cx="3810000" cy="508000"/>
          </a:xfrm>
          <a:prstGeom prst="roundRect">
            <a:avLst>
              <a:gd name="adj" fmla="val 25000"/>
            </a:avLst>
          </a:prstGeom>
          <a:solidFill>
            <a:srgbClr val="FFFFFF">
              <a:alpha val="10000"/>
            </a:srgbClr>
          </a:solidFill>
          <a:ln cap="flat" cmpd="sng">
            <a:solidFill>
              <a:srgbClr val="E6CFC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4191000" y="5562600"/>
            <a:ext cx="381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署名</a:t>
            </a: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| </a:t>
            </a:r>
            <a:r>
              <a:rPr lang="zh-CN" alt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日期</a:t>
            </a:r>
            <a:endParaRPr lang="zh-CN" altLang="en-US" sz="1400" b="0" i="0" u="none" strike="noStrike">
              <a:solidFill>
                <a:srgbClr val="FFFFFF">
                  <a:alpha val="80000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4F8">
                <a:alpha val="100000"/>
              </a:srgbClr>
            </a:gs>
            <a:gs pos="100000">
              <a:srgbClr val="E1E6EB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核心关键词体系表（品牌BB）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651000"/>
            <a:ext cx="10668000" cy="4064000"/>
          </a:xfrm>
          <a:prstGeom prst="roundRect">
            <a:avLst>
              <a:gd name="adj" fmla="val 312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762000" y="1651000"/>
          <a:ext cx="10668000" cy="40640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032000"/>
                <a:gridCol w="4064000"/>
                <a:gridCol w="1524000"/>
                <a:gridCol w="1524000"/>
                <a:gridCol w="1524000"/>
              </a:tblGrid>
              <a:tr h="5080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词类划分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具体关键词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综合热度(万)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日均提及量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适配决策阶段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</a:tr>
              <a:tr h="4445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品牌基础咨询类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预算30万以内，</a:t>
                      </a:r>
                      <a:r>
                        <a:rPr lang="zh-CN" alt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</a:t>
                      </a:r>
                      <a:r>
                        <a:rPr lang="en-US" altLang="zh-CN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B</a:t>
                      </a: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值不值得购买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50.5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3600+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初始探索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</a:tr>
              <a:tr h="4445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品牌基础咨询类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20万左右SUV</a:t>
                      </a:r>
                      <a:r>
                        <a:rPr lang="zh-CN" alt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</a:t>
                      </a:r>
                      <a:r>
                        <a:rPr lang="en-US" altLang="zh-CN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B</a:t>
                      </a: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值得入手吗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30.5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2200+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初始探索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4445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通用场景类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20万左右新能源汽车推荐哪款比较好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95.1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7800+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初始探索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</a:tr>
              <a:tr h="4445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通用场景类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纯电suv性价比高的车选择哪款好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1.3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1200+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初始探索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4445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核心性能类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zh-CN" altLang="en-US" sz="1200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</a:t>
                      </a:r>
                      <a:r>
                        <a:rPr lang="en-US" altLang="zh-CN" sz="1200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B</a:t>
                      </a: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空间实用性如何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17.1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1300+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深度了解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</a:tr>
              <a:tr h="4445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核心性能类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zh-CN" altLang="en-US" sz="1200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</a:t>
                      </a:r>
                      <a:r>
                        <a:rPr lang="en-US" altLang="zh-CN" sz="1200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B</a:t>
                      </a: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售后保障服务可靠吗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15.7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1100+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深度了解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4445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竞品对比类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想买辆纯电轿车，</a:t>
                      </a:r>
                      <a:r>
                        <a:rPr lang="zh-CN" altLang="en-US" sz="1200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</a:t>
                      </a:r>
                      <a:r>
                        <a:rPr lang="en-US" altLang="zh-CN" sz="1200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B</a:t>
                      </a: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和极氪相比，推荐哪款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51.8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3800+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决策行动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</a:tr>
              <a:tr h="4445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竞品对比类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20万级纯电SUV</a:t>
                      </a:r>
                      <a:r>
                        <a:rPr lang="zh-CN" altLang="en-US" sz="1200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</a:t>
                      </a:r>
                      <a:r>
                        <a:rPr lang="en-US" altLang="zh-CN" sz="1200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B</a:t>
                      </a: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和小鹏G6哪个值得入手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15.1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1000+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决策行动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2000" y="5905500"/>
            <a:ext cx="203200" cy="203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016000" y="5867400"/>
            <a:ext cx="1016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B0B0B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数据备注：数据基于2026年2月六大AI平台搜索指数、新闻源阅读量综合计算得出。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F7FA">
                <a:alpha val="100000"/>
              </a:srgbClr>
            </a:gs>
            <a:gs pos="100000">
              <a:srgbClr val="E1E6EB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内容生产与平台适配方案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270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EEAT 标准内容生产规范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2540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19685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19685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 - 经验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2413000"/>
            <a:ext cx="203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真实车主实测、场景化使用体验，内容可感知、可验证。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3467100" y="1778000"/>
            <a:ext cx="2540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21100" y="19685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4229100" y="19685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 - 专业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3721100" y="2413000"/>
            <a:ext cx="203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技术参数有官方支撑，深度贴合用户核心用车需求。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172200" y="1778000"/>
            <a:ext cx="2540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26200" y="19685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6934200" y="19685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 - 权威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426200" y="2413000"/>
            <a:ext cx="203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配套官方认证、专业机构测评、权威媒体背书。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890000" y="1778000"/>
            <a:ext cx="2540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44000" y="19685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9652000" y="19685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 - 可信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9144000" y="2413000"/>
            <a:ext cx="203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信息真实透明，不夸大不隐瞒，客观呈现产品优势。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3937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分平台算法精准适配策略</a:t>
            </a:r>
            <a:endParaRPr lang="en-US" sz="1100"/>
          </a:p>
        </p:txBody>
      </p:sp>
      <p:graphicFrame>
        <p:nvGraphicFramePr>
          <p:cNvPr id="21" name="Table 21"/>
          <p:cNvGraphicFramePr>
            <a:graphicFrameLocks noGrp="1"/>
          </p:cNvGraphicFramePr>
          <p:nvPr/>
        </p:nvGraphicFramePr>
        <p:xfrm>
          <a:off x="762000" y="4445000"/>
          <a:ext cx="10668000" cy="20320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032000"/>
                <a:gridCol w="3556000"/>
                <a:gridCol w="5080000"/>
              </a:tblGrid>
              <a:tr h="5080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AI平台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核心内容偏好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核心投放渠道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</a:tr>
              <a:tr h="5080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DeepSeek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权威垂直类内容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汽车之家、懂车帝、易车、太平洋汽车网等垂直汽车平台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</a:tr>
              <a:tr h="5080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豆包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字节生态原生内容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懂车帝、今日头条、抖音、西瓜视频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5080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百度AI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百度生态原生内容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百家号、百度动态、好看视频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5FF">
                <a:alpha val="100000"/>
              </a:srgbClr>
            </a:gs>
            <a:gs pos="100000">
              <a:srgbClr val="E1E6EB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技术提效与闭环迭代机制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524000"/>
            <a:ext cx="5207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1778000"/>
            <a:ext cx="304800" cy="3048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397000" y="17526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技术提效保障措施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9291">
            <a:off x="1016009" y="2152650"/>
            <a:ext cx="4699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3495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97000" y="23495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RAG检索增强生成技术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397000" y="266700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搭建品牌专属实时内容库，同步产品迭代与官方政策，确保AI抓取信息的时效与准确性。</a:t>
            </a:r>
            <a:endParaRPr lang="en-US" sz="110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3302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397000" y="33020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主动投喂机制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1397000" y="361950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定期向AI平台提交结构化官方内容（新品、测评、权益），提升内容被收录的优先级。</a:t>
            </a:r>
            <a:endParaRPr lang="en-US" sz="1100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6000" y="42545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397000" y="42545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收录状态实时监测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1397000" y="457200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每日跟踪核心内容抓取情况与引用位置，及时排查收录异常，保障信息触达。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23000" y="1524000"/>
            <a:ext cx="5207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77000" y="17780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6858000" y="17526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闭环迭代优化体系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9291">
            <a:off x="6477009" y="2152650"/>
            <a:ext cx="4699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77000" y="23495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6858000" y="23495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数据采集与意图解析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858000" y="266700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采集AI平台对话日志与高频提问，按决策阶段分类，持续优化关键词体系。</a:t>
            </a:r>
            <a:endParaRPr lang="en-US" sz="1100"/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77000" y="3302000"/>
            <a:ext cx="304800" cy="3048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6858000" y="33020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多轮测试与脚本优化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6858000" y="361950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模拟用户提问测试核心内容提及率，固化高转化话术，修正低质回复。</a:t>
            </a:r>
            <a:endParaRPr lang="en-US" sz="1100"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477000" y="4254500"/>
            <a:ext cx="304800" cy="3048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6858000" y="42545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周期化迭代机制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6858000" y="457200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每周小迭代（话术调整），每月大迭代（语料库更新），每季度全案复盘升级。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5FF">
                <a:alpha val="100000"/>
              </a:srgbClr>
            </a:gs>
            <a:gs pos="100000">
              <a:srgbClr val="E1E6EB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762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分阶段效果目标规划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762000" y="1397000"/>
            <a:ext cx="2540000" cy="4826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62000" y="1397000"/>
            <a:ext cx="2540000" cy="762000"/>
          </a:xfrm>
          <a:prstGeom prst="roundRect">
            <a:avLst>
              <a:gd name="adj" fmla="val 0"/>
            </a:avLst>
          </a:prstGeom>
          <a:solidFill>
            <a:srgbClr val="007A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16256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1333500" y="1524000"/>
            <a:ext cx="177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1个月 · 启动期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889000" y="2286000"/>
            <a:ext cx="2286000" cy="368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65100" indent="-165100" algn="l">
              <a:lnSpc>
                <a:spcPct val="125000"/>
              </a:lnSpc>
              <a:buClr>
                <a:srgbClr val="505050"/>
              </a:buClr>
              <a:buChar char="•"/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完成核心词库搭建与首批EEAT内容投放</a:t>
            </a:r>
            <a:endParaRPr lang="en-US" sz="1100"/>
          </a:p>
          <a:p>
            <a:pPr marL="165100" indent="-165100" algn="l">
              <a:lnSpc>
                <a:spcPct val="125000"/>
              </a:lnSpc>
              <a:buClr>
                <a:srgbClr val="505050"/>
              </a:buClr>
              <a:buChar char="•"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核心车型进入三大AI平台推荐池，提及率从无到有</a:t>
            </a:r>
            <a:endParaRPr lang="en-US" sz="13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165100" indent="-165100" algn="l">
              <a:lnSpc>
                <a:spcPct val="125000"/>
              </a:lnSpc>
              <a:buClr>
                <a:srgbClr val="505050"/>
              </a:buClr>
              <a:buChar char="•"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核心痛点场景负面内容占比下降50%</a:t>
            </a:r>
            <a:endParaRPr lang="en-US" sz="13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3467100" y="1397000"/>
            <a:ext cx="2540000" cy="4826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9"/>
            </p:custDataLst>
          </p:nvPr>
        </p:nvSpPr>
        <p:spPr>
          <a:xfrm>
            <a:off x="3467100" y="1397000"/>
            <a:ext cx="2540000" cy="762000"/>
          </a:xfrm>
          <a:prstGeom prst="roundRect">
            <a:avLst>
              <a:gd name="adj" fmla="val 0"/>
            </a:avLst>
          </a:prstGeom>
          <a:solidFill>
            <a:srgbClr val="007A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57600" y="16256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>
            <p:custDataLst>
              <p:tags r:id="rId13"/>
            </p:custDataLst>
          </p:nvPr>
        </p:nvSpPr>
        <p:spPr>
          <a:xfrm>
            <a:off x="4038600" y="1524000"/>
            <a:ext cx="177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3个月 · Q1提升期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14"/>
            </p:custDataLst>
          </p:nvPr>
        </p:nvSpPr>
        <p:spPr>
          <a:xfrm>
            <a:off x="3594100" y="2286000"/>
            <a:ext cx="2286000" cy="368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65100" indent="-165100" algn="l">
              <a:lnSpc>
                <a:spcPct val="125000"/>
              </a:lnSpc>
              <a:buClr>
                <a:srgbClr val="505050"/>
              </a:buClr>
              <a:buChar char="•"/>
              <a:defRPr/>
            </a:pPr>
            <a:r>
              <a:rPr lang="zh-CN" alt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</a:t>
            </a:r>
            <a:r>
              <a:rPr lang="en-US" altLang="zh-CN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</a:t>
            </a: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提及率&gt;10%，</a:t>
            </a:r>
            <a:r>
              <a:rPr lang="zh-CN" alt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</a:t>
            </a:r>
            <a:r>
              <a:rPr lang="en-US" altLang="zh-CN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B</a:t>
            </a: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&gt;5%</a:t>
            </a:r>
            <a:endParaRPr lang="en-US" sz="1100"/>
          </a:p>
          <a:p>
            <a:pPr marL="165100" indent="-165100" algn="l">
              <a:lnSpc>
                <a:spcPct val="125000"/>
              </a:lnSpc>
              <a:buClr>
                <a:srgbClr val="505050"/>
              </a:buClr>
              <a:buChar char="•"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竞品对比首选推荐率突破10%，正向提及率提升</a:t>
            </a:r>
            <a:endParaRPr lang="en-US" sz="13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165100" indent="-165100" algn="l">
              <a:lnSpc>
                <a:spcPct val="125000"/>
              </a:lnSpc>
              <a:buClr>
                <a:srgbClr val="505050"/>
              </a:buClr>
              <a:buChar char="•"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官方权威信源引用占比达80%以上</a:t>
            </a:r>
            <a:endParaRPr lang="en-US" sz="13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15"/>
            </p:custDataLst>
          </p:nvPr>
        </p:nvSpPr>
        <p:spPr>
          <a:xfrm>
            <a:off x="6172200" y="1397000"/>
            <a:ext cx="2540000" cy="4826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>
            <p:custDataLst>
              <p:tags r:id="rId16"/>
            </p:custDataLst>
          </p:nvPr>
        </p:nvSpPr>
        <p:spPr>
          <a:xfrm>
            <a:off x="6172200" y="1397000"/>
            <a:ext cx="2540000" cy="762000"/>
          </a:xfrm>
          <a:prstGeom prst="roundRect">
            <a:avLst>
              <a:gd name="adj" fmla="val 0"/>
            </a:avLst>
          </a:prstGeom>
          <a:solidFill>
            <a:srgbClr val="007A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362700" y="16256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20"/>
            </p:custDataLst>
          </p:nvPr>
        </p:nvSpPr>
        <p:spPr>
          <a:xfrm>
            <a:off x="6743700" y="1524000"/>
            <a:ext cx="177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6个月 · 中期闭环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21"/>
            </p:custDataLst>
          </p:nvPr>
        </p:nvSpPr>
        <p:spPr>
          <a:xfrm>
            <a:off x="6299200" y="2286000"/>
            <a:ext cx="2286000" cy="368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65100" indent="-165100" algn="l">
              <a:lnSpc>
                <a:spcPct val="125000"/>
              </a:lnSpc>
              <a:buClr>
                <a:srgbClr val="505050"/>
              </a:buClr>
              <a:buChar char="•"/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形成“生产-投放-收录-转化”全链路闭环</a:t>
            </a:r>
            <a:endParaRPr lang="en-US" sz="1100"/>
          </a:p>
          <a:p>
            <a:pPr marL="165100" indent="-165100" algn="l">
              <a:lnSpc>
                <a:spcPct val="125000"/>
              </a:lnSpc>
              <a:buClr>
                <a:srgbClr val="505050"/>
              </a:buClr>
              <a:buChar char="•"/>
            </a:pPr>
            <a:r>
              <a:rPr lang="zh-CN" alt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</a:t>
            </a:r>
            <a:r>
              <a:rPr lang="en-US" altLang="zh-CN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</a:t>
            </a: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首位提及率&gt;10%，品牌B实现突破</a:t>
            </a:r>
            <a:endParaRPr lang="en-US" sz="13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165100" indent="-165100" algn="l">
              <a:lnSpc>
                <a:spcPct val="125000"/>
              </a:lnSpc>
              <a:buClr>
                <a:srgbClr val="505050"/>
              </a:buClr>
              <a:buChar char="•"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建立技术口碑，成为细分市场AI推荐核心品牌</a:t>
            </a:r>
            <a:endParaRPr lang="en-US" sz="13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>
            <p:custDataLst>
              <p:tags r:id="rId22"/>
            </p:custDataLst>
          </p:nvPr>
        </p:nvSpPr>
        <p:spPr>
          <a:xfrm>
            <a:off x="8890000" y="1397000"/>
            <a:ext cx="2540000" cy="4826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>
            <p:custDataLst>
              <p:tags r:id="rId23"/>
            </p:custDataLst>
          </p:nvPr>
        </p:nvSpPr>
        <p:spPr>
          <a:xfrm>
            <a:off x="8890000" y="1397000"/>
            <a:ext cx="2540000" cy="762000"/>
          </a:xfrm>
          <a:prstGeom prst="roundRect">
            <a:avLst>
              <a:gd name="adj" fmla="val 0"/>
            </a:avLst>
          </a:prstGeom>
          <a:solidFill>
            <a:srgbClr val="007AFF">
              <a:alpha val="5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080500" y="16256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>
            <p:custDataLst>
              <p:tags r:id="rId27"/>
            </p:custDataLst>
          </p:nvPr>
        </p:nvSpPr>
        <p:spPr>
          <a:xfrm>
            <a:off x="9461500" y="1524000"/>
            <a:ext cx="177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12个月 · 长期引领</a:t>
            </a:r>
            <a:endParaRPr lang="en-US" sz="1100"/>
          </a:p>
        </p:txBody>
      </p:sp>
      <p:sp>
        <p:nvSpPr>
          <p:cNvPr id="22" name="AutoShape 22"/>
          <p:cNvSpPr/>
          <p:nvPr>
            <p:custDataLst>
              <p:tags r:id="rId28"/>
            </p:custDataLst>
          </p:nvPr>
        </p:nvSpPr>
        <p:spPr>
          <a:xfrm>
            <a:off x="9017000" y="2286000"/>
            <a:ext cx="2286000" cy="368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65100" indent="-165100" algn="l">
              <a:lnSpc>
                <a:spcPct val="125000"/>
              </a:lnSpc>
              <a:buClr>
                <a:srgbClr val="505050"/>
              </a:buClr>
              <a:buChar char="•"/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GEO优化能力内化为核心竞争力，声量稳居行业第一梯队</a:t>
            </a:r>
            <a:endParaRPr lang="en-US" sz="1100"/>
          </a:p>
          <a:p>
            <a:pPr marL="165100" indent="-165100" algn="l">
              <a:lnSpc>
                <a:spcPct val="125000"/>
              </a:lnSpc>
              <a:buClr>
                <a:srgbClr val="505050"/>
              </a:buClr>
              <a:buChar char="•"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核心车型首选推荐率进入细分市场TOP3</a:t>
            </a:r>
            <a:endParaRPr lang="en-US" sz="13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165100" indent="-165100" algn="l">
              <a:lnSpc>
                <a:spcPct val="125000"/>
              </a:lnSpc>
              <a:buClr>
                <a:srgbClr val="505050"/>
              </a:buClr>
              <a:buChar char="•"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AI洞察反哺研发，实现品牌价值与份额双重增长</a:t>
            </a:r>
            <a:endParaRPr lang="en-US" sz="13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F7FA">
                <a:alpha val="100000"/>
              </a:srgbClr>
            </a:gs>
            <a:gs pos="100000">
              <a:srgbClr val="E3E9F0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灵活组合服务报价方案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762000" y="1524000"/>
            <a:ext cx="3378200" cy="4064000"/>
          </a:xfrm>
          <a:prstGeom prst="roundRect">
            <a:avLst>
              <a:gd name="adj" fmla="val 3759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62000" y="1524000"/>
            <a:ext cx="3378200" cy="76200"/>
          </a:xfrm>
          <a:prstGeom prst="roundRect">
            <a:avLst>
              <a:gd name="adj" fmla="val 0"/>
            </a:avLst>
          </a:prstGeom>
          <a:solidFill>
            <a:srgbClr val="007A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8415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1397000" y="18034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基础包 · 核心优化</a:t>
            </a:r>
            <a:endParaRPr lang="en-US" sz="1100"/>
          </a:p>
        </p:txBody>
      </p:sp>
      <p:cxnSp>
        <p:nvCxnSpPr>
          <p:cNvPr id="7" name="Connector 7"/>
          <p:cNvCxnSpPr/>
          <p:nvPr>
            <p:custDataLst>
              <p:tags r:id="rId7"/>
            </p:custDataLst>
          </p:nvPr>
        </p:nvCxnSpPr>
        <p:spPr>
          <a:xfrm rot="-15211">
            <a:off x="1016014" y="22161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1016000" y="2349500"/>
            <a:ext cx="28702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52400" indent="-152400" algn="l">
              <a:lnSpc>
                <a:spcPct val="125000"/>
              </a:lnSpc>
              <a:buClr>
                <a:srgbClr val="666666"/>
              </a:buClr>
              <a:buChar char="•"/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核心品牌车型词库搭建</a:t>
            </a:r>
            <a:endParaRPr lang="en-US" sz="1100"/>
          </a:p>
          <a:p>
            <a:pPr marL="152400" indent="-152400" algn="l">
              <a:lnSpc>
                <a:spcPct val="125000"/>
              </a:lnSpc>
              <a:buClr>
                <a:srgbClr val="666666"/>
              </a:buClr>
              <a:buChar char="•"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基础EEAT内容生产 (20篇/月)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152400" indent="-152400" algn="l">
              <a:lnSpc>
                <a:spcPct val="125000"/>
              </a:lnSpc>
              <a:buClr>
                <a:srgbClr val="666666"/>
              </a:buClr>
              <a:buChar char="•"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三大AI平台基础适配与投放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152400" indent="-152400" algn="l">
              <a:lnSpc>
                <a:spcPct val="125000"/>
              </a:lnSpc>
              <a:buClr>
                <a:srgbClr val="666666"/>
              </a:buClr>
              <a:buChar char="•"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月度数据监测与基础迭代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9"/>
            </p:custDataLst>
          </p:nvPr>
        </p:nvSpPr>
        <p:spPr>
          <a:xfrm>
            <a:off x="1016000" y="4572000"/>
            <a:ext cx="2870200" cy="762000"/>
          </a:xfrm>
          <a:prstGeom prst="roundRect">
            <a:avLst>
              <a:gd name="adj" fmla="val 8333"/>
            </a:avLst>
          </a:prstGeom>
          <a:solidFill>
            <a:srgbClr val="007A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10"/>
            </p:custDataLst>
          </p:nvPr>
        </p:nvSpPr>
        <p:spPr>
          <a:xfrm>
            <a:off x="1143000" y="4635500"/>
            <a:ext cx="2616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适配：</a:t>
            </a:r>
            <a:r>
              <a:rPr lang="en-US" sz="11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快速进入AI推荐池，提升核心声量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周期：</a:t>
            </a:r>
            <a:r>
              <a:rPr lang="en-US" sz="11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月度/季度</a:t>
            </a:r>
            <a:endParaRPr lang="en-US" sz="11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11"/>
            </p:custDataLst>
          </p:nvPr>
        </p:nvSpPr>
        <p:spPr>
          <a:xfrm>
            <a:off x="4394200" y="1524000"/>
            <a:ext cx="3378200" cy="4064000"/>
          </a:xfrm>
          <a:prstGeom prst="roundRect">
            <a:avLst>
              <a:gd name="adj" fmla="val 3759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>
            <p:custDataLst>
              <p:tags r:id="rId12"/>
            </p:custDataLst>
          </p:nvPr>
        </p:nvSpPr>
        <p:spPr>
          <a:xfrm>
            <a:off x="4394200" y="1524000"/>
            <a:ext cx="3378200" cy="76200"/>
          </a:xfrm>
          <a:prstGeom prst="roundRect">
            <a:avLst>
              <a:gd name="adj" fmla="val 0"/>
            </a:avLst>
          </a:prstGeom>
          <a:solidFill>
            <a:srgbClr val="007A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648200" y="18415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6"/>
            </p:custDataLst>
          </p:nvPr>
        </p:nvSpPr>
        <p:spPr>
          <a:xfrm>
            <a:off x="5029200" y="18034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进阶包 · 全链路优化</a:t>
            </a:r>
            <a:endParaRPr lang="en-US" sz="1100"/>
          </a:p>
        </p:txBody>
      </p:sp>
      <p:cxnSp>
        <p:nvCxnSpPr>
          <p:cNvPr id="15" name="Connector 15"/>
          <p:cNvCxnSpPr/>
          <p:nvPr>
            <p:custDataLst>
              <p:tags r:id="rId17"/>
            </p:custDataLst>
          </p:nvPr>
        </p:nvCxnSpPr>
        <p:spPr>
          <a:xfrm rot="-15211">
            <a:off x="4648214" y="22161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>
            <p:custDataLst>
              <p:tags r:id="rId18"/>
            </p:custDataLst>
          </p:nvPr>
        </p:nvSpPr>
        <p:spPr>
          <a:xfrm>
            <a:off x="4648200" y="2349500"/>
            <a:ext cx="28702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52400" indent="-152400" algn="l">
              <a:lnSpc>
                <a:spcPct val="125000"/>
              </a:lnSpc>
              <a:buClr>
                <a:srgbClr val="666666"/>
              </a:buClr>
              <a:buChar char="•"/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全链路四大类词库持续优化</a:t>
            </a:r>
            <a:endParaRPr lang="en-US" sz="1100"/>
          </a:p>
          <a:p>
            <a:pPr marL="152400" indent="-152400" algn="l">
              <a:lnSpc>
                <a:spcPct val="125000"/>
              </a:lnSpc>
              <a:buClr>
                <a:srgbClr val="666666"/>
              </a:buClr>
              <a:buChar char="•"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全场景EEAT内容生产 (50篇/月)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152400" indent="-152400" algn="l">
              <a:lnSpc>
                <a:spcPct val="125000"/>
              </a:lnSpc>
              <a:buClr>
                <a:srgbClr val="666666"/>
              </a:buClr>
              <a:buChar char="•"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负面优化与竞品对标布局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152400" indent="-152400" algn="l">
              <a:lnSpc>
                <a:spcPct val="125000"/>
              </a:lnSpc>
              <a:buClr>
                <a:srgbClr val="666666"/>
              </a:buClr>
              <a:buChar char="•"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双周数据监测与迭代优化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>
            <p:custDataLst>
              <p:tags r:id="rId19"/>
            </p:custDataLst>
          </p:nvPr>
        </p:nvSpPr>
        <p:spPr>
          <a:xfrm>
            <a:off x="4648200" y="4572000"/>
            <a:ext cx="2870200" cy="762000"/>
          </a:xfrm>
          <a:prstGeom prst="roundRect">
            <a:avLst>
              <a:gd name="adj" fmla="val 8333"/>
            </a:avLst>
          </a:prstGeom>
          <a:solidFill>
            <a:srgbClr val="007A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>
            <p:custDataLst>
              <p:tags r:id="rId20"/>
            </p:custDataLst>
          </p:nvPr>
        </p:nvSpPr>
        <p:spPr>
          <a:xfrm>
            <a:off x="4775200" y="4635500"/>
            <a:ext cx="2616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适配：</a:t>
            </a:r>
            <a:r>
              <a:rPr lang="en-US" sz="11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建立用户信任，促进转化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周期：</a:t>
            </a:r>
            <a:r>
              <a:rPr lang="en-US" sz="11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季度/半年度</a:t>
            </a:r>
            <a:endParaRPr lang="en-US" sz="11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>
            <p:custDataLst>
              <p:tags r:id="rId21"/>
            </p:custDataLst>
          </p:nvPr>
        </p:nvSpPr>
        <p:spPr>
          <a:xfrm>
            <a:off x="8026400" y="1524000"/>
            <a:ext cx="3378200" cy="4064000"/>
          </a:xfrm>
          <a:prstGeom prst="roundRect">
            <a:avLst>
              <a:gd name="adj" fmla="val 3759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>
            <p:custDataLst>
              <p:tags r:id="rId22"/>
            </p:custDataLst>
          </p:nvPr>
        </p:nvSpPr>
        <p:spPr>
          <a:xfrm>
            <a:off x="8026400" y="1524000"/>
            <a:ext cx="3378200" cy="76200"/>
          </a:xfrm>
          <a:prstGeom prst="roundRect">
            <a:avLst>
              <a:gd name="adj" fmla="val 0"/>
            </a:avLst>
          </a:prstGeom>
          <a:solidFill>
            <a:srgbClr val="007A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280400" y="1841500"/>
            <a:ext cx="304800" cy="304800"/>
          </a:xfrm>
          <a:prstGeom prst="rect">
            <a:avLst/>
          </a:prstGeom>
        </p:spPr>
      </p:pic>
      <p:sp>
        <p:nvSpPr>
          <p:cNvPr id="22" name="AutoShape 22"/>
          <p:cNvSpPr/>
          <p:nvPr>
            <p:custDataLst>
              <p:tags r:id="rId26"/>
            </p:custDataLst>
          </p:nvPr>
        </p:nvSpPr>
        <p:spPr>
          <a:xfrm>
            <a:off x="8661400" y="18034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定制包 · 全案代运营</a:t>
            </a:r>
            <a:endParaRPr lang="en-US" sz="1100"/>
          </a:p>
        </p:txBody>
      </p:sp>
      <p:cxnSp>
        <p:nvCxnSpPr>
          <p:cNvPr id="23" name="Connector 23"/>
          <p:cNvCxnSpPr/>
          <p:nvPr>
            <p:custDataLst>
              <p:tags r:id="rId27"/>
            </p:custDataLst>
          </p:nvPr>
        </p:nvCxnSpPr>
        <p:spPr>
          <a:xfrm rot="-15211">
            <a:off x="8280414" y="22161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AutoShape 24"/>
          <p:cNvSpPr/>
          <p:nvPr>
            <p:custDataLst>
              <p:tags r:id="rId28"/>
            </p:custDataLst>
          </p:nvPr>
        </p:nvSpPr>
        <p:spPr>
          <a:xfrm>
            <a:off x="8280400" y="2349500"/>
            <a:ext cx="28702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52400" indent="-152400" algn="l">
              <a:lnSpc>
                <a:spcPct val="125000"/>
              </a:lnSpc>
              <a:buClr>
                <a:srgbClr val="666666"/>
              </a:buClr>
              <a:buChar char="•"/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专属词库定制与RAG数据库搭建</a:t>
            </a:r>
            <a:endParaRPr lang="en-US" sz="1100"/>
          </a:p>
          <a:p>
            <a:pPr marL="152400" indent="-152400" algn="l">
              <a:lnSpc>
                <a:spcPct val="125000"/>
              </a:lnSpc>
              <a:buClr>
                <a:srgbClr val="666666"/>
              </a:buClr>
              <a:buChar char="•"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7*24小时数据监测与实时优化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152400" indent="-152400" algn="l">
              <a:lnSpc>
                <a:spcPct val="125000"/>
              </a:lnSpc>
              <a:buClr>
                <a:srgbClr val="666666"/>
              </a:buClr>
              <a:buChar char="•"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全维度竞品对标与策略升级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152400" indent="-152400" algn="l">
              <a:lnSpc>
                <a:spcPct val="125000"/>
              </a:lnSpc>
              <a:buClr>
                <a:srgbClr val="666666"/>
              </a:buClr>
              <a:buChar char="•"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按需定制联合营销/新品上市专项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5" name="AutoShape 25"/>
          <p:cNvSpPr/>
          <p:nvPr>
            <p:custDataLst>
              <p:tags r:id="rId29"/>
            </p:custDataLst>
          </p:nvPr>
        </p:nvSpPr>
        <p:spPr>
          <a:xfrm>
            <a:off x="8280400" y="4572000"/>
            <a:ext cx="2870200" cy="762000"/>
          </a:xfrm>
          <a:prstGeom prst="roundRect">
            <a:avLst>
              <a:gd name="adj" fmla="val 8333"/>
            </a:avLst>
          </a:prstGeom>
          <a:solidFill>
            <a:srgbClr val="007A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>
            <p:custDataLst>
              <p:tags r:id="rId30"/>
            </p:custDataLst>
          </p:nvPr>
        </p:nvSpPr>
        <p:spPr>
          <a:xfrm>
            <a:off x="8407400" y="4635500"/>
            <a:ext cx="2616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适配：</a:t>
            </a:r>
            <a:r>
              <a:rPr lang="en-US" sz="11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打造行业GEO标杆，长效增长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周期：</a:t>
            </a:r>
            <a:r>
              <a:rPr lang="en-US" sz="11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半年度/年度</a:t>
            </a:r>
            <a:endParaRPr lang="en-US" sz="11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7" name="AutoShape 27"/>
          <p:cNvSpPr/>
          <p:nvPr/>
        </p:nvSpPr>
        <p:spPr>
          <a:xfrm>
            <a:off x="762000" y="5778500"/>
            <a:ext cx="10668000" cy="825500"/>
          </a:xfrm>
          <a:prstGeom prst="roundRect">
            <a:avLst>
              <a:gd name="adj" fmla="val 15384"/>
            </a:avLst>
          </a:prstGeom>
          <a:solidFill>
            <a:srgbClr val="F5F7FA">
              <a:alpha val="100000"/>
            </a:srgbClr>
          </a:solidFill>
          <a:ln w="12700" cap="flat" cmpd="sng">
            <a:solidFill>
              <a:srgbClr val="E3E9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16000" y="5969000"/>
            <a:ext cx="254000" cy="254000"/>
          </a:xfrm>
          <a:prstGeom prst="rect">
            <a:avLst/>
          </a:prstGeom>
        </p:spPr>
      </p:pic>
      <p:sp>
        <p:nvSpPr>
          <p:cNvPr id="29" name="AutoShape 29"/>
          <p:cNvSpPr/>
          <p:nvPr/>
        </p:nvSpPr>
        <p:spPr>
          <a:xfrm>
            <a:off x="1397000" y="5905500"/>
            <a:ext cx="9779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支持</a:t>
            </a:r>
            <a:r>
              <a:rPr lang="zh-CN" alt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</a:t>
            </a:r>
            <a:r>
              <a:rPr lang="en-US" altLang="zh-CN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</a:t>
            </a: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lang="zh-CN" alt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</a:t>
            </a:r>
            <a:r>
              <a:rPr lang="en-US" altLang="zh-CN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B</a:t>
            </a: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双品牌联合服务或单品牌独立服务； 2. 可灵活增减内容数量与平台覆盖范围； 3. 提供效果对赌选项，按核心指标完成情况调整费用，风险共担。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5FF">
                <a:alpha val="100000"/>
              </a:srgbClr>
            </a:gs>
            <a:gs pos="100000">
              <a:srgbClr val="DCE1E6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项目展望与战略总结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3302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20320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524000" y="20320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短期目标 (1季度)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15626">
            <a:off x="1016014" y="2482850"/>
            <a:ext cx="2794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1016000" y="2603500"/>
            <a:ext cx="2794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完成基础内容基建，解决核心车型声量待提升问题，实现品牌常态化正向提及。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445000" y="1778000"/>
            <a:ext cx="3302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99000" y="2032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5207000" y="20320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中期目标 (半年)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15626">
            <a:off x="4699014" y="2482850"/>
            <a:ext cx="2794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4699000" y="2603500"/>
            <a:ext cx="2794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形成全链路转化闭环，建立品牌技术优势口碑，显著提升AI平台首选推荐率。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128000" y="1778000"/>
            <a:ext cx="3302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82000" y="20320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890000" y="20320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长期愿景 (1年+)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15626">
            <a:off x="8382014" y="2482850"/>
            <a:ext cx="2794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8382000" y="2603500"/>
            <a:ext cx="2794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将GEO优化内化为品牌核心竞争力，成为AI时代用户购车决策的首选新能源品牌。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62000" y="4318000"/>
            <a:ext cx="10668000" cy="2032000"/>
          </a:xfrm>
          <a:prstGeom prst="roundRect">
            <a:avLst>
              <a:gd name="adj" fmla="val 6250"/>
            </a:avLst>
          </a:prstGeom>
          <a:solidFill>
            <a:srgbClr val="007A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2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6000" y="4572000"/>
            <a:ext cx="355600" cy="3556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1460500" y="4546600"/>
            <a:ext cx="889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战略核心总结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1016000" y="5016500"/>
            <a:ext cx="1016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GEO优化是AI时代新能源汽车品牌营销的核心赛道。本方案通过全链路、数据驱动的优化体系，帮助</a:t>
            </a:r>
            <a:r>
              <a:rPr lang="zh-CN" alt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</a:t>
            </a:r>
            <a:r>
              <a:rPr lang="en-US" altLang="zh-CN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</a:t>
            </a: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&amp;</a:t>
            </a:r>
            <a:r>
              <a:rPr lang="zh-CN" alt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</a:t>
            </a:r>
            <a:r>
              <a:rPr lang="en-US" altLang="zh-CN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B</a:t>
            </a: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快速提升AI平台声量，化解用户疑虑，实现品牌价值与市场转化的双重提升。掌握GEO主动权，即掌握用户购车决策先机。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4FF">
                <a:alpha val="100000"/>
              </a:srgbClr>
            </a:gs>
            <a:gs pos="100000">
              <a:srgbClr val="E1E6F0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556000" y="889000"/>
            <a:ext cx="5080000" cy="5080000"/>
          </a:xfrm>
          <a:prstGeom prst="ellipse">
            <a:avLst/>
          </a:prstGeom>
          <a:solidFill>
            <a:srgbClr val="007AFF">
              <a:alpha val="5000"/>
            </a:srgbClr>
          </a:solidFill>
          <a:ln cap="flat" cmpd="sng">
            <a:solidFill>
              <a:srgbClr val="006EE6">
                <a:alpha val="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1016000" y="2413000"/>
            <a:ext cx="1016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感谢聆听！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42969">
            <a:off x="5588040" y="354965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B0B0B0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/>
        </p:nvSpPr>
        <p:spPr>
          <a:xfrm>
            <a:off x="1016000" y="3810000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1600" b="0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署名</a:t>
            </a:r>
            <a:r>
              <a:rPr lang="en-US" sz="1600" b="0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| </a:t>
            </a:r>
            <a:r>
              <a:rPr lang="zh-CN" altLang="en-US" sz="1600" b="0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日期</a:t>
            </a:r>
            <a:endParaRPr lang="zh-CN" altLang="en-US" sz="1600" b="0" i="0" u="none" strike="noStrike">
              <a:solidFill>
                <a:srgbClr val="646464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F7FA">
                <a:alpha val="100000"/>
              </a:srgbClr>
            </a:gs>
            <a:gs pos="100000">
              <a:srgbClr val="E1E6EB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1016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目录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2032000"/>
            <a:ext cx="5143500" cy="1079500"/>
          </a:xfrm>
          <a:prstGeom prst="roundRect">
            <a:avLst>
              <a:gd name="adj" fmla="val 1176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2286000"/>
            <a:ext cx="508000" cy="5080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651000" y="2159000"/>
            <a:ext cx="4000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项目现状与市场竞争格局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B0B0B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深入分析现状，明确市场定位</a:t>
            </a:r>
            <a:endParaRPr lang="en-US" sz="1200" b="0" i="0" u="none" strike="noStrike">
              <a:solidFill>
                <a:srgbClr val="B0B0B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6286500" y="2032000"/>
            <a:ext cx="5143500" cy="1079500"/>
          </a:xfrm>
          <a:prstGeom prst="roundRect">
            <a:avLst>
              <a:gd name="adj" fmla="val 1176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2286000"/>
            <a:ext cx="508000" cy="5080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7175500" y="2159000"/>
            <a:ext cx="4000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全链路核心优化策略体系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B0B0B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定制化品牌增长引擎</a:t>
            </a:r>
            <a:endParaRPr lang="en-US" sz="1200" b="0" i="0" u="none" strike="noStrike">
              <a:solidFill>
                <a:srgbClr val="B0B0B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62000" y="3238500"/>
            <a:ext cx="5143500" cy="1079500"/>
          </a:xfrm>
          <a:prstGeom prst="roundRect">
            <a:avLst>
              <a:gd name="adj" fmla="val 1176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3492500"/>
            <a:ext cx="508000" cy="5080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651000" y="3365500"/>
            <a:ext cx="4000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关键词体系构建与筛选逻辑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B0B0B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精准流量获取的基石</a:t>
            </a:r>
            <a:endParaRPr lang="en-US" sz="1200" b="0" i="0" u="none" strike="noStrike">
              <a:solidFill>
                <a:srgbClr val="B0B0B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286500" y="3238500"/>
            <a:ext cx="5143500" cy="1079500"/>
          </a:xfrm>
          <a:prstGeom prst="roundRect">
            <a:avLst>
              <a:gd name="adj" fmla="val 1176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40500" y="3492500"/>
            <a:ext cx="508000" cy="508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175500" y="3365500"/>
            <a:ext cx="4000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内容生产与平台适配方案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B0B0B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多渠道内容分发矩阵</a:t>
            </a:r>
            <a:endParaRPr lang="en-US" sz="1200" b="0" i="0" u="none" strike="noStrike">
              <a:solidFill>
                <a:srgbClr val="B0B0B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762000" y="4445000"/>
            <a:ext cx="5143500" cy="1079500"/>
          </a:xfrm>
          <a:prstGeom prst="roundRect">
            <a:avLst>
              <a:gd name="adj" fmla="val 1176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6000" y="4699000"/>
            <a:ext cx="508000" cy="5080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1651000" y="4572000"/>
            <a:ext cx="4000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技术提效与迭代优化机制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B0B0B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数据驱动的持续改进</a:t>
            </a:r>
            <a:endParaRPr lang="en-US" sz="1200" b="0" i="0" u="none" strike="noStrike">
              <a:solidFill>
                <a:srgbClr val="B0B0B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6286500" y="4445000"/>
            <a:ext cx="5143500" cy="1079500"/>
          </a:xfrm>
          <a:prstGeom prst="roundRect">
            <a:avLst>
              <a:gd name="adj" fmla="val 1176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540500" y="4699000"/>
            <a:ext cx="508000" cy="5080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7175500" y="4572000"/>
            <a:ext cx="4000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 分阶段效果目标规划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B0B0B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清晰的里程碑与KPI设定</a:t>
            </a:r>
            <a:endParaRPr lang="en-US" sz="1200" b="0" i="0" u="none" strike="noStrike">
              <a:solidFill>
                <a:srgbClr val="B0B0B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762000" y="5651500"/>
            <a:ext cx="5143500" cy="1079500"/>
          </a:xfrm>
          <a:prstGeom prst="roundRect">
            <a:avLst>
              <a:gd name="adj" fmla="val 1176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16000" y="5905500"/>
            <a:ext cx="508000" cy="5080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1651000" y="5778500"/>
            <a:ext cx="4000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 灵活组合服务报价方案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B0B0B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高性价比的合作模式</a:t>
            </a:r>
            <a:endParaRPr lang="en-US" sz="1200" b="0" i="0" u="none" strike="noStrike">
              <a:solidFill>
                <a:srgbClr val="B0B0B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6286500" y="5651500"/>
            <a:ext cx="5143500" cy="1079500"/>
          </a:xfrm>
          <a:prstGeom prst="roundRect">
            <a:avLst>
              <a:gd name="adj" fmla="val 1176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540500" y="5905500"/>
            <a:ext cx="508000" cy="5080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7175500" y="5778500"/>
            <a:ext cx="4000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08 项目展望与战略总结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B0B0B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共创未来的战略蓝图</a:t>
            </a:r>
            <a:endParaRPr lang="en-US" sz="1200" b="0" i="0" u="none" strike="noStrike">
              <a:solidFill>
                <a:srgbClr val="B0B0B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5FF">
                <a:alpha val="100000"/>
              </a:srgbClr>
            </a:gs>
            <a:gs pos="100000">
              <a:srgbClr val="F5F7FA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项目核心现状诊断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524000"/>
            <a:ext cx="5143500" cy="4318000"/>
          </a:xfrm>
          <a:prstGeom prst="roundRect">
            <a:avLst>
              <a:gd name="adj" fmla="val 294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54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1778000"/>
            <a:ext cx="304800" cy="3048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397000" y="1752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</a:t>
            </a:r>
            <a:r>
              <a:rPr lang="en-US" altLang="zh-CN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</a:t>
            </a:r>
            <a:r>
              <a:rPr lang="zh-CN" alt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车型</a:t>
            </a: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现状分析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9418">
            <a:off x="1016009" y="2152650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413000"/>
            <a:ext cx="254000" cy="2540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33500" y="2387600"/>
            <a:ext cx="431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核心车型AI声量待提升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zh-CN" alt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某品牌</a:t>
            </a: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等车型未进入核心推荐池，首位提及与首选推荐率偏低，需强化初始推荐场景。</a:t>
            </a:r>
            <a:endParaRPr lang="en-US" sz="1200" b="0" i="0" u="none" strike="noStrike">
              <a:solidFill>
                <a:srgbClr val="8080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3302000"/>
            <a:ext cx="254000" cy="254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333500" y="3276600"/>
            <a:ext cx="431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正向内容供给不足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续航、空间等高频疑问场景缺乏权威引导，需补充官方信息以化解用户疑虑。</a:t>
            </a:r>
            <a:endParaRPr lang="en-US" sz="1200" b="0" i="0" u="none" strike="noStrike">
              <a:solidFill>
                <a:srgbClr val="8080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6000" y="4191000"/>
            <a:ext cx="254000" cy="254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333500" y="4165600"/>
            <a:ext cx="431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分平台表现不均衡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百度AI提及度相对领先，但全平台核心转化指标仍有优化空间。</a:t>
            </a:r>
            <a:endParaRPr lang="en-US" sz="1200" b="0" i="0" u="none" strike="noStrike">
              <a:solidFill>
                <a:srgbClr val="8080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286500" y="1524000"/>
            <a:ext cx="5143500" cy="4318000"/>
          </a:xfrm>
          <a:prstGeom prst="roundRect">
            <a:avLst>
              <a:gd name="adj" fmla="val 294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54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40500" y="17780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921500" y="1752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</a:t>
            </a:r>
            <a:r>
              <a:rPr lang="en-US" altLang="zh-CN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B</a:t>
            </a:r>
            <a:r>
              <a:rPr lang="zh-CN" alt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车型</a:t>
            </a: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现状分析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9418">
            <a:off x="6540509" y="2152650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2413000"/>
            <a:ext cx="254000" cy="2540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6858000" y="2387600"/>
            <a:ext cx="431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品牌AI声量处于低位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zh-CN" alt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某品牌</a:t>
            </a: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等车型提及率低，品牌存在感弱，全平台首位提及与首选推荐率均有较大提升空间。</a:t>
            </a:r>
            <a:endParaRPr lang="en-US" sz="1200" b="0" i="0" u="none" strike="noStrike">
              <a:solidFill>
                <a:srgbClr val="8080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40500" y="3302000"/>
            <a:ext cx="254000" cy="2540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6858000" y="3276600"/>
            <a:ext cx="431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产品口碑正向内容缺失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空间、售后等核心场景现有内容以负面总结为主，需补充权威内容建立信任。</a:t>
            </a:r>
            <a:endParaRPr lang="en-US" sz="1200" b="0" i="0" u="none" strike="noStrike">
              <a:solidFill>
                <a:srgbClr val="8080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40500" y="4191000"/>
            <a:ext cx="254000" cy="2540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6858000" y="4165600"/>
            <a:ext cx="431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分平台表现差距显著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DeepSeek平台提及度相对领先，但整体声量与同级别竞品差距明显。</a:t>
            </a:r>
            <a:endParaRPr lang="en-US" sz="1200" b="0" i="0" u="none" strike="noStrike">
              <a:solidFill>
                <a:srgbClr val="8080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762000" y="60325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B0B0B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数据统计周期：2026.01.26-2026.02.24，基于三大AI平台定向提问统计所得。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F7FA">
                <a:alpha val="100000"/>
              </a:srgbClr>
            </a:gs>
            <a:gs pos="100000">
              <a:srgbClr val="E4E7EB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同级别竞品核心指标对比（三大AI平台均值）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454150"/>
            <a:ext cx="10668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007AFF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762000" y="1778000"/>
          <a:ext cx="11176000" cy="37084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032000"/>
                <a:gridCol w="2286000"/>
                <a:gridCol w="2286000"/>
                <a:gridCol w="2286000"/>
                <a:gridCol w="2286000"/>
              </a:tblGrid>
              <a:tr h="5080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近30天整体提及率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首位提及率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首选推荐率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正面提及率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比亚迪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28.37%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19.65%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22.48%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25.12%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小鹏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15.76%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10.22%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13.45%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12.37%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零跑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12.54%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8.21%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11.36%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9.78%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极氪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13.29%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8.97%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11.08%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10.65%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深蓝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10.82%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7.63%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9.54%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8.92%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zh-CN" alt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</a:t>
                      </a:r>
                      <a:r>
                        <a:rPr lang="en-US" altLang="zh-CN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A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6.19%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4.76%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10.00%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0.95%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zh-CN" alt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</a:t>
                      </a:r>
                      <a:r>
                        <a:rPr lang="en-US" altLang="zh-CN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B</a:t>
                      </a:r>
                      <a:endParaRPr lang="en-US" altLang="zh-CN" sz="1400" b="0" i="0" u="none" strike="noStrike">
                        <a:solidFill>
                          <a:srgbClr val="374151"/>
                        </a:solidFill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  <a:sym typeface="Noto Sans SC" panose="020B0200000000000000" charset="-122"/>
                      </a:endParaRPr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2.54%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0.00%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0.00%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1.69%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" name="AutoShape 5"/>
          <p:cNvSpPr/>
          <p:nvPr/>
        </p:nvSpPr>
        <p:spPr>
          <a:xfrm>
            <a:off x="762000" y="6096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数据来源：基于每日构造高价值意图词，对豆包、DeepSeek、百度AI三大平台定向提问统计所得，仅供GEO优化参考。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5FF">
                <a:alpha val="100000"/>
              </a:srgbClr>
            </a:gs>
            <a:gs pos="100000">
              <a:srgbClr val="DCE1EB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市场竞争格局分析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651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016000" y="18415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双品牌核心竞争力维度对标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6096000" y="1651000"/>
            <a:ext cx="5334000" cy="2159000"/>
          </a:xfrm>
          <a:prstGeom prst="roundRect">
            <a:avLst>
              <a:gd name="adj" fmla="val 5882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0000" y="18415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5"/>
            </p:custDataLst>
          </p:nvPr>
        </p:nvSpPr>
        <p:spPr>
          <a:xfrm>
            <a:off x="6731000" y="18034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品牌A：性价比突围，需深度提升</a:t>
            </a:r>
            <a:endParaRPr lang="en-US" sz="1100"/>
          </a:p>
        </p:txBody>
      </p:sp>
      <p:cxnSp>
        <p:nvCxnSpPr>
          <p:cNvPr id="9" name="Connector 9"/>
          <p:cNvCxnSpPr/>
          <p:nvPr>
            <p:custDataLst>
              <p:tags r:id="rId6"/>
            </p:custDataLst>
          </p:nvPr>
        </p:nvCxnSpPr>
        <p:spPr>
          <a:xfrm rot="-9046">
            <a:off x="6350008" y="2216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>
            <p:custDataLst>
              <p:tags r:id="rId7"/>
            </p:custDataLst>
          </p:nvPr>
        </p:nvSpPr>
        <p:spPr>
          <a:xfrm>
            <a:off x="6350000" y="2349500"/>
            <a:ext cx="4826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65100" indent="-165100" algn="l">
              <a:lnSpc>
                <a:spcPct val="125000"/>
              </a:lnSpc>
              <a:buClr>
                <a:srgbClr val="505050"/>
              </a:buClr>
              <a:buChar char="•"/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优势：性价比为核心突破口，与头部差距极小，已形成差异化标签。</a:t>
            </a:r>
            <a:endParaRPr lang="en-US" sz="1100"/>
          </a:p>
          <a:p>
            <a:pPr marL="165100" indent="-165100" algn="l">
              <a:lnSpc>
                <a:spcPct val="125000"/>
              </a:lnSpc>
              <a:buClr>
                <a:srgbClr val="505050"/>
              </a:buClr>
              <a:buChar char="•"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策略：GEO优化已有布局，需重点在品牌知名度与内容生态做深度提升。</a:t>
            </a:r>
            <a:endParaRPr lang="en-US" sz="13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8"/>
            </p:custDataLst>
          </p:nvPr>
        </p:nvSpPr>
        <p:spPr>
          <a:xfrm>
            <a:off x="6096000" y="4064000"/>
            <a:ext cx="5334000" cy="2159000"/>
          </a:xfrm>
          <a:prstGeom prst="roundRect">
            <a:avLst>
              <a:gd name="adj" fmla="val 5882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50000" y="42545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2"/>
            </p:custDataLst>
          </p:nvPr>
        </p:nvSpPr>
        <p:spPr>
          <a:xfrm>
            <a:off x="6731000" y="42164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600" b="1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</a:t>
            </a:r>
            <a:r>
              <a:rPr lang="en-US" altLang="zh-CN" sz="1600" b="1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B</a:t>
            </a:r>
            <a:r>
              <a:rPr lang="en-US" sz="1600" b="1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：差距显著，需快速补短板</a:t>
            </a:r>
            <a:endParaRPr lang="en-US" sz="1100"/>
          </a:p>
        </p:txBody>
      </p:sp>
      <p:cxnSp>
        <p:nvCxnSpPr>
          <p:cNvPr id="14" name="Connector 14"/>
          <p:cNvCxnSpPr/>
          <p:nvPr>
            <p:custDataLst>
              <p:tags r:id="rId13"/>
            </p:custDataLst>
          </p:nvPr>
        </p:nvCxnSpPr>
        <p:spPr>
          <a:xfrm rot="-9046">
            <a:off x="6350008" y="4629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>
            <p:custDataLst>
              <p:tags r:id="rId14"/>
            </p:custDataLst>
          </p:nvPr>
        </p:nvSpPr>
        <p:spPr>
          <a:xfrm>
            <a:off x="6350000" y="4762500"/>
            <a:ext cx="4826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65100" indent="-165100" algn="l">
              <a:lnSpc>
                <a:spcPct val="125000"/>
              </a:lnSpc>
              <a:buClr>
                <a:srgbClr val="505050"/>
              </a:buClr>
              <a:buChar char="•"/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现状：各维度与头部差距显著，性价比尚未形成突出优势。</a:t>
            </a:r>
            <a:endParaRPr lang="en-US" sz="1100"/>
          </a:p>
          <a:p>
            <a:pPr marL="165100" indent="-165100" algn="l">
              <a:lnSpc>
                <a:spcPct val="125000"/>
              </a:lnSpc>
              <a:buClr>
                <a:srgbClr val="505050"/>
              </a:buClr>
              <a:buChar char="•"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策略：优先提升品牌知名度，通过内容生态与GEO优化建立信任，打造性价比标签。</a:t>
            </a:r>
            <a:endParaRPr lang="en-US" sz="13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6" name="图片 15" descr="图片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6000" y="2349500"/>
            <a:ext cx="4494530" cy="363410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2223135" y="5457190"/>
            <a:ext cx="76454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endParaRPr lang="en-US" alt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975100" y="5457190"/>
            <a:ext cx="76454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endParaRPr lang="en-US" alt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F7FA">
                <a:alpha val="100000"/>
              </a:srgbClr>
            </a:gs>
            <a:gs pos="100000">
              <a:srgbClr val="E4E7EB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核心优化策略总纲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270000"/>
            <a:ext cx="10668000" cy="762000"/>
          </a:xfrm>
          <a:prstGeom prst="roundRect">
            <a:avLst>
              <a:gd name="adj" fmla="val 16666"/>
            </a:avLst>
          </a:prstGeom>
          <a:solidFill>
            <a:srgbClr val="007AFF">
              <a:alpha val="8000"/>
            </a:srgbClr>
          </a:solidFill>
          <a:ln cap="flat" cmpd="sng">
            <a:solidFill>
              <a:srgbClr val="006EE6">
                <a:alpha val="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952500" y="1397000"/>
            <a:ext cx="1028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以EEAT权威内容为核心，全链路数据驱动，实现品牌声量提升与转化闭环落地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2860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24765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24765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EEAT内容基建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291">
            <a:off x="1016009" y="29400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30480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46A7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严格遵循经验、专业、权威、可信度原则，打造AI友好型内容矩阵，覆盖用户购车全决策链路。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23000" y="22860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77000" y="24765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6985000" y="24765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分平台算法适配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9291">
            <a:off x="6477009" y="29400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6477000" y="30480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46A7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针对不同AI引擎的内容偏好，定向投放内容，提升品牌内容抓取优先级与引用率。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62000" y="44450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4635500"/>
            <a:ext cx="406400" cy="4064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1524000" y="46355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RAG技术提效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9291">
            <a:off x="1016009" y="50990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1016000" y="52070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46A7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通过检索增强生成技术+主动投喂机制，保障内容时效性与收录稳定性，解决“内容存在但AI不抓取”问题。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223000" y="44450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7000" y="4635500"/>
            <a:ext cx="406400" cy="4064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6985000" y="46355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数据闭环迭代</a:t>
            </a:r>
            <a:endParaRPr lang="en-US" sz="1100"/>
          </a:p>
        </p:txBody>
      </p:sp>
      <p:cxnSp>
        <p:nvCxnSpPr>
          <p:cNvPr id="23" name="Connector 23"/>
          <p:cNvCxnSpPr/>
          <p:nvPr/>
        </p:nvCxnSpPr>
        <p:spPr>
          <a:xfrm rot="-9291">
            <a:off x="6477009" y="50990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AutoShape 24"/>
          <p:cNvSpPr/>
          <p:nvPr/>
        </p:nvSpPr>
        <p:spPr>
          <a:xfrm>
            <a:off x="6477000" y="52070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46A7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实时监测核心指标，每周话术调优、每月语料更新、每季度策略升级，持续优化转化效果。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5FF">
                <a:alpha val="100000"/>
              </a:srgbClr>
            </a:gs>
            <a:gs pos="100000">
              <a:srgbClr val="E1E6EB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用户购车全链路三阶优化落地体系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397000"/>
            <a:ext cx="3302000" cy="4826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3302000" cy="76200"/>
          </a:xfrm>
          <a:prstGeom prst="roundRect">
            <a:avLst>
              <a:gd name="adj" fmla="val 166666"/>
            </a:avLst>
          </a:prstGeom>
          <a:solidFill>
            <a:srgbClr val="007A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17145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97000" y="16764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初始探索阶段 (信息收集)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5626">
            <a:off x="1016014" y="2089150"/>
            <a:ext cx="2794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286000"/>
            <a:ext cx="254000" cy="254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333500" y="22606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核心用户行为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1016000" y="2565400"/>
            <a:ext cx="279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输入通用场景词、基础询问词，广泛浏览</a:t>
            </a:r>
            <a:endParaRPr lang="en-US" sz="1100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3111500"/>
            <a:ext cx="254000" cy="254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333500" y="30861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AI响应特征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1016000" y="3390900"/>
            <a:ext cx="279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罗列主流品牌车型，品牌被提及是核心前提</a:t>
            </a:r>
            <a:endParaRPr lang="en-US" sz="1100"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6000" y="3937000"/>
            <a:ext cx="254000" cy="2540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333500" y="39116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核心落地优化动作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1016000" y="42164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52400" indent="-152400" algn="l">
              <a:lnSpc>
                <a:spcPct val="125000"/>
              </a:lnSpc>
              <a:buClr>
                <a:srgbClr val="505050"/>
              </a:buClr>
              <a:buChar char="•"/>
              <a:defRPr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布局高热度场景词，绑定核心车型</a:t>
            </a:r>
            <a:endParaRPr lang="en-US" sz="1100"/>
          </a:p>
          <a:p>
            <a:pPr marL="152400" indent="-152400" algn="l">
              <a:lnSpc>
                <a:spcPct val="125000"/>
              </a:lnSpc>
              <a:buClr>
                <a:srgbClr val="505050"/>
              </a:buClr>
              <a:buChar char="•"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生产轻量化种草内容，进入推荐池</a:t>
            </a:r>
            <a:endParaRPr lang="en-US" sz="12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152400" indent="-152400" algn="l">
              <a:lnSpc>
                <a:spcPct val="125000"/>
              </a:lnSpc>
              <a:buClr>
                <a:srgbClr val="505050"/>
              </a:buClr>
              <a:buChar char="•"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分平台适配算法，提升抓取优先级</a:t>
            </a:r>
            <a:endParaRPr lang="en-US" sz="12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6000" y="5080000"/>
            <a:ext cx="254000" cy="2540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1333500" y="50546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配套保障支撑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1016000" y="5359400"/>
            <a:ext cx="279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内容基建、平台适配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4445000" y="1397000"/>
            <a:ext cx="3302000" cy="4826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4445000" y="1397000"/>
            <a:ext cx="3302000" cy="76200"/>
          </a:xfrm>
          <a:prstGeom prst="roundRect">
            <a:avLst>
              <a:gd name="adj" fmla="val 166666"/>
            </a:avLst>
          </a:prstGeom>
          <a:solidFill>
            <a:srgbClr val="007A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99000" y="17145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5080000" y="16764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深度了解阶段 (决策验证)</a:t>
            </a:r>
            <a:endParaRPr lang="en-US" sz="1100"/>
          </a:p>
        </p:txBody>
      </p:sp>
      <p:cxnSp>
        <p:nvCxnSpPr>
          <p:cNvPr id="24" name="Connector 24"/>
          <p:cNvCxnSpPr/>
          <p:nvPr/>
        </p:nvCxnSpPr>
        <p:spPr>
          <a:xfrm rot="-15626">
            <a:off x="4699014" y="2089150"/>
            <a:ext cx="2794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99000" y="2286000"/>
            <a:ext cx="254000" cy="2540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5016500" y="22606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核心用户行为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4699000" y="2565400"/>
            <a:ext cx="279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输入品牌+属性词，关注真实续航、性能实测等细节</a:t>
            </a:r>
            <a:endParaRPr lang="en-US" sz="1100"/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99000" y="3111500"/>
            <a:ext cx="254000" cy="254000"/>
          </a:xfrm>
          <a:prstGeom prst="rect">
            <a:avLst/>
          </a:prstGeom>
        </p:spPr>
      </p:pic>
      <p:sp>
        <p:nvSpPr>
          <p:cNvPr id="29" name="AutoShape 29"/>
          <p:cNvSpPr/>
          <p:nvPr/>
        </p:nvSpPr>
        <p:spPr>
          <a:xfrm>
            <a:off x="5016500" y="30861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AI响应特征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4699000" y="3390900"/>
            <a:ext cx="279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引用参数、测评及评价，内容可信度决定转化意愿</a:t>
            </a:r>
            <a:endParaRPr lang="en-US" sz="1100"/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99000" y="3937000"/>
            <a:ext cx="254000" cy="254000"/>
          </a:xfrm>
          <a:prstGeom prst="rect">
            <a:avLst/>
          </a:prstGeom>
        </p:spPr>
      </p:pic>
      <p:sp>
        <p:nvSpPr>
          <p:cNvPr id="32" name="AutoShape 32"/>
          <p:cNvSpPr/>
          <p:nvPr/>
        </p:nvSpPr>
        <p:spPr>
          <a:xfrm>
            <a:off x="5016500" y="39116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核心落地优化动作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4699000" y="42164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52400" indent="-152400" algn="l">
              <a:lnSpc>
                <a:spcPct val="125000"/>
              </a:lnSpc>
              <a:buClr>
                <a:srgbClr val="505050"/>
              </a:buClr>
              <a:buChar char="•"/>
              <a:defRPr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针对高频痛点，生产技术解析与权威测评</a:t>
            </a:r>
            <a:endParaRPr lang="en-US" sz="1100"/>
          </a:p>
          <a:p>
            <a:pPr marL="152400" indent="-152400" algn="l">
              <a:lnSpc>
                <a:spcPct val="125000"/>
              </a:lnSpc>
              <a:buClr>
                <a:srgbClr val="505050"/>
              </a:buClr>
              <a:buChar char="•"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官方信息覆盖负面，化解疑虑</a:t>
            </a:r>
            <a:endParaRPr lang="en-US" sz="12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152400" indent="-152400" algn="l">
              <a:lnSpc>
                <a:spcPct val="125000"/>
              </a:lnSpc>
              <a:buClr>
                <a:srgbClr val="505050"/>
              </a:buClr>
              <a:buChar char="•"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强化差异化卖点，建立技术场景强关联</a:t>
            </a:r>
            <a:endParaRPr lang="en-US" sz="12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34" name="Picture 3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99000" y="5080000"/>
            <a:ext cx="254000" cy="254000"/>
          </a:xfrm>
          <a:prstGeom prst="rect">
            <a:avLst/>
          </a:prstGeom>
        </p:spPr>
      </p:pic>
      <p:sp>
        <p:nvSpPr>
          <p:cNvPr id="35" name="AutoShape 35"/>
          <p:cNvSpPr/>
          <p:nvPr/>
        </p:nvSpPr>
        <p:spPr>
          <a:xfrm>
            <a:off x="5016500" y="50546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配套保障支撑</a:t>
            </a:r>
            <a:endParaRPr lang="en-US" sz="1100"/>
          </a:p>
        </p:txBody>
      </p:sp>
      <p:sp>
        <p:nvSpPr>
          <p:cNvPr id="36" name="AutoShape 36"/>
          <p:cNvSpPr/>
          <p:nvPr/>
        </p:nvSpPr>
        <p:spPr>
          <a:xfrm>
            <a:off x="4699000" y="5359400"/>
            <a:ext cx="279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内容基建、技术提效</a:t>
            </a:r>
            <a:endParaRPr lang="en-US" sz="1100"/>
          </a:p>
        </p:txBody>
      </p:sp>
      <p:sp>
        <p:nvSpPr>
          <p:cNvPr id="37" name="AutoShape 37"/>
          <p:cNvSpPr/>
          <p:nvPr/>
        </p:nvSpPr>
        <p:spPr>
          <a:xfrm>
            <a:off x="8128000" y="1397000"/>
            <a:ext cx="3302000" cy="4826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8" name="AutoShape 38"/>
          <p:cNvSpPr/>
          <p:nvPr/>
        </p:nvSpPr>
        <p:spPr>
          <a:xfrm>
            <a:off x="8128000" y="1397000"/>
            <a:ext cx="3302000" cy="76200"/>
          </a:xfrm>
          <a:prstGeom prst="roundRect">
            <a:avLst>
              <a:gd name="adj" fmla="val 166666"/>
            </a:avLst>
          </a:prstGeom>
          <a:solidFill>
            <a:srgbClr val="007A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9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382000" y="1714500"/>
            <a:ext cx="304800" cy="304800"/>
          </a:xfrm>
          <a:prstGeom prst="rect">
            <a:avLst/>
          </a:prstGeom>
        </p:spPr>
      </p:pic>
      <p:sp>
        <p:nvSpPr>
          <p:cNvPr id="40" name="AutoShape 40"/>
          <p:cNvSpPr/>
          <p:nvPr/>
        </p:nvSpPr>
        <p:spPr>
          <a:xfrm>
            <a:off x="8763000" y="16764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决策行动阶段 (行动准备)</a:t>
            </a:r>
            <a:endParaRPr lang="en-US" sz="1100"/>
          </a:p>
        </p:txBody>
      </p:sp>
      <p:cxnSp>
        <p:nvCxnSpPr>
          <p:cNvPr id="41" name="Connector 41"/>
          <p:cNvCxnSpPr/>
          <p:nvPr/>
        </p:nvCxnSpPr>
        <p:spPr>
          <a:xfrm rot="-15626">
            <a:off x="8382014" y="2089150"/>
            <a:ext cx="2794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2" name="Pictur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2000" y="2286000"/>
            <a:ext cx="254000" cy="254000"/>
          </a:xfrm>
          <a:prstGeom prst="rect">
            <a:avLst/>
          </a:prstGeom>
        </p:spPr>
      </p:pic>
      <p:sp>
        <p:nvSpPr>
          <p:cNvPr id="43" name="AutoShape 43"/>
          <p:cNvSpPr/>
          <p:nvPr/>
        </p:nvSpPr>
        <p:spPr>
          <a:xfrm>
            <a:off x="8699500" y="22606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核心用户行为</a:t>
            </a:r>
            <a:endParaRPr lang="en-US" sz="1100"/>
          </a:p>
        </p:txBody>
      </p:sp>
      <p:sp>
        <p:nvSpPr>
          <p:cNvPr id="44" name="AutoShape 44"/>
          <p:cNvSpPr/>
          <p:nvPr/>
        </p:nvSpPr>
        <p:spPr>
          <a:xfrm>
            <a:off x="8382000" y="2565400"/>
            <a:ext cx="279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输入竞品对比词、购买决策词，寻求最终佐证</a:t>
            </a:r>
            <a:endParaRPr lang="en-US" sz="1100"/>
          </a:p>
        </p:txBody>
      </p:sp>
      <p:pic>
        <p:nvPicPr>
          <p:cNvPr id="45" name="Picture 4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82000" y="3111500"/>
            <a:ext cx="254000" cy="254000"/>
          </a:xfrm>
          <a:prstGeom prst="rect">
            <a:avLst/>
          </a:prstGeom>
        </p:spPr>
      </p:pic>
      <p:sp>
        <p:nvSpPr>
          <p:cNvPr id="46" name="AutoShape 46"/>
          <p:cNvSpPr/>
          <p:nvPr/>
        </p:nvSpPr>
        <p:spPr>
          <a:xfrm>
            <a:off x="8699500" y="30861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AI响应特征</a:t>
            </a:r>
            <a:endParaRPr lang="en-US" sz="1100"/>
          </a:p>
        </p:txBody>
      </p:sp>
      <p:sp>
        <p:nvSpPr>
          <p:cNvPr id="47" name="AutoShape 47"/>
          <p:cNvSpPr/>
          <p:nvPr/>
        </p:nvSpPr>
        <p:spPr>
          <a:xfrm>
            <a:off x="8382000" y="3390900"/>
            <a:ext cx="279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整合口碑、售后与保障信息，精准度决定最终转化</a:t>
            </a:r>
            <a:endParaRPr lang="en-US" sz="1100"/>
          </a:p>
        </p:txBody>
      </p:sp>
      <p:pic>
        <p:nvPicPr>
          <p:cNvPr id="48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82000" y="3937000"/>
            <a:ext cx="254000" cy="254000"/>
          </a:xfrm>
          <a:prstGeom prst="rect">
            <a:avLst/>
          </a:prstGeom>
        </p:spPr>
      </p:pic>
      <p:sp>
        <p:nvSpPr>
          <p:cNvPr id="49" name="AutoShape 49"/>
          <p:cNvSpPr/>
          <p:nvPr/>
        </p:nvSpPr>
        <p:spPr>
          <a:xfrm>
            <a:off x="8699500" y="39116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核心落地优化动作</a:t>
            </a:r>
            <a:endParaRPr lang="en-US" sz="1100"/>
          </a:p>
        </p:txBody>
      </p:sp>
      <p:sp>
        <p:nvSpPr>
          <p:cNvPr id="50" name="AutoShape 50"/>
          <p:cNvSpPr/>
          <p:nvPr/>
        </p:nvSpPr>
        <p:spPr>
          <a:xfrm>
            <a:off x="8382000" y="42164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52400" indent="-152400" algn="l">
              <a:lnSpc>
                <a:spcPct val="125000"/>
              </a:lnSpc>
              <a:buClr>
                <a:srgbClr val="505050"/>
              </a:buClr>
              <a:buChar char="•"/>
              <a:defRPr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布局竞品对比词，输出优势中立对比内容</a:t>
            </a:r>
            <a:endParaRPr lang="en-US" sz="1100"/>
          </a:p>
          <a:p>
            <a:pPr marL="152400" indent="-152400" algn="l">
              <a:lnSpc>
                <a:spcPct val="125000"/>
              </a:lnSpc>
              <a:buClr>
                <a:srgbClr val="505050"/>
              </a:buClr>
              <a:buChar char="•"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完善售后权益信息，提升行动便利性</a:t>
            </a:r>
            <a:endParaRPr lang="en-US" sz="12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152400" indent="-152400" algn="l">
              <a:lnSpc>
                <a:spcPct val="125000"/>
              </a:lnSpc>
              <a:buClr>
                <a:srgbClr val="505050"/>
              </a:buClr>
              <a:buChar char="•"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固化高转化话术，引导用户正向决策</a:t>
            </a:r>
            <a:endParaRPr lang="en-US" sz="12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51" name="Picture 5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82000" y="5080000"/>
            <a:ext cx="254000" cy="254000"/>
          </a:xfrm>
          <a:prstGeom prst="rect">
            <a:avLst/>
          </a:prstGeom>
        </p:spPr>
      </p:pic>
      <p:sp>
        <p:nvSpPr>
          <p:cNvPr id="52" name="AutoShape 52"/>
          <p:cNvSpPr/>
          <p:nvPr/>
        </p:nvSpPr>
        <p:spPr>
          <a:xfrm>
            <a:off x="8699500" y="50546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配套保障支撑</a:t>
            </a:r>
            <a:endParaRPr lang="en-US" sz="1100"/>
          </a:p>
        </p:txBody>
      </p:sp>
      <p:sp>
        <p:nvSpPr>
          <p:cNvPr id="53" name="AutoShape 53"/>
          <p:cNvSpPr/>
          <p:nvPr/>
        </p:nvSpPr>
        <p:spPr>
          <a:xfrm>
            <a:off x="8382000" y="5359400"/>
            <a:ext cx="279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闭环迭代、技术提效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5FF">
                <a:alpha val="100000"/>
              </a:srgbClr>
            </a:gs>
            <a:gs pos="100000">
              <a:srgbClr val="E1E6EB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关键词体系四大筛选逻辑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762000" y="1778000"/>
            <a:ext cx="5207000" cy="2159000"/>
          </a:xfrm>
          <a:prstGeom prst="roundRect">
            <a:avLst>
              <a:gd name="adj" fmla="val 5882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1016000" y="2032000"/>
            <a:ext cx="609600" cy="609600"/>
          </a:xfrm>
          <a:prstGeom prst="ellipse">
            <a:avLst/>
          </a:prstGeom>
          <a:solidFill>
            <a:srgbClr val="007A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21336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1778000" y="2032000"/>
            <a:ext cx="393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全链路覆盖逻辑</a:t>
            </a:r>
            <a:endParaRPr lang="en-US" sz="1100"/>
          </a:p>
        </p:txBody>
      </p:sp>
      <p:cxnSp>
        <p:nvCxnSpPr>
          <p:cNvPr id="7" name="Connector 7"/>
          <p:cNvCxnSpPr/>
          <p:nvPr>
            <p:custDataLst>
              <p:tags r:id="rId7"/>
            </p:custDataLst>
          </p:nvPr>
        </p:nvCxnSpPr>
        <p:spPr>
          <a:xfrm rot="-9291">
            <a:off x="1016009" y="2724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1016000" y="2857500"/>
            <a:ext cx="4699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46A7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基于用户购车决策三阶段，覆盖基础咨询、核心性能、场景体验、竞品对比四大类词，完整匹配用户决策全路径。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9"/>
            </p:custDataLst>
          </p:nvPr>
        </p:nvSpPr>
        <p:spPr>
          <a:xfrm>
            <a:off x="6223000" y="1778000"/>
            <a:ext cx="5207000" cy="2159000"/>
          </a:xfrm>
          <a:prstGeom prst="roundRect">
            <a:avLst>
              <a:gd name="adj" fmla="val 5882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10"/>
            </p:custDataLst>
          </p:nvPr>
        </p:nvSpPr>
        <p:spPr>
          <a:xfrm>
            <a:off x="6477000" y="2032000"/>
            <a:ext cx="609600" cy="609600"/>
          </a:xfrm>
          <a:prstGeom prst="ellipse">
            <a:avLst/>
          </a:prstGeom>
          <a:solidFill>
            <a:srgbClr val="007A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578600" y="21336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14"/>
            </p:custDataLst>
          </p:nvPr>
        </p:nvSpPr>
        <p:spPr>
          <a:xfrm>
            <a:off x="7239000" y="2032000"/>
            <a:ext cx="393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数据驱动逻辑</a:t>
            </a:r>
            <a:endParaRPr lang="en-US" sz="1100"/>
          </a:p>
        </p:txBody>
      </p:sp>
      <p:cxnSp>
        <p:nvCxnSpPr>
          <p:cNvPr id="13" name="Connector 13"/>
          <p:cNvCxnSpPr/>
          <p:nvPr>
            <p:custDataLst>
              <p:tags r:id="rId15"/>
            </p:custDataLst>
          </p:nvPr>
        </p:nvCxnSpPr>
        <p:spPr>
          <a:xfrm rot="-9291">
            <a:off x="6477009" y="2724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>
            <p:custDataLst>
              <p:tags r:id="rId16"/>
            </p:custDataLst>
          </p:nvPr>
        </p:nvSpPr>
        <p:spPr>
          <a:xfrm>
            <a:off x="6477000" y="2857500"/>
            <a:ext cx="4699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46A7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综合六大AI平台搜索指数、新闻源阅读量、日均提问频次，优先选择高热度、高转化潜力的关键词。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7"/>
            </p:custDataLst>
          </p:nvPr>
        </p:nvSpPr>
        <p:spPr>
          <a:xfrm>
            <a:off x="762000" y="4191000"/>
            <a:ext cx="5207000" cy="2159000"/>
          </a:xfrm>
          <a:prstGeom prst="roundRect">
            <a:avLst>
              <a:gd name="adj" fmla="val 5882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>
            <p:custDataLst>
              <p:tags r:id="rId18"/>
            </p:custDataLst>
          </p:nvPr>
        </p:nvSpPr>
        <p:spPr>
          <a:xfrm>
            <a:off x="1016000" y="4445000"/>
            <a:ext cx="609600" cy="609600"/>
          </a:xfrm>
          <a:prstGeom prst="ellipse">
            <a:avLst/>
          </a:prstGeom>
          <a:solidFill>
            <a:srgbClr val="007A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17600" y="45466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22"/>
            </p:custDataLst>
          </p:nvPr>
        </p:nvSpPr>
        <p:spPr>
          <a:xfrm>
            <a:off x="1778000" y="4445000"/>
            <a:ext cx="393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品牌适配逻辑</a:t>
            </a:r>
            <a:endParaRPr lang="en-US" sz="1100"/>
          </a:p>
        </p:txBody>
      </p:sp>
      <p:cxnSp>
        <p:nvCxnSpPr>
          <p:cNvPr id="19" name="Connector 19"/>
          <p:cNvCxnSpPr/>
          <p:nvPr>
            <p:custDataLst>
              <p:tags r:id="rId23"/>
            </p:custDataLst>
          </p:nvPr>
        </p:nvCxnSpPr>
        <p:spPr>
          <a:xfrm rot="-9291">
            <a:off x="1016009" y="5137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>
            <p:custDataLst>
              <p:tags r:id="rId24"/>
            </p:custDataLst>
          </p:nvPr>
        </p:nvSpPr>
        <p:spPr>
          <a:xfrm>
            <a:off x="1016000" y="5270500"/>
            <a:ext cx="4699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46A7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精准绑定</a:t>
            </a:r>
            <a:r>
              <a:rPr lang="zh-CN" altLang="en-US" sz="1300" b="0" i="0" u="none" strike="noStrike">
                <a:solidFill>
                  <a:srgbClr val="646A7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</a:t>
            </a:r>
            <a:r>
              <a:rPr lang="en-US" altLang="zh-CN" sz="1300" b="0" i="0" u="none" strike="noStrike">
                <a:solidFill>
                  <a:srgbClr val="646A7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</a:t>
            </a:r>
            <a:r>
              <a:rPr lang="en-US" sz="1300" b="0" i="0" u="none" strike="noStrike">
                <a:solidFill>
                  <a:srgbClr val="646A7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zh-CN" altLang="en-US" sz="1300" b="0" i="0" u="none" strike="noStrike">
                <a:solidFill>
                  <a:srgbClr val="646A7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</a:t>
            </a:r>
            <a:r>
              <a:rPr lang="en-US" altLang="zh-CN" sz="1300" b="0" i="0" u="none" strike="noStrike">
                <a:solidFill>
                  <a:srgbClr val="646A7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B</a:t>
            </a:r>
            <a:r>
              <a:rPr lang="en-US" sz="1300" b="0" i="0" u="none" strike="noStrike">
                <a:solidFill>
                  <a:srgbClr val="646A7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核心车型，匹配车型核心卖点与用户核心痛点，强化品牌与关键词的强关联。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25"/>
            </p:custDataLst>
          </p:nvPr>
        </p:nvSpPr>
        <p:spPr>
          <a:xfrm>
            <a:off x="6223000" y="4191000"/>
            <a:ext cx="5207000" cy="2159000"/>
          </a:xfrm>
          <a:prstGeom prst="roundRect">
            <a:avLst>
              <a:gd name="adj" fmla="val 5882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7AFF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>
            <p:custDataLst>
              <p:tags r:id="rId26"/>
            </p:custDataLst>
          </p:nvPr>
        </p:nvSpPr>
        <p:spPr>
          <a:xfrm>
            <a:off x="6477000" y="4445000"/>
            <a:ext cx="609600" cy="609600"/>
          </a:xfrm>
          <a:prstGeom prst="ellipse">
            <a:avLst/>
          </a:prstGeom>
          <a:solidFill>
            <a:srgbClr val="007A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578600" y="4546600"/>
            <a:ext cx="406400" cy="406400"/>
          </a:xfrm>
          <a:prstGeom prst="rect">
            <a:avLst/>
          </a:prstGeom>
        </p:spPr>
      </p:pic>
      <p:sp>
        <p:nvSpPr>
          <p:cNvPr id="24" name="AutoShape 24"/>
          <p:cNvSpPr/>
          <p:nvPr>
            <p:custDataLst>
              <p:tags r:id="rId30"/>
            </p:custDataLst>
          </p:nvPr>
        </p:nvSpPr>
        <p:spPr>
          <a:xfrm>
            <a:off x="7239000" y="4445000"/>
            <a:ext cx="393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竞品对标逻辑</a:t>
            </a:r>
            <a:endParaRPr lang="en-US" sz="1100"/>
          </a:p>
        </p:txBody>
      </p:sp>
      <p:cxnSp>
        <p:nvCxnSpPr>
          <p:cNvPr id="25" name="Connector 25"/>
          <p:cNvCxnSpPr/>
          <p:nvPr>
            <p:custDataLst>
              <p:tags r:id="rId31"/>
            </p:custDataLst>
          </p:nvPr>
        </p:nvCxnSpPr>
        <p:spPr>
          <a:xfrm rot="-9291">
            <a:off x="6477009" y="5137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AutoShape 26"/>
          <p:cNvSpPr/>
          <p:nvPr>
            <p:custDataLst>
              <p:tags r:id="rId32"/>
            </p:custDataLst>
          </p:nvPr>
        </p:nvSpPr>
        <p:spPr>
          <a:xfrm>
            <a:off x="6477000" y="5270500"/>
            <a:ext cx="4699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46A7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参考同级别竞品高流量关键词布局，补全流量缺口，抢占竞品对比场景核心流量。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F7FA">
                <a:alpha val="100000"/>
              </a:srgbClr>
            </a:gs>
            <a:gs pos="100000">
              <a:srgbClr val="E4E7EB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7A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核心关键词体系表（品牌A）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524000"/>
            <a:ext cx="10668000" cy="4318000"/>
          </a:xfrm>
          <a:prstGeom prst="roundRect">
            <a:avLst>
              <a:gd name="adj" fmla="val 294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762000" y="1524000"/>
          <a:ext cx="10668000" cy="32512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778000"/>
                <a:gridCol w="4318000"/>
                <a:gridCol w="1524000"/>
                <a:gridCol w="1524000"/>
                <a:gridCol w="1524000"/>
              </a:tblGrid>
              <a:tr h="5080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词类划分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具体关键词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综合热度(万)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日均提及量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适配阶段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FF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品牌基础咨询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8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最近想入手</a:t>
                      </a:r>
                      <a:r>
                        <a:rPr lang="zh-CN" alt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</a:t>
                      </a:r>
                      <a:r>
                        <a:rPr lang="en-US" altLang="zh-CN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A</a:t>
                      </a: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，值得入手吗？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8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114.5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8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8200+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8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007A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初始探索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8FF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品牌基础咨询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zh-CN" alt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</a:t>
                      </a:r>
                      <a:r>
                        <a:rPr lang="en-US" altLang="zh-CN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A</a:t>
                      </a: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值得购买吗？真实车主评价怎么样？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85.1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5600+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007A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深度了解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通用场景类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8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15万以内性价比轿车推荐哪款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8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133.1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8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12000+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8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007A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初始探索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8FF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通用场景类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家用新能源汽车哪个牌子值得选购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114.0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9500+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007A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初始探索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核心性能类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8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zh-CN" alt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</a:t>
                      </a:r>
                      <a:r>
                        <a:rPr lang="en-US" altLang="zh-CN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A</a:t>
                      </a: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真实续航里程实测对比是怎样的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8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37.5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8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2900+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8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007A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深度了解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8FF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竞品对比类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15万以内纯电家用车，</a:t>
                      </a:r>
                      <a:r>
                        <a:rPr lang="zh-CN" alt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</a:t>
                      </a:r>
                      <a:r>
                        <a:rPr lang="en-US" altLang="zh-CN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A</a:t>
                      </a: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和比亚迪海豚怎么选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51.8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3800+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007A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决策行动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" name="AutoShape 5"/>
          <p:cNvSpPr/>
          <p:nvPr/>
        </p:nvSpPr>
        <p:spPr>
          <a:xfrm>
            <a:off x="762000" y="5969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B0B0B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数据来源：2026年2月六大AI平台搜索指数、新闻源阅读量综合计算</a:t>
            </a:r>
            <a:endParaRPr lang="en-US" sz="11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60,&quot;left&quot;:480,&quot;top&quot;:130,&quot;width&quot;:420}"/>
</p:tagLst>
</file>

<file path=ppt/tags/tag10.xml><?xml version="1.0" encoding="utf-8"?>
<p:tagLst xmlns:p="http://schemas.openxmlformats.org/presentationml/2006/main">
  <p:tag name="KSO_WM_DIAGRAM_VIRTUALLY_FRAME" val="{&quot;height&quot;:360,&quot;left&quot;:480,&quot;top&quot;:130,&quot;width&quot;:420}"/>
</p:tagLst>
</file>

<file path=ppt/tags/tag11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2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3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4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5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6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7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8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9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2.xml><?xml version="1.0" encoding="utf-8"?>
<p:tagLst xmlns:p="http://schemas.openxmlformats.org/presentationml/2006/main">
  <p:tag name="KSO_WM_DIAGRAM_VIRTUALLY_FRAME" val="{&quot;height&quot;:360,&quot;left&quot;:480,&quot;top&quot;:130,&quot;width&quot;:420}"/>
</p:tagLst>
</file>

<file path=ppt/tags/tag20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21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22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23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24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25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26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27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28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29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3.xml><?xml version="1.0" encoding="utf-8"?>
<p:tagLst xmlns:p="http://schemas.openxmlformats.org/presentationml/2006/main">
  <p:tag name="KSO_WM_DIAGRAM_VIRTUALLY_FRAME" val="{&quot;height&quot;:360,&quot;left&quot;:480,&quot;top&quot;:130,&quot;width&quot;:420}"/>
</p:tagLst>
</file>

<file path=ppt/tags/tag30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31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32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33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34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35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36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37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38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39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4.xml><?xml version="1.0" encoding="utf-8"?>
<p:tagLst xmlns:p="http://schemas.openxmlformats.org/presentationml/2006/main">
  <p:tag name="KSO_WM_DIAGRAM_VIRTUALLY_FRAME" val="{&quot;height&quot;:360,&quot;left&quot;:480,&quot;top&quot;:130,&quot;width&quot;:420}"/>
</p:tagLst>
</file>

<file path=ppt/tags/tag40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41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42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43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44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45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46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47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48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49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5.xml><?xml version="1.0" encoding="utf-8"?>
<p:tagLst xmlns:p="http://schemas.openxmlformats.org/presentationml/2006/main">
  <p:tag name="KSO_WM_DIAGRAM_VIRTUALLY_FRAME" val="{&quot;height&quot;:360,&quot;left&quot;:480,&quot;top&quot;:130,&quot;width&quot;:420}"/>
</p:tagLst>
</file>

<file path=ppt/tags/tag50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51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52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53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54.xml><?xml version="1.0" encoding="utf-8"?>
<p:tagLst xmlns:p="http://schemas.openxmlformats.org/presentationml/2006/main">
  <p:tag name="KSO_WM_DIAGRAM_VIRTUALLY_FRAME" val="{&quot;height&quot;:380,&quot;left&quot;:60,&quot;top&quot;:110,&quot;width&quot;:840}"/>
</p:tagLst>
</file>

<file path=ppt/tags/tag55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56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57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58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59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6.xml><?xml version="1.0" encoding="utf-8"?>
<p:tagLst xmlns:p="http://schemas.openxmlformats.org/presentationml/2006/main">
  <p:tag name="KSO_WM_DIAGRAM_VIRTUALLY_FRAME" val="{&quot;height&quot;:360,&quot;left&quot;:480,&quot;top&quot;:130,&quot;width&quot;:420}"/>
</p:tagLst>
</file>

<file path=ppt/tags/tag60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61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62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63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64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65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66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67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68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69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7.xml><?xml version="1.0" encoding="utf-8"?>
<p:tagLst xmlns:p="http://schemas.openxmlformats.org/presentationml/2006/main">
  <p:tag name="KSO_WM_DIAGRAM_VIRTUALLY_FRAME" val="{&quot;height&quot;:360,&quot;left&quot;:480,&quot;top&quot;:130,&quot;width&quot;:420}"/>
</p:tagLst>
</file>

<file path=ppt/tags/tag70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71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72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73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74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75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76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77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78.xml><?xml version="1.0" encoding="utf-8"?>
<p:tagLst xmlns:p="http://schemas.openxmlformats.org/presentationml/2006/main">
  <p:tag name="KSO_WM_DIAGRAM_VIRTUALLY_FRAME" val="{&quot;height&quot;:320,&quot;left&quot;:60,&quot;top&quot;:120,&quot;width&quot;:838}"/>
</p:tagLst>
</file>

<file path=ppt/tags/tag8.xml><?xml version="1.0" encoding="utf-8"?>
<p:tagLst xmlns:p="http://schemas.openxmlformats.org/presentationml/2006/main">
  <p:tag name="KSO_WM_DIAGRAM_VIRTUALLY_FRAME" val="{&quot;height&quot;:360,&quot;left&quot;:480,&quot;top&quot;:130,&quot;width&quot;:420}"/>
</p:tagLst>
</file>

<file path=ppt/tags/tag9.xml><?xml version="1.0" encoding="utf-8"?>
<p:tagLst xmlns:p="http://schemas.openxmlformats.org/presentationml/2006/main">
  <p:tag name="KSO_WM_DIAGRAM_VIRTUALLY_FRAME" val="{&quot;height&quot;:360,&quot;left&quot;:480,&quot;top&quot;:130,&quot;width&quot;:42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4055</Words>
  <PresentationFormat/>
  <Paragraphs>586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5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terms:created xsi:type="dcterms:W3CDTF">2026-02-28T07:08:00Z</dcterms:created>
  <dcterms:modified xsi:type="dcterms:W3CDTF">2026-02-28T07:11:02Z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2052-12.1.0.24657</vt:lpwstr>
  </property>
  <property fmtid="{D5CDD505-2E9C-101B-9397-08002B2CF9AE}" pid="3" name="ICV">
    <vt:lpwstr>7CCF2323A98C4B2C979B082AC8120E47_12</vt:lpwstr>
  </property>
</Properties>
</file>