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1"/>
    <p:sldMasterId id="2147483686" r:id="rId2"/>
    <p:sldMasterId id="2147483723" r:id="rId3"/>
    <p:sldMasterId id="2147483724" r:id="rId4"/>
    <p:sldMasterId id="2147483725" r:id="rId5"/>
  </p:sldMasterIdLst>
  <p:notesMasterIdLst>
    <p:notesMasterId r:id="rId25"/>
  </p:notesMasterIdLst>
  <p:sldIdLst>
    <p:sldId id="256" r:id="rId6"/>
    <p:sldId id="259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94" r:id="rId16"/>
    <p:sldId id="270" r:id="rId17"/>
    <p:sldId id="271" r:id="rId18"/>
    <p:sldId id="295" r:id="rId19"/>
    <p:sldId id="287" r:id="rId20"/>
    <p:sldId id="286" r:id="rId21"/>
    <p:sldId id="293" r:id="rId22"/>
    <p:sldId id="284" r:id="rId23"/>
    <p:sldId id="299" r:id="rId24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2"/>
    <p:restoredTop sz="94690"/>
  </p:normalViewPr>
  <p:slideViewPr>
    <p:cSldViewPr>
      <p:cViewPr varScale="1">
        <p:scale>
          <a:sx n="131" d="100"/>
          <a:sy n="131" d="100"/>
        </p:scale>
        <p:origin x="1888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72F0FC-2820-A548-A0D2-C9AEC12D53FA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/>
      <dgm:spPr/>
    </dgm:pt>
    <dgm:pt modelId="{D1E45788-0DC8-B04B-B44F-6EE98E21EDC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 typeface="Arial" panose="020B0604020202020204" pitchFamily="34" charset="0"/>
            <a:buNone/>
            <a:tabLst/>
          </a:pPr>
          <a:r>
            <a:rPr kumimoji="0" lang="en-US" altLang="zh-CN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rPr>
            <a:t>20%</a:t>
          </a:r>
        </a:p>
      </dgm:t>
    </dgm:pt>
    <dgm:pt modelId="{81D044DE-C6E8-2444-AF4E-E98A8634EA99}" type="parTrans" cxnId="{84AFA8C6-A390-8245-9907-950D3E693657}">
      <dgm:prSet/>
      <dgm:spPr/>
    </dgm:pt>
    <dgm:pt modelId="{84869943-BA32-494A-BBD4-6060D9234E29}" type="sibTrans" cxnId="{84AFA8C6-A390-8245-9907-950D3E693657}">
      <dgm:prSet/>
      <dgm:spPr/>
    </dgm:pt>
    <dgm:pt modelId="{45795209-375F-9741-B412-0194A8FD4C0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 typeface="Arial" panose="020B0604020202020204" pitchFamily="34" charset="0"/>
            <a:buNone/>
            <a:tabLst/>
          </a:pPr>
          <a:r>
            <a:rPr kumimoji="0" lang="en-US" altLang="zh-CN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rPr>
            <a:t>40%</a:t>
          </a:r>
        </a:p>
      </dgm:t>
    </dgm:pt>
    <dgm:pt modelId="{1D8D1225-771D-DB4C-83DC-8CA36086408C}" type="parTrans" cxnId="{7EFA7636-7323-214A-9BB4-101925791784}">
      <dgm:prSet/>
      <dgm:spPr/>
    </dgm:pt>
    <dgm:pt modelId="{E4CE0B56-DCA0-5747-ADCA-7208567EBE64}" type="sibTrans" cxnId="{7EFA7636-7323-214A-9BB4-101925791784}">
      <dgm:prSet/>
      <dgm:spPr/>
    </dgm:pt>
    <dgm:pt modelId="{243C8AC5-98C4-B54B-9597-376EC6114F4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 typeface="Arial" panose="020B0604020202020204" pitchFamily="34" charset="0"/>
            <a:buNone/>
            <a:tabLst/>
          </a:pPr>
          <a:r>
            <a:rPr kumimoji="0" lang="en-US" altLang="zh-CN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rPr>
            <a:t>60%</a:t>
          </a:r>
        </a:p>
      </dgm:t>
    </dgm:pt>
    <dgm:pt modelId="{5B0B9E52-6849-4543-B5BF-3075C3B33C5C}" type="parTrans" cxnId="{D11C32FF-8CB8-1E48-AE43-02B3C422E37F}">
      <dgm:prSet/>
      <dgm:spPr/>
    </dgm:pt>
    <dgm:pt modelId="{70F0DE25-1DAA-AB4A-B5B5-CE6082D84D2D}" type="sibTrans" cxnId="{D11C32FF-8CB8-1E48-AE43-02B3C422E37F}">
      <dgm:prSet/>
      <dgm:spPr/>
    </dgm:pt>
    <dgm:pt modelId="{B34C1F9B-BD6C-2946-A1EA-631488CFC7C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 typeface="Arial" panose="020B0604020202020204" pitchFamily="34" charset="0"/>
            <a:buNone/>
            <a:tabLst/>
          </a:pPr>
          <a:r>
            <a:rPr kumimoji="0" lang="en-US" altLang="zh-CN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rPr>
            <a:t>80%</a:t>
          </a:r>
        </a:p>
      </dgm:t>
    </dgm:pt>
    <dgm:pt modelId="{68990A71-B988-A240-AE9F-71ED230E687E}" type="parTrans" cxnId="{253C4FA6-3AB6-5747-85BE-C628BC37DDA5}">
      <dgm:prSet/>
      <dgm:spPr/>
    </dgm:pt>
    <dgm:pt modelId="{957227CC-09C0-C74C-BF15-FB5A145C1CDC}" type="sibTrans" cxnId="{253C4FA6-3AB6-5747-85BE-C628BC37DDA5}">
      <dgm:prSet/>
      <dgm:spPr/>
    </dgm:pt>
    <dgm:pt modelId="{B2530459-4419-6849-9CCE-23A2A001D02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 typeface="Arial" panose="020B0604020202020204" pitchFamily="34" charset="0"/>
            <a:buNone/>
            <a:tabLst/>
          </a:pPr>
          <a:r>
            <a:rPr kumimoji="0" lang="en-US" altLang="zh-CN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rPr>
            <a:t>100%</a:t>
          </a:r>
        </a:p>
      </dgm:t>
    </dgm:pt>
    <dgm:pt modelId="{0578743C-8D11-8146-87D8-5581164E6366}" type="parTrans" cxnId="{92CE4354-FB50-BD4C-A68C-2612A73DEAC4}">
      <dgm:prSet/>
      <dgm:spPr/>
    </dgm:pt>
    <dgm:pt modelId="{60F882B2-D5BD-7144-AB02-72E4DB98D505}" type="sibTrans" cxnId="{92CE4354-FB50-BD4C-A68C-2612A73DEAC4}">
      <dgm:prSet/>
      <dgm:spPr/>
    </dgm:pt>
    <dgm:pt modelId="{39EEB000-CE02-7346-8D3D-754BED5A9599}" type="pres">
      <dgm:prSet presAssocID="{0372F0FC-2820-A548-A0D2-C9AEC12D53FA}" presName="Name0" presStyleCnt="0">
        <dgm:presLayoutVars>
          <dgm:dir/>
          <dgm:animLvl val="lvl"/>
          <dgm:resizeHandles val="exact"/>
        </dgm:presLayoutVars>
      </dgm:prSet>
      <dgm:spPr/>
    </dgm:pt>
    <dgm:pt modelId="{D99D90EA-F108-F543-95BB-D07C5B7B98E8}" type="pres">
      <dgm:prSet presAssocID="{D1E45788-0DC8-B04B-B44F-6EE98E21EDC2}" presName="Name8" presStyleCnt="0"/>
      <dgm:spPr/>
    </dgm:pt>
    <dgm:pt modelId="{91E888B5-3105-B644-974D-64200D3C65EA}" type="pres">
      <dgm:prSet presAssocID="{D1E45788-0DC8-B04B-B44F-6EE98E21EDC2}" presName="level" presStyleLbl="node1" presStyleIdx="0" presStyleCnt="5">
        <dgm:presLayoutVars>
          <dgm:chMax val="1"/>
          <dgm:bulletEnabled val="1"/>
        </dgm:presLayoutVars>
      </dgm:prSet>
      <dgm:spPr/>
    </dgm:pt>
    <dgm:pt modelId="{E06CD279-4F07-8B41-B5A9-3A0E205F2CEC}" type="pres">
      <dgm:prSet presAssocID="{D1E45788-0DC8-B04B-B44F-6EE98E21EDC2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B120CE4-2CE7-6A41-9506-86577C99C8EA}" type="pres">
      <dgm:prSet presAssocID="{45795209-375F-9741-B412-0194A8FD4C06}" presName="Name8" presStyleCnt="0"/>
      <dgm:spPr/>
    </dgm:pt>
    <dgm:pt modelId="{9876F2AB-38C3-2648-BCA8-CBB05DE2CA7D}" type="pres">
      <dgm:prSet presAssocID="{45795209-375F-9741-B412-0194A8FD4C06}" presName="level" presStyleLbl="node1" presStyleIdx="1" presStyleCnt="5">
        <dgm:presLayoutVars>
          <dgm:chMax val="1"/>
          <dgm:bulletEnabled val="1"/>
        </dgm:presLayoutVars>
      </dgm:prSet>
      <dgm:spPr/>
    </dgm:pt>
    <dgm:pt modelId="{5F18714E-D763-4740-BBF7-AA8AA4858C8C}" type="pres">
      <dgm:prSet presAssocID="{45795209-375F-9741-B412-0194A8FD4C0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1053BAF-19A4-E945-8124-A91BF4198622}" type="pres">
      <dgm:prSet presAssocID="{243C8AC5-98C4-B54B-9597-376EC6114F48}" presName="Name8" presStyleCnt="0"/>
      <dgm:spPr/>
    </dgm:pt>
    <dgm:pt modelId="{EBC10031-063D-1E46-BEBA-BE6EBA23216E}" type="pres">
      <dgm:prSet presAssocID="{243C8AC5-98C4-B54B-9597-376EC6114F48}" presName="level" presStyleLbl="node1" presStyleIdx="2" presStyleCnt="5">
        <dgm:presLayoutVars>
          <dgm:chMax val="1"/>
          <dgm:bulletEnabled val="1"/>
        </dgm:presLayoutVars>
      </dgm:prSet>
      <dgm:spPr/>
    </dgm:pt>
    <dgm:pt modelId="{BE7C777D-0AF7-F349-B76A-6C078F3A5515}" type="pres">
      <dgm:prSet presAssocID="{243C8AC5-98C4-B54B-9597-376EC6114F4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5960AA3-333E-DB42-A049-B985C21FB9C5}" type="pres">
      <dgm:prSet presAssocID="{B34C1F9B-BD6C-2946-A1EA-631488CFC7C7}" presName="Name8" presStyleCnt="0"/>
      <dgm:spPr/>
    </dgm:pt>
    <dgm:pt modelId="{E6CA4259-384C-3E43-8271-0FF4C7F8B9A5}" type="pres">
      <dgm:prSet presAssocID="{B34C1F9B-BD6C-2946-A1EA-631488CFC7C7}" presName="level" presStyleLbl="node1" presStyleIdx="3" presStyleCnt="5">
        <dgm:presLayoutVars>
          <dgm:chMax val="1"/>
          <dgm:bulletEnabled val="1"/>
        </dgm:presLayoutVars>
      </dgm:prSet>
      <dgm:spPr/>
    </dgm:pt>
    <dgm:pt modelId="{CC8636B2-A2BB-9C4D-A091-60514AB7FE1A}" type="pres">
      <dgm:prSet presAssocID="{B34C1F9B-BD6C-2946-A1EA-631488CFC7C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F4AD13B-083C-1148-88BF-68C439914C83}" type="pres">
      <dgm:prSet presAssocID="{B2530459-4419-6849-9CCE-23A2A001D028}" presName="Name8" presStyleCnt="0"/>
      <dgm:spPr/>
    </dgm:pt>
    <dgm:pt modelId="{79EB827A-2937-3642-B323-17D60DC1BD85}" type="pres">
      <dgm:prSet presAssocID="{B2530459-4419-6849-9CCE-23A2A001D028}" presName="level" presStyleLbl="node1" presStyleIdx="4" presStyleCnt="5">
        <dgm:presLayoutVars>
          <dgm:chMax val="1"/>
          <dgm:bulletEnabled val="1"/>
        </dgm:presLayoutVars>
      </dgm:prSet>
      <dgm:spPr/>
    </dgm:pt>
    <dgm:pt modelId="{D6A899A1-D7FD-4E4A-8ACE-CBCF17CD4D67}" type="pres">
      <dgm:prSet presAssocID="{B2530459-4419-6849-9CCE-23A2A001D028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5E95E010-97E4-2044-8091-544CD91F5C51}" type="presOf" srcId="{B2530459-4419-6849-9CCE-23A2A001D028}" destId="{79EB827A-2937-3642-B323-17D60DC1BD85}" srcOrd="0" destOrd="0" presId="urn:microsoft.com/office/officeart/2005/8/layout/pyramid1"/>
    <dgm:cxn modelId="{7EFA7636-7323-214A-9BB4-101925791784}" srcId="{0372F0FC-2820-A548-A0D2-C9AEC12D53FA}" destId="{45795209-375F-9741-B412-0194A8FD4C06}" srcOrd="1" destOrd="0" parTransId="{1D8D1225-771D-DB4C-83DC-8CA36086408C}" sibTransId="{E4CE0B56-DCA0-5747-ADCA-7208567EBE64}"/>
    <dgm:cxn modelId="{92B50C3C-C522-4C46-B933-5F825BE90407}" type="presOf" srcId="{D1E45788-0DC8-B04B-B44F-6EE98E21EDC2}" destId="{E06CD279-4F07-8B41-B5A9-3A0E205F2CEC}" srcOrd="1" destOrd="0" presId="urn:microsoft.com/office/officeart/2005/8/layout/pyramid1"/>
    <dgm:cxn modelId="{92CE4354-FB50-BD4C-A68C-2612A73DEAC4}" srcId="{0372F0FC-2820-A548-A0D2-C9AEC12D53FA}" destId="{B2530459-4419-6849-9CCE-23A2A001D028}" srcOrd="4" destOrd="0" parTransId="{0578743C-8D11-8146-87D8-5581164E6366}" sibTransId="{60F882B2-D5BD-7144-AB02-72E4DB98D505}"/>
    <dgm:cxn modelId="{1ED1106E-0FAA-254C-8B37-8DCB4A625622}" type="presOf" srcId="{D1E45788-0DC8-B04B-B44F-6EE98E21EDC2}" destId="{91E888B5-3105-B644-974D-64200D3C65EA}" srcOrd="0" destOrd="0" presId="urn:microsoft.com/office/officeart/2005/8/layout/pyramid1"/>
    <dgm:cxn modelId="{0FBF2670-48F6-104F-B57D-E67FD5A89BCA}" type="presOf" srcId="{0372F0FC-2820-A548-A0D2-C9AEC12D53FA}" destId="{39EEB000-CE02-7346-8D3D-754BED5A9599}" srcOrd="0" destOrd="0" presId="urn:microsoft.com/office/officeart/2005/8/layout/pyramid1"/>
    <dgm:cxn modelId="{A88B2591-A047-DF4C-A124-8AE6BCE5EEFE}" type="presOf" srcId="{243C8AC5-98C4-B54B-9597-376EC6114F48}" destId="{EBC10031-063D-1E46-BEBA-BE6EBA23216E}" srcOrd="0" destOrd="0" presId="urn:microsoft.com/office/officeart/2005/8/layout/pyramid1"/>
    <dgm:cxn modelId="{CABD3E9D-D4BC-BE40-9FB5-6DA8DE68E7DA}" type="presOf" srcId="{B34C1F9B-BD6C-2946-A1EA-631488CFC7C7}" destId="{CC8636B2-A2BB-9C4D-A091-60514AB7FE1A}" srcOrd="1" destOrd="0" presId="urn:microsoft.com/office/officeart/2005/8/layout/pyramid1"/>
    <dgm:cxn modelId="{253C4FA6-3AB6-5747-85BE-C628BC37DDA5}" srcId="{0372F0FC-2820-A548-A0D2-C9AEC12D53FA}" destId="{B34C1F9B-BD6C-2946-A1EA-631488CFC7C7}" srcOrd="3" destOrd="0" parTransId="{68990A71-B988-A240-AE9F-71ED230E687E}" sibTransId="{957227CC-09C0-C74C-BF15-FB5A145C1CDC}"/>
    <dgm:cxn modelId="{810BB3A9-A1C0-5344-8AB4-1090CAF0AB68}" type="presOf" srcId="{243C8AC5-98C4-B54B-9597-376EC6114F48}" destId="{BE7C777D-0AF7-F349-B76A-6C078F3A5515}" srcOrd="1" destOrd="0" presId="urn:microsoft.com/office/officeart/2005/8/layout/pyramid1"/>
    <dgm:cxn modelId="{84AFA8C6-A390-8245-9907-950D3E693657}" srcId="{0372F0FC-2820-A548-A0D2-C9AEC12D53FA}" destId="{D1E45788-0DC8-B04B-B44F-6EE98E21EDC2}" srcOrd="0" destOrd="0" parTransId="{81D044DE-C6E8-2444-AF4E-E98A8634EA99}" sibTransId="{84869943-BA32-494A-BBD4-6060D9234E29}"/>
    <dgm:cxn modelId="{0204E8D8-C0BD-774F-92AA-E0BC33058E89}" type="presOf" srcId="{45795209-375F-9741-B412-0194A8FD4C06}" destId="{9876F2AB-38C3-2648-BCA8-CBB05DE2CA7D}" srcOrd="0" destOrd="0" presId="urn:microsoft.com/office/officeart/2005/8/layout/pyramid1"/>
    <dgm:cxn modelId="{7B14A7E5-8D3B-A044-A974-6020DF3E2899}" type="presOf" srcId="{45795209-375F-9741-B412-0194A8FD4C06}" destId="{5F18714E-D763-4740-BBF7-AA8AA4858C8C}" srcOrd="1" destOrd="0" presId="urn:microsoft.com/office/officeart/2005/8/layout/pyramid1"/>
    <dgm:cxn modelId="{923E74F0-A9FB-6145-B534-F07E2353E705}" type="presOf" srcId="{B2530459-4419-6849-9CCE-23A2A001D028}" destId="{D6A899A1-D7FD-4E4A-8ACE-CBCF17CD4D67}" srcOrd="1" destOrd="0" presId="urn:microsoft.com/office/officeart/2005/8/layout/pyramid1"/>
    <dgm:cxn modelId="{579231FA-2872-B148-BAFE-E3E8B40FA565}" type="presOf" srcId="{B34C1F9B-BD6C-2946-A1EA-631488CFC7C7}" destId="{E6CA4259-384C-3E43-8271-0FF4C7F8B9A5}" srcOrd="0" destOrd="0" presId="urn:microsoft.com/office/officeart/2005/8/layout/pyramid1"/>
    <dgm:cxn modelId="{D11C32FF-8CB8-1E48-AE43-02B3C422E37F}" srcId="{0372F0FC-2820-A548-A0D2-C9AEC12D53FA}" destId="{243C8AC5-98C4-B54B-9597-376EC6114F48}" srcOrd="2" destOrd="0" parTransId="{5B0B9E52-6849-4543-B5BF-3075C3B33C5C}" sibTransId="{70F0DE25-1DAA-AB4A-B5B5-CE6082D84D2D}"/>
    <dgm:cxn modelId="{BC759FE2-4520-2B42-8403-C511FA7874D3}" type="presParOf" srcId="{39EEB000-CE02-7346-8D3D-754BED5A9599}" destId="{D99D90EA-F108-F543-95BB-D07C5B7B98E8}" srcOrd="0" destOrd="0" presId="urn:microsoft.com/office/officeart/2005/8/layout/pyramid1"/>
    <dgm:cxn modelId="{A38B7CEE-1B62-CD4C-9389-F51087F3C844}" type="presParOf" srcId="{D99D90EA-F108-F543-95BB-D07C5B7B98E8}" destId="{91E888B5-3105-B644-974D-64200D3C65EA}" srcOrd="0" destOrd="0" presId="urn:microsoft.com/office/officeart/2005/8/layout/pyramid1"/>
    <dgm:cxn modelId="{A40179E2-1E7C-B34C-8E37-149D2CD8D489}" type="presParOf" srcId="{D99D90EA-F108-F543-95BB-D07C5B7B98E8}" destId="{E06CD279-4F07-8B41-B5A9-3A0E205F2CEC}" srcOrd="1" destOrd="0" presId="urn:microsoft.com/office/officeart/2005/8/layout/pyramid1"/>
    <dgm:cxn modelId="{A422D429-4D81-424F-8F07-58089A1CCC83}" type="presParOf" srcId="{39EEB000-CE02-7346-8D3D-754BED5A9599}" destId="{DB120CE4-2CE7-6A41-9506-86577C99C8EA}" srcOrd="1" destOrd="0" presId="urn:microsoft.com/office/officeart/2005/8/layout/pyramid1"/>
    <dgm:cxn modelId="{6D6EFD7D-A9C6-FF4D-AF47-6433FF63CAFB}" type="presParOf" srcId="{DB120CE4-2CE7-6A41-9506-86577C99C8EA}" destId="{9876F2AB-38C3-2648-BCA8-CBB05DE2CA7D}" srcOrd="0" destOrd="0" presId="urn:microsoft.com/office/officeart/2005/8/layout/pyramid1"/>
    <dgm:cxn modelId="{C9B2CB4B-B71E-ED40-B141-E6AA38F97680}" type="presParOf" srcId="{DB120CE4-2CE7-6A41-9506-86577C99C8EA}" destId="{5F18714E-D763-4740-BBF7-AA8AA4858C8C}" srcOrd="1" destOrd="0" presId="urn:microsoft.com/office/officeart/2005/8/layout/pyramid1"/>
    <dgm:cxn modelId="{ED62881B-E908-6B40-98B2-363671E368E2}" type="presParOf" srcId="{39EEB000-CE02-7346-8D3D-754BED5A9599}" destId="{81053BAF-19A4-E945-8124-A91BF4198622}" srcOrd="2" destOrd="0" presId="urn:microsoft.com/office/officeart/2005/8/layout/pyramid1"/>
    <dgm:cxn modelId="{38AED2F3-E3FA-4346-8A16-7E4C82800159}" type="presParOf" srcId="{81053BAF-19A4-E945-8124-A91BF4198622}" destId="{EBC10031-063D-1E46-BEBA-BE6EBA23216E}" srcOrd="0" destOrd="0" presId="urn:microsoft.com/office/officeart/2005/8/layout/pyramid1"/>
    <dgm:cxn modelId="{03E55A4E-60BC-B94C-8EE7-304261FA2C12}" type="presParOf" srcId="{81053BAF-19A4-E945-8124-A91BF4198622}" destId="{BE7C777D-0AF7-F349-B76A-6C078F3A5515}" srcOrd="1" destOrd="0" presId="urn:microsoft.com/office/officeart/2005/8/layout/pyramid1"/>
    <dgm:cxn modelId="{3A4C2153-9232-6D4A-A0A5-8BE85DA2D8F4}" type="presParOf" srcId="{39EEB000-CE02-7346-8D3D-754BED5A9599}" destId="{A5960AA3-333E-DB42-A049-B985C21FB9C5}" srcOrd="3" destOrd="0" presId="urn:microsoft.com/office/officeart/2005/8/layout/pyramid1"/>
    <dgm:cxn modelId="{2D119BDC-815B-A34F-A615-9587B1F32EEE}" type="presParOf" srcId="{A5960AA3-333E-DB42-A049-B985C21FB9C5}" destId="{E6CA4259-384C-3E43-8271-0FF4C7F8B9A5}" srcOrd="0" destOrd="0" presId="urn:microsoft.com/office/officeart/2005/8/layout/pyramid1"/>
    <dgm:cxn modelId="{5E130120-C5C6-7D4B-BF67-38A7795441F0}" type="presParOf" srcId="{A5960AA3-333E-DB42-A049-B985C21FB9C5}" destId="{CC8636B2-A2BB-9C4D-A091-60514AB7FE1A}" srcOrd="1" destOrd="0" presId="urn:microsoft.com/office/officeart/2005/8/layout/pyramid1"/>
    <dgm:cxn modelId="{338DA157-CC4B-8F44-B43D-61D6AE252EE9}" type="presParOf" srcId="{39EEB000-CE02-7346-8D3D-754BED5A9599}" destId="{9F4AD13B-083C-1148-88BF-68C439914C83}" srcOrd="4" destOrd="0" presId="urn:microsoft.com/office/officeart/2005/8/layout/pyramid1"/>
    <dgm:cxn modelId="{396F41AF-04B1-CB48-970C-D2A35F5D4060}" type="presParOf" srcId="{9F4AD13B-083C-1148-88BF-68C439914C83}" destId="{79EB827A-2937-3642-B323-17D60DC1BD85}" srcOrd="0" destOrd="0" presId="urn:microsoft.com/office/officeart/2005/8/layout/pyramid1"/>
    <dgm:cxn modelId="{1FCC45A0-D7D6-794C-B3A3-EA11CEAC05A0}" type="presParOf" srcId="{9F4AD13B-083C-1148-88BF-68C439914C83}" destId="{D6A899A1-D7FD-4E4A-8ACE-CBCF17CD4D67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E888B5-3105-B644-974D-64200D3C65EA}">
      <dsp:nvSpPr>
        <dsp:cNvPr id="0" name=""/>
        <dsp:cNvSpPr/>
      </dsp:nvSpPr>
      <dsp:spPr>
        <a:xfrm>
          <a:off x="1577340" y="0"/>
          <a:ext cx="788670" cy="739140"/>
        </a:xfrm>
        <a:prstGeom prst="trapezoid">
          <a:avLst>
            <a:gd name="adj" fmla="val 5335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 typeface="Arial" panose="020B0604020202020204" pitchFamily="34" charset="0"/>
            <a:buNone/>
            <a:tabLst/>
          </a:pPr>
          <a:r>
            <a:rPr kumimoji="0" lang="en-US" altLang="zh-CN" sz="28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rPr>
            <a:t>20%</a:t>
          </a:r>
        </a:p>
      </dsp:txBody>
      <dsp:txXfrm>
        <a:off x="1577340" y="0"/>
        <a:ext cx="788670" cy="739140"/>
      </dsp:txXfrm>
    </dsp:sp>
    <dsp:sp modelId="{9876F2AB-38C3-2648-BCA8-CBB05DE2CA7D}">
      <dsp:nvSpPr>
        <dsp:cNvPr id="0" name=""/>
        <dsp:cNvSpPr/>
      </dsp:nvSpPr>
      <dsp:spPr>
        <a:xfrm>
          <a:off x="1183005" y="739140"/>
          <a:ext cx="1577340" cy="739140"/>
        </a:xfrm>
        <a:prstGeom prst="trapezoid">
          <a:avLst>
            <a:gd name="adj" fmla="val 5335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 typeface="Arial" panose="020B0604020202020204" pitchFamily="34" charset="0"/>
            <a:buNone/>
            <a:tabLst/>
          </a:pPr>
          <a:r>
            <a:rPr kumimoji="0" lang="en-US" altLang="zh-CN" sz="28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rPr>
            <a:t>40%</a:t>
          </a:r>
        </a:p>
      </dsp:txBody>
      <dsp:txXfrm>
        <a:off x="1459039" y="739140"/>
        <a:ext cx="1025271" cy="739140"/>
      </dsp:txXfrm>
    </dsp:sp>
    <dsp:sp modelId="{EBC10031-063D-1E46-BEBA-BE6EBA23216E}">
      <dsp:nvSpPr>
        <dsp:cNvPr id="0" name=""/>
        <dsp:cNvSpPr/>
      </dsp:nvSpPr>
      <dsp:spPr>
        <a:xfrm>
          <a:off x="788670" y="1478280"/>
          <a:ext cx="2366010" cy="739140"/>
        </a:xfrm>
        <a:prstGeom prst="trapezoid">
          <a:avLst>
            <a:gd name="adj" fmla="val 5335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 typeface="Arial" panose="020B0604020202020204" pitchFamily="34" charset="0"/>
            <a:buNone/>
            <a:tabLst/>
          </a:pPr>
          <a:r>
            <a:rPr kumimoji="0" lang="en-US" altLang="zh-CN" sz="28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rPr>
            <a:t>60%</a:t>
          </a:r>
        </a:p>
      </dsp:txBody>
      <dsp:txXfrm>
        <a:off x="1202721" y="1478280"/>
        <a:ext cx="1537906" cy="739140"/>
      </dsp:txXfrm>
    </dsp:sp>
    <dsp:sp modelId="{E6CA4259-384C-3E43-8271-0FF4C7F8B9A5}">
      <dsp:nvSpPr>
        <dsp:cNvPr id="0" name=""/>
        <dsp:cNvSpPr/>
      </dsp:nvSpPr>
      <dsp:spPr>
        <a:xfrm>
          <a:off x="394335" y="2217420"/>
          <a:ext cx="3154680" cy="739140"/>
        </a:xfrm>
        <a:prstGeom prst="trapezoid">
          <a:avLst>
            <a:gd name="adj" fmla="val 5335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 typeface="Arial" panose="020B0604020202020204" pitchFamily="34" charset="0"/>
            <a:buNone/>
            <a:tabLst/>
          </a:pPr>
          <a:r>
            <a:rPr kumimoji="0" lang="en-US" altLang="zh-CN" sz="28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rPr>
            <a:t>80%</a:t>
          </a:r>
        </a:p>
      </dsp:txBody>
      <dsp:txXfrm>
        <a:off x="946403" y="2217420"/>
        <a:ext cx="2050542" cy="739140"/>
      </dsp:txXfrm>
    </dsp:sp>
    <dsp:sp modelId="{79EB827A-2937-3642-B323-17D60DC1BD85}">
      <dsp:nvSpPr>
        <dsp:cNvPr id="0" name=""/>
        <dsp:cNvSpPr/>
      </dsp:nvSpPr>
      <dsp:spPr>
        <a:xfrm>
          <a:off x="0" y="2956560"/>
          <a:ext cx="3943350" cy="739140"/>
        </a:xfrm>
        <a:prstGeom prst="trapezoid">
          <a:avLst>
            <a:gd name="adj" fmla="val 5335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 typeface="Arial" panose="020B0604020202020204" pitchFamily="34" charset="0"/>
            <a:buNone/>
            <a:tabLst/>
          </a:pPr>
          <a:r>
            <a:rPr kumimoji="0" lang="en-US" altLang="zh-CN" sz="28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rPr>
            <a:t>100%</a:t>
          </a:r>
        </a:p>
      </dsp:txBody>
      <dsp:txXfrm>
        <a:off x="690086" y="2956560"/>
        <a:ext cx="2563177" cy="7391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FC2A7F16-4A6D-C44D-9A56-588A3F430EC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05285EEA-9045-5745-9891-2BCBD5C945D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06E32843-036E-5345-AD25-8D28715AF282}" type="datetimeFigureOut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62468" name="Rectangle 4">
            <a:extLst>
              <a:ext uri="{FF2B5EF4-FFF2-40B4-BE49-F238E27FC236}">
                <a16:creationId xmlns:a16="http://schemas.microsoft.com/office/drawing/2014/main" id="{FEDDAF5B-8314-6C4E-BB31-D63275F37451}"/>
              </a:ext>
            </a:extLst>
          </p:cNvPr>
          <p:cNvSpPr>
            <a:spLocks noGrp="1" noRo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A3B852E8-F736-4D46-BB1B-C913F556B081}"/>
              </a:ext>
            </a:extLst>
          </p:cNvPr>
          <p:cNvSpPr>
            <a:spLocks noGrp="1" noRot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8D30BA41-5098-3E47-8455-467628ED776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C0382167-CC62-B548-9F69-597D137BD7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 typeface="Arial" panose="020B0604020202020204" pitchFamily="34" charset="0"/>
              <a:buNone/>
              <a:defRPr sz="1200" smtClean="0"/>
            </a:lvl1pPr>
          </a:lstStyle>
          <a:p>
            <a:pPr>
              <a:defRPr/>
            </a:pPr>
            <a:fld id="{506B981B-BE99-C34A-B35C-B6A9F7D8FB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1A8EE0F-4683-684E-867F-15AA9666CF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B31D4-D677-444E-967A-C17556F354E5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8D74AD-4B1F-8444-A21D-6AF6E73F8D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D226312-0C4A-394B-B6F4-DA7293FD16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1A83E1-2A17-8348-B52E-B9724345B3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1177824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1335EA1-6B06-3D4A-B0B8-3ED71B7933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0068F-D156-0C4A-B5C4-30B9998AF601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824DCBB-7862-014D-B73C-F54B48DA16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06719F2-CD5E-1D45-9446-6606AB3679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57B201-E46A-1946-B2D6-B4B518FEF1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2264996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EC4E5C3-7A54-9942-B59E-5CDCDA9BB4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86B05-1AA9-0C4A-9359-6525145270A2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89576E-7EC7-6C45-9046-AC334F3339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87D4793-4809-1047-A461-712371E60C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6D9B7E-F719-8E4B-ADE9-515534CEDC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4982187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2AF961-05D9-FF47-BABC-B6D7CDA206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3F3C66-F307-8A44-990E-DE48616BD93C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DE6256C-5C8C-6A4F-B731-A968C58FA6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88B9A90-B17B-D24C-B0AB-C08A457DA8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F8EE1-3A42-ED46-9D97-211970BDF8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1978406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B1325DD-7A5E-7948-92EC-73E2DA975D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B015A-532A-8C4A-BC76-29BBA20BD359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0513070-4291-084D-ABD3-0FDA6DA316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4D1898D-79FD-114F-A842-205FA6B206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64463-166F-5C4E-A874-B29EFEF9E8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8725341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31C97C-70BF-F747-893B-488BFEF6A7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F6126-DDA2-474D-ACB6-95114AE1D5D1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4710759-B12D-1847-A67F-758A5D60F6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1F168D2-9D03-944F-83DA-7B34D101AD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09E37-B2EE-FD4B-A660-607B570756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7731065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48CFC1-F526-C148-A5D5-63E272B7F5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8D55FB-9C8A-2949-A549-464BBC04CEB0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DCD13C-A111-0045-9C0C-054D2518A3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66C7C9-55ED-7B43-A7FF-2C5C0C31A3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3E69DC-297A-9F43-954A-F5243B964D7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724555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94418AA-9AD6-CF40-96E0-2B89BDF1ED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86F2-53DD-6B4F-87D7-820EBAB928DF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E78D759-F5D1-A44C-B047-F9A3BC06EC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100B0FA-0979-274C-BBCA-DEA8FACD6F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4D541-1BDA-7747-A9E0-92EFA68FD2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15815249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2830E0E-8B09-B447-8491-21475ED615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42A024-E4CF-3949-9074-53CEF3F2EA70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F2FAFA-6983-3D47-8BCA-0D4F4F7B21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67E3CE3-8EA4-1D4B-914F-B612CDF4B7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FEBDD0-37FB-054C-904A-3BD76A1F1C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6206699"/>
      </p:ext>
    </p:extLst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1E0A5A7-B64C-A84F-8C86-FB4C40D325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D138B-B87D-9C4A-BBC3-C61D95855EB0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FFC4425-6590-7546-A688-81CF902AAF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8E78366-F35F-2A40-AB9C-E65A76EDAE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8325EB-556C-F648-923A-0BC7EAF11B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1945935"/>
      </p:ext>
    </p:extLst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C4F17D-8FBA-B241-B90C-A7B5912B73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83F7A-32DE-364B-B629-415219384CD4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FE4F11-A9D1-664B-964E-867EF571EA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CE5F67-5874-914D-ADD8-A8258DDA43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1C29B-6D94-7147-B7FC-5A5323296D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0807622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FE376EE-D412-4744-A447-9B8602B338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B1789E-04E7-5045-9407-3CBA8D17D5CF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6854F8-EEE3-7540-AFEA-E6DB0B3DF6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79EAEED-E730-4143-99B0-4E3D25C5A1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6FBFA-8885-504D-B266-23FACD65DB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0585353"/>
      </p:ext>
    </p:extLst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A272D0-686F-A245-B677-1EC894AD72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377CA-B02B-F440-826A-7CC2CD20E4D2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819267-5181-F840-83AB-99786D682C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540DE4-8B13-E64D-B5EB-E3C34D106E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F73CD-AC01-DC43-9A0F-2C6F7B0977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6515685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6256232-53DA-FD49-8040-C95EC656F0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A559D-0D91-EC4A-A450-0F6FB41B8A82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86FC8F5-4BD9-104E-B661-2B48E038FF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D8C73A-FB42-0B4E-9A40-A86A7B2983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F0073-443B-7F4D-AF9E-BAA5BFC8A8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1950677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E79BA42-0665-2F4A-B6E9-E303927BD4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24A71-C48B-5D48-939D-32807502F600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37C599E-FA05-2844-88D0-C73A0FE677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629A5E6-7E76-AF49-A573-6D1C90AD28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DE7852-1A67-6843-96E7-5C55E508C7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6427464"/>
      </p:ext>
    </p:extLst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5BAE38F-A33E-F347-9269-3C97CC2A00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DB96D4-38C3-0F4D-A7EC-298E5C0F5FF7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B3AE0B8-C4EF-5940-A018-4DF079ABAA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649ECCD-A314-1C4B-9AB5-D02FC853D5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BD464-9397-F34F-BDBC-0BDC1FC948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0421479"/>
      </p:ext>
    </p:extLst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990A980-B74C-DD4E-9514-CF2058FE96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7B807-243E-5445-85F6-D71845DDECB3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497D11C-2385-F243-BCFC-A112FA15B3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28DF4E2-20BF-B94D-BC29-040A63560D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33AF0-80DA-2043-B890-ED59EAD02D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2485306"/>
      </p:ext>
    </p:extLst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68CB9-6A0D-7C4D-BA98-D7A8A6139E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9E9A95-D022-F247-B9FD-703D148E10FB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246F12D-62B1-4B46-8C41-1DC52F4551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D471D98-5029-CA47-8593-2F515D5AAF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1CAB8-0652-6348-B5F2-217C4DBEA5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0406815"/>
      </p:ext>
    </p:extLst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3119FCFC-FA8B-FD45-8D6D-AE80434270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74D8A-138B-C74E-95B2-C29ED600DED3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25331EE2-3830-C046-A91B-819A638005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B615C677-4471-D647-928F-36A14614EC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9C794-A123-324F-A7B4-9D46220A56B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4774103"/>
      </p:ext>
    </p:extLst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89DB09DC-7B9A-3C40-9217-1CB8F773D2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916F99-C775-5642-8CEB-963ECC1D6CEA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id="{789AC571-B18E-9749-BEC5-30AED17498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9D158D53-8592-9C4D-8AF3-5A259CF963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47A90-D86E-5649-826A-FA23AF31D24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70003335"/>
      </p:ext>
    </p:extLst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60F9A57E-2B7A-CA4A-B04C-27B7210B65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239CE-79BC-1146-A3FD-E5DAFCD14056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id="{B5DCAEE0-E287-B144-B7FF-05AC17820F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12B0A676-2FBA-1848-84ED-16499098C9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2BA2A-B619-5E4E-B61D-88948910A7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2474648"/>
      </p:ext>
    </p:extLst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47FD6396-01E1-AE45-92DD-8D1270ED43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C4ECC-5EBA-7D41-9846-2C13869DE4F6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F751E807-7C1F-A24D-844D-FD666F7DCA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02313972-29FB-D449-84EE-621C59AD38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74C6C-C1E4-4447-86CD-0A92A902FBF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96318261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8D9061B-3593-7E47-B303-880B35F0A3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80BBC-E697-314E-8DEA-F14BAE76571B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644DA8A-1ED7-C943-928C-FDB7F84D55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B626455-2EF7-4544-80A9-7F94E95D5B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10ADD-C39A-9243-A2E9-BBD4B7907B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4542374"/>
      </p:ext>
    </p:extLst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B2B28799-4266-F44F-93A2-33D9312C14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8F8AF-B238-9141-AAD6-9B390B880491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37EA169C-AB86-224C-812B-91D24285B6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7E672ADB-99A5-7D4A-9EE6-850649540C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C01BD-8CC9-5B46-BC84-59343AC195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091741"/>
      </p:ext>
    </p:extLst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726437D4-BF16-2444-9CC8-72E8E842A3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0698B-2980-AE4D-BD17-E8D36D13B92D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66E0F06F-2613-4A4C-93F5-9E6EBCC179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4E8E37CC-8996-B14C-BDA0-C8A5DD13FB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11A721-799C-0947-B57C-0F13320D1D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11641965"/>
      </p:ext>
    </p:extLst>
  </p:cSld>
  <p:clrMapOvr>
    <a:masterClrMapping/>
  </p:clrMapOvr>
  <p:transition spd="slow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D77925-0FA6-D44E-8EA7-78806A549E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FDC87F-9EC1-C648-BE27-981883EB98FF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67D0CA3-CAFD-1D47-A134-3820F46C7F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BEB767C-B5F1-CB47-94B0-E1F3C84CE2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25E10-8B5D-BE4E-A0C2-8CFC91DB11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9545547"/>
      </p:ext>
    </p:extLst>
  </p:cSld>
  <p:clrMapOvr>
    <a:masterClrMapping/>
  </p:clrMapOvr>
  <p:transition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E6E3A73-F371-E84E-9868-0247DE942B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A9049E-C0BD-1C42-B0F2-9F65A0EFC796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8548ECA-310C-D64F-A2F2-83095ADEFC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F759166-D895-4F46-8B32-CDF384EA91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7D9C4-2295-A74E-ADDB-10D09995A6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52581"/>
      </p:ext>
    </p:extLst>
  </p:cSld>
  <p:clrMapOvr>
    <a:masterClrMapping/>
  </p:clrMapOvr>
  <p:transition spd="slow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00EC40-1DFC-A04D-AC23-B8E77C4909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3638B-5186-6340-912E-ECE0100409BF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3D0DE60-DCA4-784F-B837-A1C993B226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FFD33F0-5695-9941-AADD-DC0D925C04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12BC6-608E-BB40-961F-D91C3D062C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9096098"/>
      </p:ext>
    </p:extLst>
  </p:cSld>
  <p:clrMapOvr>
    <a:masterClrMapping/>
  </p:clrMapOvr>
  <p:transition spd="slow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AF020A3-0E5D-184A-91FB-5B69517A73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213B8-91A1-9544-83CE-314D127B70A4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350B481-35DE-6F4C-9586-3917D7C44C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0BE411-28F8-C842-8EC0-439DF2EF99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53195-E099-C740-A05F-C34D9AD828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2828533"/>
      </p:ext>
    </p:extLst>
  </p:cSld>
  <p:clrMapOvr>
    <a:masterClrMapping/>
  </p:clrMapOvr>
  <p:transition spd="slow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5B48CFF-705D-D44A-BCDE-5B9063185A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97E91-E157-7C4E-AE34-614330E0138E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1804AAD-E96E-D446-8980-4C88CA11C2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525EB79-5025-CA48-A063-121FF2FD78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BFF3B-0E50-9A49-9A8C-EE3CF490AF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4081897"/>
      </p:ext>
    </p:extLst>
  </p:cSld>
  <p:clrMapOvr>
    <a:masterClrMapping/>
  </p:clrMapOvr>
  <p:transition spd="slow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BB808413-E2CB-A44D-BADB-FDFC7C9B7C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FA07C-B9E9-E745-96B8-81C3E7A62AAC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9E4D106C-31F5-7F4E-AD3D-3B918B18B8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C99CDEE4-50E3-7743-B5EF-93B4B486EB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9D7A7-E502-9C43-AF37-32AFC2BCF4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7671257"/>
      </p:ext>
    </p:extLst>
  </p:cSld>
  <p:clrMapOvr>
    <a:masterClrMapping/>
  </p:clrMapOvr>
  <p:transition spd="slow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67C34B00-F60C-EF4E-AFC3-C9935B1083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6A910-D911-B449-9077-812FD27D5354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id="{921E83A6-084F-244B-A00C-E808150BA5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B2098946-D6FD-6A41-B4CB-261B8D7FDE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A2A92-F446-6A4D-8718-E107FFF3B8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0445423"/>
      </p:ext>
    </p:extLst>
  </p:cSld>
  <p:clrMapOvr>
    <a:masterClrMapping/>
  </p:clrMapOvr>
  <p:transition spd="slow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F8BBC391-95F2-874B-805D-95C15B5D97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89B276-E7CD-804D-A952-0003BD12FD68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id="{27E93EA3-EBC6-F544-BEB2-EAAAE2851C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31C91F36-4B2E-B844-882F-F005590F28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72E00-E64C-A64A-B581-DD6B6F2F61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6226197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25EEC399-3A95-C348-9D36-C3EBFE7611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166F17-2B25-9640-B6D0-31C1D5E3270E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A706CC80-0367-CB41-A382-9DE1D234BA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ECB86593-21EA-1244-9768-73BF60292C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0D48F3-CE0B-7F4D-90C3-6D06578B73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6106364"/>
      </p:ext>
    </p:extLst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D5AB2DDC-56D3-534C-BA00-930027CEE2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31742-E287-704E-A9CB-7430B5494BE5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51115911-40B8-5D40-9BD4-E61A7139DF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771348C0-BDD1-B84D-BB15-DE227C6550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1CD8E7-D700-AF40-88E8-60AB4E6F5D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1599040"/>
      </p:ext>
    </p:extLst>
  </p:cSld>
  <p:clrMapOvr>
    <a:masterClrMapping/>
  </p:clrMapOvr>
  <p:transition spd="slow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ABB1D254-E69E-4440-B664-BD5A86CB66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AE7E2-4F61-B845-BE7A-3DCA04ADA3B9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D016E69B-2A7C-B24F-9815-16C12B8A19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9AABCFAF-66B1-EB4A-8D64-0566C8B31B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6264D-9B92-CC40-81C9-E28015FB24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5056207"/>
      </p:ext>
    </p:extLst>
  </p:cSld>
  <p:clrMapOvr>
    <a:masterClrMapping/>
  </p:clrMapOvr>
  <p:transition spd="slow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F1178420-DD3D-2847-8E04-099DEA4D23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60AE8C-7933-A440-8111-AF1BCAF11E46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1E4A2EBD-020B-D543-B866-5611B7292F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B3B238F6-A8D6-3F47-97D3-45B843D8B2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E2F27-8E23-9441-A8A3-E172C08138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1143048"/>
      </p:ext>
    </p:extLst>
  </p:cSld>
  <p:clrMapOvr>
    <a:masterClrMapping/>
  </p:clrMapOvr>
  <p:transition spd="slow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ACA15E-B779-0046-B8B2-4B9DAD0F58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C9D7B-BA74-5B43-920D-5127A222019A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9DAE041-2289-E34C-802C-02A9E2FA62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ED4046-F641-1C45-A756-F269E278E5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F96EC-A844-E848-ACE5-32D0BCCB33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2645845"/>
      </p:ext>
    </p:extLst>
  </p:cSld>
  <p:clrMapOvr>
    <a:masterClrMapping/>
  </p:clrMapOvr>
  <p:transition spd="slow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11E37D2-0E1E-9B4C-8567-6C7EF3B285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674FA-A05B-F149-8424-7B962BCF623B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8C79374-88E0-2E47-97C0-A54E4F5D3D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FEEB062-162C-9F41-A106-91ECD6B059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4FECD-FE0A-4844-AE99-72FA081888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7352133"/>
      </p:ext>
    </p:extLst>
  </p:cSld>
  <p:clrMapOvr>
    <a:masterClrMapping/>
  </p:clrMapOvr>
  <p:transition spd="slow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853AF1-8DA1-BB48-AEB7-C604B236C3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8F387-8921-EF44-88BA-E96505FBBAB6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9FABB1-C008-CE4E-9B5B-CC61759B57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5B384F5-C4D4-6B48-9317-297330E741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97658-8C20-E545-91A3-F3DDB6360A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7068555"/>
      </p:ext>
    </p:extLst>
  </p:cSld>
  <p:clrMapOvr>
    <a:masterClrMapping/>
  </p:clrMapOvr>
  <p:transition spd="slow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BAA2A00-7952-7849-BC03-081B8FD447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7A67F-6293-E94D-97DE-DDEA22C83D95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65A5A6F-C1F9-7342-8BDF-C76F04767E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7343FD4-A57B-A744-9474-D8C92BB421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5FA39-F4E2-7C48-9E07-0A3DEADE4F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7056662"/>
      </p:ext>
    </p:extLst>
  </p:cSld>
  <p:clrMapOvr>
    <a:masterClrMapping/>
  </p:clrMapOvr>
  <p:transition spd="slow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3CE3293-5B15-4E4D-A35B-40647F3D94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9A81E-8758-C143-9434-7510A2236A25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A36CE7F-0457-A943-A2A3-726803D539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ACF7BC3-CBDF-A947-AB6A-3281444C69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FFE6C-F768-844E-B056-1005ECD1DB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2928620"/>
      </p:ext>
    </p:extLst>
  </p:cSld>
  <p:clrMapOvr>
    <a:masterClrMapping/>
  </p:clrMapOvr>
  <p:transition spd="slow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06A4E5-C7C6-4640-BE7B-B31D2C0BB0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265522-1F37-D242-88CA-DF5BF5D48319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F12A81-8765-D942-80C2-1EF586F18F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975176-9CA6-464B-B504-0216026621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CC559B-B60A-EB42-9522-AA95A78E7B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2198448"/>
      </p:ext>
    </p:extLst>
  </p:cSld>
  <p:clrMapOvr>
    <a:masterClrMapping/>
  </p:clrMapOvr>
  <p:transition spd="slow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7B2168C-B9BB-644F-B5ED-9C1A3A13DD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008CC-CA22-0344-999C-9C62522220E3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B1774E9-6612-E34B-A968-369F567A4D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4633DE2-2A79-FF4D-ABFB-2BAC9307EC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CA1B33-8D40-4B42-805B-6F39D82C5D5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4236463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3AF2D19E-9EB3-FE47-B849-94D3B90E31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CE4960-EEC8-F04D-A2ED-08AFE3618FE6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id="{F0584A42-3C36-2D4D-812A-2BD412897B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42EC80A5-3028-DF4C-BE00-3DC30D294B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54754-FAED-164C-A251-4971433192F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67889"/>
      </p:ext>
    </p:extLst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59644D7-E996-D042-8270-3295ECD598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63508-8769-D643-AE9A-C64BDF7903FF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6BE80DA-621E-3C49-ACC5-C2D8873735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9986528-82F3-0B41-917E-CFA39FF49E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E64BA-F5A3-E047-9EFA-862F77AD4E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911981"/>
      </p:ext>
    </p:extLst>
  </p:cSld>
  <p:clrMapOvr>
    <a:masterClrMapping/>
  </p:clrMapOvr>
  <p:transition spd="slow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862D621-2F25-BC41-9B93-A6090190DB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3A501-3AC4-BD41-913E-9C0B63250D5F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1789BAB-6173-804E-A3B0-6777544908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AD1B85B-4531-EF42-9198-E0E85E648A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BE272-9EAE-7649-94CE-C85FB60C44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9237136"/>
      </p:ext>
    </p:extLst>
  </p:cSld>
  <p:clrMapOvr>
    <a:masterClrMapping/>
  </p:clrMapOvr>
  <p:transition spd="slow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BDB177-2285-8E4E-B3C3-F048377580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35F50-A48E-F54D-9FBB-17A66C4AB3D5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E32D97-E02F-F843-9867-DD49665A36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9452F1-6D0C-F145-9468-BC4126C678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E75AB-DAA1-2940-AD32-E75941EF77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5003408"/>
      </p:ext>
    </p:extLst>
  </p:cSld>
  <p:clrMapOvr>
    <a:masterClrMapping/>
  </p:clrMapOvr>
  <p:transition spd="slow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FB4B59-DE8E-8C4A-BAB7-9277A5936F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EF2D4-6FA3-6045-A588-61991D4E67B7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04FBE1-E9B5-DB45-A322-EEB3FD0940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F766D7-FCD5-6240-AB85-89BBC9A22A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39406-A3CE-5C49-AA89-7B8AB44881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9824001"/>
      </p:ext>
    </p:extLst>
  </p:cSld>
  <p:clrMapOvr>
    <a:masterClrMapping/>
  </p:clrMapOvr>
  <p:transition spd="slow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2336E1-55DE-484F-9912-1922A283F7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C643D-4A6E-964A-976D-B641D85263B1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594E2FC-DBAC-BD4E-814F-8E0DDE0DDF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BD136E6-ADE0-9840-B3DF-6B397D12DE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16A32-10DA-2241-8FFE-57D4F6F96A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0478805"/>
      </p:ext>
    </p:extLst>
  </p:cSld>
  <p:clrMapOvr>
    <a:masterClrMapping/>
  </p:clrMapOvr>
  <p:transition spd="slow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DE44ACA-5290-8840-A198-D161CCDB5D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73DD3-647F-3E40-9F36-386197D9CD01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6181147-7239-0249-825F-6745537B97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580C0ED-5CEE-DA4A-A465-BA9DBD52B8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7F780-7DDA-F84F-829B-138A27CE61A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7842191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0302750D-ECC2-4341-97FE-E1EAAD875F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7D78A-2D3A-2842-A0CC-475B0F263B0F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id="{E671C39F-F261-D647-AF57-97D07EFCEB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0FC5E857-FA1A-ED4D-A9B8-FDAB52BBB2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943CB-3E6A-0C44-B992-4A29D1CEB0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4493364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F9AFC2C3-C0C7-3A4E-B394-70E0EFEC65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718CB-060E-324B-BF1E-8D1329F239F3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70A6829C-FC5C-FE40-B8E0-F35508321A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9C6850CC-2687-A540-90F1-D942C45C8B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7F433-1392-F042-817F-D2E41604DE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3629320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6D3D5881-2142-3A42-9BEA-8AA6BE7DDC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C4056-F180-0641-A382-31FA8EE8E4C9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9048D05C-94CF-CF4B-9354-F0D552842B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F9887AEA-600A-C348-9F9F-707982B619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7F8F4-87BA-1C48-B1C7-953D14C44C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5245103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FE2B4A13-F2F6-3E4A-B9E8-4F5BBD76C4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F53A5-D16F-514E-A685-D6588EED0887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A41587F1-27BD-6947-AE57-21EEAA149C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2A05A404-59AD-7C42-9240-B5810BF39E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ECDEE-AED6-244F-9D26-54B0766144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8732140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hyperlink" Target="http://www.nordridesign.cn/index.php" TargetMode="Externa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hyperlink" Target="http://www.nordridesign.cn/index.php" TargetMode="Externa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>
            <a:extLst>
              <a:ext uri="{FF2B5EF4-FFF2-40B4-BE49-F238E27FC236}">
                <a16:creationId xmlns:a16="http://schemas.microsoft.com/office/drawing/2014/main" id="{0CCEDF00-9758-8346-BD0C-2096730082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单击此处编辑母版标题样式</a:t>
            </a:r>
          </a:p>
        </p:txBody>
      </p:sp>
      <p:sp>
        <p:nvSpPr>
          <p:cNvPr id="1027" name="文本占位符 2">
            <a:extLst>
              <a:ext uri="{FF2B5EF4-FFF2-40B4-BE49-F238E27FC236}">
                <a16:creationId xmlns:a16="http://schemas.microsoft.com/office/drawing/2014/main" id="{1AE0BC5D-0799-F64C-9E0C-2081D6DD68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单击此处编辑母版文本样式</a:t>
            </a:r>
          </a:p>
          <a:p>
            <a:pPr lvl="1"/>
            <a:r>
              <a:rPr lang="zh-CN" altLang="zh-CN"/>
              <a:t>第二级</a:t>
            </a:r>
          </a:p>
          <a:p>
            <a:pPr lvl="2"/>
            <a:r>
              <a:rPr lang="zh-CN" altLang="zh-CN"/>
              <a:t>第三级</a:t>
            </a:r>
          </a:p>
          <a:p>
            <a:pPr lvl="3"/>
            <a:r>
              <a:rPr lang="zh-CN" altLang="zh-CN"/>
              <a:t>第四级</a:t>
            </a:r>
          </a:p>
          <a:p>
            <a:pPr lvl="4"/>
            <a:r>
              <a:rPr lang="zh-CN" altLang="zh-CN"/>
              <a:t>第五级</a:t>
            </a:r>
          </a:p>
        </p:txBody>
      </p:sp>
      <p:sp>
        <p:nvSpPr>
          <p:cNvPr id="1028" name="日期占位符 3">
            <a:extLst>
              <a:ext uri="{FF2B5EF4-FFF2-40B4-BE49-F238E27FC236}">
                <a16:creationId xmlns:a16="http://schemas.microsoft.com/office/drawing/2014/main" id="{5AF4F38A-16D3-F944-98BA-9A49496C105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defRPr/>
            </a:pPr>
            <a:fld id="{4D7F4AAC-3718-E348-8A9A-17643FB3D9CA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1029" name="页脚占位符 4">
            <a:extLst>
              <a:ext uri="{FF2B5EF4-FFF2-40B4-BE49-F238E27FC236}">
                <a16:creationId xmlns:a16="http://schemas.microsoft.com/office/drawing/2014/main" id="{EC905638-426D-2E4C-A064-22E26FD8FDE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灯片编号占位符 5">
            <a:extLst>
              <a:ext uri="{FF2B5EF4-FFF2-40B4-BE49-F238E27FC236}">
                <a16:creationId xmlns:a16="http://schemas.microsoft.com/office/drawing/2014/main" id="{4D3C7349-3EA9-7343-B4C6-929C65AADA3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4CEDDE6-2F4A-C945-89D3-BC9E712123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 autoUpdateAnimBg="0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1CECEB6B-E283-2D43-97AB-9D4BCBED51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单击此处编辑母版标题样式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BC1C3D59-9526-4C47-BB05-E1516A5EB8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单击此处编辑母版文本样式</a:t>
            </a:r>
          </a:p>
          <a:p>
            <a:pPr lvl="1"/>
            <a:r>
              <a:rPr lang="zh-CN" altLang="zh-CN"/>
              <a:t>第二级</a:t>
            </a:r>
          </a:p>
          <a:p>
            <a:pPr lvl="2"/>
            <a:r>
              <a:rPr lang="zh-CN" altLang="zh-CN"/>
              <a:t>第三级</a:t>
            </a:r>
          </a:p>
          <a:p>
            <a:pPr lvl="3"/>
            <a:r>
              <a:rPr lang="zh-CN" altLang="zh-CN"/>
              <a:t>第四级</a:t>
            </a:r>
          </a:p>
          <a:p>
            <a:pPr lvl="4"/>
            <a:r>
              <a:rPr lang="zh-CN" altLang="zh-CN"/>
              <a:t>第五级</a:t>
            </a: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06D0824A-6FFE-CB4E-AF9F-4EC5EC59972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4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02341F1-80D1-AD46-B9BE-34DA603CA0FE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81EAC1C7-BF4D-5542-9EDA-334ED6B916E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anose="020B0604020202020204" pitchFamily="34" charset="0"/>
              <a:buNone/>
              <a:defRPr sz="14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CCCAF672-7F88-7246-93F0-B31F2996511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4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395120B-BA8B-D743-9CE1-D53AED2071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2055" name="Text Box 7">
            <a:extLst>
              <a:ext uri="{FF2B5EF4-FFF2-40B4-BE49-F238E27FC236}">
                <a16:creationId xmlns:a16="http://schemas.microsoft.com/office/drawing/2014/main" id="{85A13883-F4E0-DA4E-AB00-2CD658F0A94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813175" y="2536825"/>
            <a:ext cx="36195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600">
                <a:latin typeface="Impact" panose="020B0806030902050204" pitchFamily="34" charset="0"/>
              </a:rPr>
              <a:t>P</a:t>
            </a:r>
          </a:p>
        </p:txBody>
      </p:sp>
      <p:sp>
        <p:nvSpPr>
          <p:cNvPr id="2056" name="Text Box 8">
            <a:extLst>
              <a:ext uri="{FF2B5EF4-FFF2-40B4-BE49-F238E27FC236}">
                <a16:creationId xmlns:a16="http://schemas.microsoft.com/office/drawing/2014/main" id="{001CC95D-F36C-D44D-B35A-749C9633292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29075" y="2536825"/>
            <a:ext cx="36195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600">
                <a:latin typeface="Impact" panose="020B0806030902050204" pitchFamily="34" charset="0"/>
              </a:rPr>
              <a:t>o</a:t>
            </a:r>
          </a:p>
        </p:txBody>
      </p:sp>
      <p:sp>
        <p:nvSpPr>
          <p:cNvPr id="2057" name="Text Box 9">
            <a:extLst>
              <a:ext uri="{FF2B5EF4-FFF2-40B4-BE49-F238E27FC236}">
                <a16:creationId xmlns:a16="http://schemas.microsoft.com/office/drawing/2014/main" id="{C4C8309B-E112-A84A-903A-292505EA8CD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56088" y="2536825"/>
            <a:ext cx="36195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600">
                <a:latin typeface="Impact" panose="020B0806030902050204" pitchFamily="34" charset="0"/>
              </a:rPr>
              <a:t>w</a:t>
            </a:r>
          </a:p>
        </p:txBody>
      </p:sp>
      <p:sp>
        <p:nvSpPr>
          <p:cNvPr id="2058" name="Text Box 10">
            <a:extLst>
              <a:ext uri="{FF2B5EF4-FFF2-40B4-BE49-F238E27FC236}">
                <a16:creationId xmlns:a16="http://schemas.microsoft.com/office/drawing/2014/main" id="{E438E00C-3435-A04A-9562-CF692A6DD4F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543425" y="2536825"/>
            <a:ext cx="36195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600">
                <a:latin typeface="Impact" panose="020B0806030902050204" pitchFamily="34" charset="0"/>
              </a:rPr>
              <a:t>e</a:t>
            </a:r>
          </a:p>
        </p:txBody>
      </p:sp>
      <p:sp>
        <p:nvSpPr>
          <p:cNvPr id="2059" name="Text Box 11">
            <a:extLst>
              <a:ext uri="{FF2B5EF4-FFF2-40B4-BE49-F238E27FC236}">
                <a16:creationId xmlns:a16="http://schemas.microsoft.com/office/drawing/2014/main" id="{B2F8026A-63ED-5146-9567-A46FB2CEA1C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757738" y="2536825"/>
            <a:ext cx="36195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600">
                <a:latin typeface="Impact" panose="020B0806030902050204" pitchFamily="34" charset="0"/>
              </a:rPr>
              <a:t>r</a:t>
            </a:r>
          </a:p>
        </p:txBody>
      </p:sp>
      <p:sp>
        <p:nvSpPr>
          <p:cNvPr id="2060" name="Text Box 12">
            <a:extLst>
              <a:ext uri="{FF2B5EF4-FFF2-40B4-BE49-F238E27FC236}">
                <a16:creationId xmlns:a16="http://schemas.microsoft.com/office/drawing/2014/main" id="{2FB3B1F6-B7EC-1F4A-B03A-B77D35551EE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037138" y="2536825"/>
            <a:ext cx="36195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600">
                <a:latin typeface="Impact" panose="020B0806030902050204" pitchFamily="34" charset="0"/>
              </a:rPr>
              <a:t>B</a:t>
            </a:r>
          </a:p>
        </p:txBody>
      </p:sp>
      <p:sp>
        <p:nvSpPr>
          <p:cNvPr id="2061" name="Text Box 13">
            <a:extLst>
              <a:ext uri="{FF2B5EF4-FFF2-40B4-BE49-F238E27FC236}">
                <a16:creationId xmlns:a16="http://schemas.microsoft.com/office/drawing/2014/main" id="{AD67A96F-F56B-BE4A-8742-51729F290D3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264150" y="2536825"/>
            <a:ext cx="36195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600">
                <a:latin typeface="Impact" panose="020B0806030902050204" pitchFamily="34" charset="0"/>
              </a:rPr>
              <a:t>a</a:t>
            </a:r>
          </a:p>
        </p:txBody>
      </p:sp>
      <p:sp>
        <p:nvSpPr>
          <p:cNvPr id="2062" name="Text Box 14">
            <a:extLst>
              <a:ext uri="{FF2B5EF4-FFF2-40B4-BE49-F238E27FC236}">
                <a16:creationId xmlns:a16="http://schemas.microsoft.com/office/drawing/2014/main" id="{7673A5A1-9C17-1748-8815-ACDF1FE7F8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478463" y="2536825"/>
            <a:ext cx="36195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600">
                <a:latin typeface="Impact" panose="020B0806030902050204" pitchFamily="34" charset="0"/>
              </a:rPr>
              <a:t>r</a:t>
            </a:r>
          </a:p>
        </p:txBody>
      </p:sp>
      <p:sp>
        <p:nvSpPr>
          <p:cNvPr id="2063" name="Text Box 15">
            <a:extLst>
              <a:ext uri="{FF2B5EF4-FFF2-40B4-BE49-F238E27FC236}">
                <a16:creationId xmlns:a16="http://schemas.microsoft.com/office/drawing/2014/main" id="{BC1EC2E6-5444-4C47-9FEE-EB6E64A951A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808413" y="3019425"/>
            <a:ext cx="20034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1200">
                <a:ea typeface="微软雅黑" panose="020B0503020204020204" pitchFamily="34" charset="-122"/>
              </a:rPr>
              <a:t>中国专业</a:t>
            </a:r>
            <a:r>
              <a:rPr lang="en-US" altLang="zh-CN" sz="1200">
                <a:ea typeface="微软雅黑" panose="020B0503020204020204" pitchFamily="34" charset="-122"/>
              </a:rPr>
              <a:t>PPT</a:t>
            </a:r>
            <a:r>
              <a:rPr lang="zh-CN" altLang="en-US" sz="1200">
                <a:ea typeface="微软雅黑" panose="020B0503020204020204" pitchFamily="34" charset="-122"/>
              </a:rPr>
              <a:t>设计交流论坛</a:t>
            </a:r>
          </a:p>
        </p:txBody>
      </p:sp>
      <p:pic>
        <p:nvPicPr>
          <p:cNvPr id="2064" name="Picture 16" descr="logo">
            <a:extLst>
              <a:ext uri="{FF2B5EF4-FFF2-40B4-BE49-F238E27FC236}">
                <a16:creationId xmlns:a16="http://schemas.microsoft.com/office/drawing/2014/main" id="{99EC4B4A-069C-6D4A-BFC8-347ACA11E86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263" y="2525713"/>
            <a:ext cx="782637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 descr="logo2">
            <a:extLst>
              <a:ext uri="{FF2B5EF4-FFF2-40B4-BE49-F238E27FC236}">
                <a16:creationId xmlns:a16="http://schemas.microsoft.com/office/drawing/2014/main" id="{3A5D8B22-8D51-3548-8ECA-2489A9C364C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813" y="2347913"/>
            <a:ext cx="382905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6" name="Rectangle 18">
            <a:hlinkClick r:id="rId15"/>
            <a:extLst>
              <a:ext uri="{FF2B5EF4-FFF2-40B4-BE49-F238E27FC236}">
                <a16:creationId xmlns:a16="http://schemas.microsoft.com/office/drawing/2014/main" id="{CFD5B28E-350B-EB45-BBDA-C3D5FACA0DE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84438" y="2060575"/>
            <a:ext cx="3987800" cy="1655763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3" presetClass="entr" presetSubtype="36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16667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43 -4.07407E-6 L -4.72222E-6 -4.07407E-6 " pathEditMode="relative" rAng="0" ptsTypes="AA">
                                      <p:cBhvr>
                                        <p:cTn id="144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62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46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2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 autoUpdateAnimBg="0"/>
      <p:bldP spid="2056" grpId="0" autoUpdateAnimBg="0"/>
      <p:bldP spid="2057" grpId="0" autoUpdateAnimBg="0"/>
      <p:bldP spid="2058" grpId="0" autoUpdateAnimBg="0"/>
      <p:bldP spid="2059" grpId="0" autoUpdateAnimBg="0"/>
      <p:bldP spid="2060" grpId="0" autoUpdateAnimBg="0"/>
      <p:bldP spid="2061" grpId="0" autoUpdateAnimBg="0"/>
      <p:bldP spid="2062" grpId="0" autoUpdateAnimBg="0"/>
      <p:bldP spid="2063" grpId="0" autoUpdateAnimBg="0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图片 6" descr="3DSYRW_5020.jpg">
            <a:extLst>
              <a:ext uri="{FF2B5EF4-FFF2-40B4-BE49-F238E27FC236}">
                <a16:creationId xmlns:a16="http://schemas.microsoft.com/office/drawing/2014/main" id="{5BD7689F-7F55-8240-BFBA-DAFF86C05B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3200400"/>
            <a:ext cx="585152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标题占位符 1">
            <a:extLst>
              <a:ext uri="{FF2B5EF4-FFF2-40B4-BE49-F238E27FC236}">
                <a16:creationId xmlns:a16="http://schemas.microsoft.com/office/drawing/2014/main" id="{98E21F29-F283-CC45-B3BB-A249BB7E4B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单击此处编辑母版标题样式</a:t>
            </a:r>
          </a:p>
        </p:txBody>
      </p:sp>
      <p:sp>
        <p:nvSpPr>
          <p:cNvPr id="3077" name="文本占位符 2">
            <a:extLst>
              <a:ext uri="{FF2B5EF4-FFF2-40B4-BE49-F238E27FC236}">
                <a16:creationId xmlns:a16="http://schemas.microsoft.com/office/drawing/2014/main" id="{9FEB870E-D14C-EF42-8BA4-F1E4777026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单击此处编辑母版文本样式</a:t>
            </a:r>
          </a:p>
          <a:p>
            <a:pPr lvl="1"/>
            <a:r>
              <a:rPr lang="zh-CN" altLang="zh-CN"/>
              <a:t>第二级</a:t>
            </a:r>
          </a:p>
          <a:p>
            <a:pPr lvl="2"/>
            <a:r>
              <a:rPr lang="zh-CN" altLang="zh-CN"/>
              <a:t>第三级</a:t>
            </a:r>
          </a:p>
          <a:p>
            <a:pPr lvl="3"/>
            <a:r>
              <a:rPr lang="zh-CN" altLang="zh-CN"/>
              <a:t>第四级</a:t>
            </a:r>
          </a:p>
          <a:p>
            <a:pPr lvl="4"/>
            <a:r>
              <a:rPr lang="zh-CN" altLang="zh-CN"/>
              <a:t>第五级</a:t>
            </a:r>
          </a:p>
        </p:txBody>
      </p:sp>
      <p:sp>
        <p:nvSpPr>
          <p:cNvPr id="3078" name="日期占位符 3">
            <a:extLst>
              <a:ext uri="{FF2B5EF4-FFF2-40B4-BE49-F238E27FC236}">
                <a16:creationId xmlns:a16="http://schemas.microsoft.com/office/drawing/2014/main" id="{EFDE30EF-5D7E-7542-92AE-02235C42610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defRPr/>
            </a:pPr>
            <a:fld id="{A344EE39-0506-4245-9E80-E2D24B400914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3079" name="页脚占位符 4">
            <a:extLst>
              <a:ext uri="{FF2B5EF4-FFF2-40B4-BE49-F238E27FC236}">
                <a16:creationId xmlns:a16="http://schemas.microsoft.com/office/drawing/2014/main" id="{CA30A2FD-B2B2-AC46-9338-4316DCCB22F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anose="020B0604020202020204" pitchFamily="34" charset="0"/>
              <a:buNone/>
              <a:defRPr sz="1600">
                <a:latin typeface="+mn-lt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80" name="灯片编号占位符 5">
            <a:extLst>
              <a:ext uri="{FF2B5EF4-FFF2-40B4-BE49-F238E27FC236}">
                <a16:creationId xmlns:a16="http://schemas.microsoft.com/office/drawing/2014/main" id="{BAC3A930-40F9-DF41-A44F-DE21A23894C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5359F6F-471D-F741-9AD0-B339B0C2043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build="p" autoUpdateAnimBg="0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7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7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7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7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7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7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7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7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7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7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>
            <a:extLst>
              <a:ext uri="{FF2B5EF4-FFF2-40B4-BE49-F238E27FC236}">
                <a16:creationId xmlns:a16="http://schemas.microsoft.com/office/drawing/2014/main" id="{606E0D5F-10A9-CB40-93B1-F5AB3377855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5264150"/>
            <a:ext cx="1714500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标题占位符 1">
            <a:extLst>
              <a:ext uri="{FF2B5EF4-FFF2-40B4-BE49-F238E27FC236}">
                <a16:creationId xmlns:a16="http://schemas.microsoft.com/office/drawing/2014/main" id="{4CD087A7-16BF-0F45-97F1-D82EA88D55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单击此处编辑母版标题样式</a:t>
            </a:r>
          </a:p>
        </p:txBody>
      </p:sp>
      <p:sp>
        <p:nvSpPr>
          <p:cNvPr id="4101" name="文本占位符 2">
            <a:extLst>
              <a:ext uri="{FF2B5EF4-FFF2-40B4-BE49-F238E27FC236}">
                <a16:creationId xmlns:a16="http://schemas.microsoft.com/office/drawing/2014/main" id="{8A61CCD6-A2EF-4C43-AA29-D1CDD332F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单击此处编辑母版文本样式</a:t>
            </a:r>
          </a:p>
          <a:p>
            <a:pPr lvl="1"/>
            <a:r>
              <a:rPr lang="zh-CN" altLang="zh-CN"/>
              <a:t>第二级</a:t>
            </a:r>
          </a:p>
          <a:p>
            <a:pPr lvl="2"/>
            <a:r>
              <a:rPr lang="zh-CN" altLang="zh-CN"/>
              <a:t>第三级</a:t>
            </a:r>
          </a:p>
          <a:p>
            <a:pPr lvl="3"/>
            <a:r>
              <a:rPr lang="zh-CN" altLang="zh-CN"/>
              <a:t>第四级</a:t>
            </a:r>
          </a:p>
          <a:p>
            <a:pPr lvl="4"/>
            <a:r>
              <a:rPr lang="zh-CN" altLang="zh-CN"/>
              <a:t>第五级</a:t>
            </a:r>
          </a:p>
        </p:txBody>
      </p:sp>
      <p:sp>
        <p:nvSpPr>
          <p:cNvPr id="4102" name="日期占位符 3">
            <a:extLst>
              <a:ext uri="{FF2B5EF4-FFF2-40B4-BE49-F238E27FC236}">
                <a16:creationId xmlns:a16="http://schemas.microsoft.com/office/drawing/2014/main" id="{3BBF2C82-5999-2C46-90B3-B30E11D79B2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24088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defRPr/>
            </a:pPr>
            <a:fld id="{4CC2BD77-D0EE-3E41-A361-7336145CEE1F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4103" name="页脚占位符 4">
            <a:extLst>
              <a:ext uri="{FF2B5EF4-FFF2-40B4-BE49-F238E27FC236}">
                <a16:creationId xmlns:a16="http://schemas.microsoft.com/office/drawing/2014/main" id="{78DD58AB-0895-0942-BE16-33578BA3A63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38700" y="6356350"/>
            <a:ext cx="23050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anose="020B0604020202020204" pitchFamily="34" charset="0"/>
              <a:buNone/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104" name="灯片编号占位符 5">
            <a:extLst>
              <a:ext uri="{FF2B5EF4-FFF2-40B4-BE49-F238E27FC236}">
                <a16:creationId xmlns:a16="http://schemas.microsoft.com/office/drawing/2014/main" id="{AC6474CA-2FA4-0543-B4DD-D8FDA83C856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43813" y="6356350"/>
            <a:ext cx="10429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85A4A87-6B45-8C4F-8649-E5FC213400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build="p" autoUpdateAnimBg="0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0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0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0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0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0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0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0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0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0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0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0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0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0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0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0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7">
            <a:extLst>
              <a:ext uri="{FF2B5EF4-FFF2-40B4-BE49-F238E27FC236}">
                <a16:creationId xmlns:a16="http://schemas.microsoft.com/office/drawing/2014/main" id="{D6A91C00-23A1-9F41-854B-543DB242DF1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813175" y="2536825"/>
            <a:ext cx="36195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600">
                <a:latin typeface="Impact" panose="020B0806030902050204" pitchFamily="34" charset="0"/>
              </a:rPr>
              <a:t>P</a:t>
            </a:r>
          </a:p>
        </p:txBody>
      </p:sp>
      <p:sp>
        <p:nvSpPr>
          <p:cNvPr id="5123" name="Text Box 8">
            <a:extLst>
              <a:ext uri="{FF2B5EF4-FFF2-40B4-BE49-F238E27FC236}">
                <a16:creationId xmlns:a16="http://schemas.microsoft.com/office/drawing/2014/main" id="{5E25B0AF-7248-4541-91CF-80D7CAACED1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29075" y="2536825"/>
            <a:ext cx="36195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600">
                <a:latin typeface="Impact" panose="020B0806030902050204" pitchFamily="34" charset="0"/>
              </a:rPr>
              <a:t>o</a:t>
            </a:r>
          </a:p>
        </p:txBody>
      </p:sp>
      <p:sp>
        <p:nvSpPr>
          <p:cNvPr id="5124" name="Text Box 9">
            <a:extLst>
              <a:ext uri="{FF2B5EF4-FFF2-40B4-BE49-F238E27FC236}">
                <a16:creationId xmlns:a16="http://schemas.microsoft.com/office/drawing/2014/main" id="{E9BC3014-652A-B24A-AA1B-9854C88F263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56088" y="2536825"/>
            <a:ext cx="36195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600">
                <a:latin typeface="Impact" panose="020B0806030902050204" pitchFamily="34" charset="0"/>
              </a:rPr>
              <a:t>w</a:t>
            </a:r>
          </a:p>
        </p:txBody>
      </p:sp>
      <p:sp>
        <p:nvSpPr>
          <p:cNvPr id="5125" name="Text Box 10">
            <a:extLst>
              <a:ext uri="{FF2B5EF4-FFF2-40B4-BE49-F238E27FC236}">
                <a16:creationId xmlns:a16="http://schemas.microsoft.com/office/drawing/2014/main" id="{74CAEC02-4B9E-1046-BF00-FC4079CD77E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543425" y="2536825"/>
            <a:ext cx="36195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600">
                <a:latin typeface="Impact" panose="020B0806030902050204" pitchFamily="34" charset="0"/>
              </a:rPr>
              <a:t>e</a:t>
            </a:r>
          </a:p>
        </p:txBody>
      </p:sp>
      <p:sp>
        <p:nvSpPr>
          <p:cNvPr id="5126" name="Text Box 11">
            <a:extLst>
              <a:ext uri="{FF2B5EF4-FFF2-40B4-BE49-F238E27FC236}">
                <a16:creationId xmlns:a16="http://schemas.microsoft.com/office/drawing/2014/main" id="{1E37081D-16C2-3648-B75A-2B6E64C0521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757738" y="2536825"/>
            <a:ext cx="36195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600">
                <a:latin typeface="Impact" panose="020B0806030902050204" pitchFamily="34" charset="0"/>
              </a:rPr>
              <a:t>r</a:t>
            </a:r>
          </a:p>
        </p:txBody>
      </p:sp>
      <p:sp>
        <p:nvSpPr>
          <p:cNvPr id="5127" name="Text Box 12">
            <a:extLst>
              <a:ext uri="{FF2B5EF4-FFF2-40B4-BE49-F238E27FC236}">
                <a16:creationId xmlns:a16="http://schemas.microsoft.com/office/drawing/2014/main" id="{40988482-30A7-E145-9E01-18F516789DF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037138" y="2536825"/>
            <a:ext cx="36195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600">
                <a:latin typeface="Impact" panose="020B0806030902050204" pitchFamily="34" charset="0"/>
              </a:rPr>
              <a:t>B</a:t>
            </a:r>
          </a:p>
        </p:txBody>
      </p:sp>
      <p:sp>
        <p:nvSpPr>
          <p:cNvPr id="5128" name="Text Box 13">
            <a:extLst>
              <a:ext uri="{FF2B5EF4-FFF2-40B4-BE49-F238E27FC236}">
                <a16:creationId xmlns:a16="http://schemas.microsoft.com/office/drawing/2014/main" id="{DEAAD4E3-85CA-EB46-AA4F-054226CB84E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264150" y="2536825"/>
            <a:ext cx="36195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600">
                <a:latin typeface="Impact" panose="020B0806030902050204" pitchFamily="34" charset="0"/>
              </a:rPr>
              <a:t>a</a:t>
            </a:r>
          </a:p>
        </p:txBody>
      </p:sp>
      <p:sp>
        <p:nvSpPr>
          <p:cNvPr id="5129" name="Text Box 14">
            <a:extLst>
              <a:ext uri="{FF2B5EF4-FFF2-40B4-BE49-F238E27FC236}">
                <a16:creationId xmlns:a16="http://schemas.microsoft.com/office/drawing/2014/main" id="{13E31A26-E03F-F84D-86C9-0537B5DC237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478463" y="2536825"/>
            <a:ext cx="36195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600">
                <a:latin typeface="Impact" panose="020B0806030902050204" pitchFamily="34" charset="0"/>
              </a:rPr>
              <a:t>r</a:t>
            </a:r>
          </a:p>
        </p:txBody>
      </p:sp>
      <p:sp>
        <p:nvSpPr>
          <p:cNvPr id="5130" name="Text Box 15">
            <a:extLst>
              <a:ext uri="{FF2B5EF4-FFF2-40B4-BE49-F238E27FC236}">
                <a16:creationId xmlns:a16="http://schemas.microsoft.com/office/drawing/2014/main" id="{AB92FCDE-ABFD-8440-97A8-EB34F8D0916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808413" y="3019425"/>
            <a:ext cx="20034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1200">
                <a:ea typeface="微软雅黑" panose="020B0503020204020204" pitchFamily="34" charset="-122"/>
              </a:rPr>
              <a:t>中国专业</a:t>
            </a:r>
            <a:r>
              <a:rPr lang="en-US" altLang="zh-CN" sz="1200">
                <a:ea typeface="微软雅黑" panose="020B0503020204020204" pitchFamily="34" charset="-122"/>
              </a:rPr>
              <a:t>PPT</a:t>
            </a:r>
            <a:r>
              <a:rPr lang="zh-CN" altLang="en-US" sz="1200">
                <a:ea typeface="微软雅黑" panose="020B0503020204020204" pitchFamily="34" charset="-122"/>
              </a:rPr>
              <a:t>设计交流论坛</a:t>
            </a:r>
          </a:p>
        </p:txBody>
      </p:sp>
      <p:pic>
        <p:nvPicPr>
          <p:cNvPr id="5131" name="Picture 16" descr="logo">
            <a:extLst>
              <a:ext uri="{FF2B5EF4-FFF2-40B4-BE49-F238E27FC236}">
                <a16:creationId xmlns:a16="http://schemas.microsoft.com/office/drawing/2014/main" id="{73E357B9-BCC1-1741-B8EC-70BF487BAA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263" y="2525713"/>
            <a:ext cx="782637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17" descr="logo2">
            <a:extLst>
              <a:ext uri="{FF2B5EF4-FFF2-40B4-BE49-F238E27FC236}">
                <a16:creationId xmlns:a16="http://schemas.microsoft.com/office/drawing/2014/main" id="{0DA7A336-3628-8540-85B9-6EA5AEA8CAE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813" y="2347913"/>
            <a:ext cx="382905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3" name="Rectangle 18">
            <a:hlinkClick r:id="rId15"/>
            <a:extLst>
              <a:ext uri="{FF2B5EF4-FFF2-40B4-BE49-F238E27FC236}">
                <a16:creationId xmlns:a16="http://schemas.microsoft.com/office/drawing/2014/main" id="{95F91A91-737E-3241-A0E3-4875973AC71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84438" y="2060575"/>
            <a:ext cx="3987800" cy="1655763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  <p:grpSp>
        <p:nvGrpSpPr>
          <p:cNvPr id="5134" name="Group 7">
            <a:extLst>
              <a:ext uri="{FF2B5EF4-FFF2-40B4-BE49-F238E27FC236}">
                <a16:creationId xmlns:a16="http://schemas.microsoft.com/office/drawing/2014/main" id="{94D6EC46-BC1A-3D42-AA17-8A84EE5E2FBF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890713" y="4083050"/>
            <a:ext cx="5308600" cy="1981200"/>
            <a:chOff x="0" y="0"/>
            <a:chExt cx="2948" cy="545"/>
          </a:xfrm>
        </p:grpSpPr>
        <p:sp>
          <p:nvSpPr>
            <p:cNvPr id="5135" name="Text Box 5">
              <a:extLst>
                <a:ext uri="{FF2B5EF4-FFF2-40B4-BE49-F238E27FC236}">
                  <a16:creationId xmlns:a16="http://schemas.microsoft.com/office/drawing/2014/main" id="{CCF69ED7-B0A3-3448-86CF-7AD59C85B5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" y="28"/>
              <a:ext cx="2840" cy="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  <a:buFont typeface="Arial" panose="020B0604020202020204" pitchFamily="34" charset="0"/>
                <a:buNone/>
                <a:defRPr/>
              </a:pPr>
              <a:r>
                <a:rPr lang="zh-CN" altLang="en-US" sz="1400">
                  <a:latin typeface="微软雅黑" panose="020B0503020204020204" pitchFamily="34" charset="-122"/>
                  <a:ea typeface="微软雅黑" panose="020B0503020204020204" pitchFamily="34" charset="-122"/>
                </a:rPr>
                <a:t>本模板作品由</a:t>
              </a:r>
              <a:r>
                <a:rPr lang="en-US" altLang="zh-CN" sz="1400">
                  <a:latin typeface="微软雅黑" panose="020B0503020204020204" pitchFamily="34" charset="-122"/>
                  <a:ea typeface="微软雅黑" panose="020B0503020204020204" pitchFamily="34" charset="-122"/>
                </a:rPr>
                <a:t>PowerBar</a:t>
              </a:r>
              <a:r>
                <a:rPr lang="zh-CN" altLang="en-US" sz="1400">
                  <a:latin typeface="微软雅黑" panose="020B0503020204020204" pitchFamily="34" charset="-122"/>
                  <a:ea typeface="微软雅黑" panose="020B0503020204020204" pitchFamily="34" charset="-122"/>
                </a:rPr>
                <a:t>模板组成员创作，部分图片素材来源于互联网，如有侵犯您的权利请即通知，立刻处理</a:t>
              </a:r>
            </a:p>
            <a:p>
              <a:pPr eaLnBrk="1" hangingPunct="1">
                <a:lnSpc>
                  <a:spcPct val="120000"/>
                </a:lnSpc>
                <a:buFont typeface="Arial" panose="020B0604020202020204" pitchFamily="34" charset="0"/>
                <a:buNone/>
                <a:defRPr/>
              </a:pPr>
              <a:r>
                <a:rPr lang="zh-CN" altLang="en-US" sz="1400">
                  <a:latin typeface="微软雅黑" panose="020B0503020204020204" pitchFamily="34" charset="-122"/>
                  <a:ea typeface="微软雅黑" panose="020B0503020204020204" pitchFamily="34" charset="-122"/>
                </a:rPr>
                <a:t>您可以自由：复制、发行、展览、表演、放映、广播或通过信息网络传播本作品 </a:t>
              </a:r>
              <a:r>
                <a:rPr lang="en-US" altLang="zh-CN" sz="1400">
                  <a:latin typeface="微软雅黑" panose="020B0503020204020204" pitchFamily="34" charset="-122"/>
                  <a:ea typeface="微软雅黑" panose="020B0503020204020204" pitchFamily="34" charset="-122"/>
                </a:rPr>
                <a:t>;</a:t>
              </a:r>
              <a:r>
                <a:rPr lang="zh-CN" altLang="en-US" sz="1400">
                  <a:latin typeface="微软雅黑" panose="020B0503020204020204" pitchFamily="34" charset="-122"/>
                  <a:ea typeface="微软雅黑" panose="020B0503020204020204" pitchFamily="34" charset="-122"/>
                </a:rPr>
                <a:t>创作演绎作品 </a:t>
              </a:r>
            </a:p>
            <a:p>
              <a:pPr eaLnBrk="1" hangingPunct="1">
                <a:lnSpc>
                  <a:spcPct val="120000"/>
                </a:lnSpc>
                <a:buFont typeface="Arial" panose="020B0604020202020204" pitchFamily="34" charset="0"/>
                <a:buNone/>
                <a:defRPr/>
              </a:pPr>
              <a:r>
                <a:rPr lang="zh-CN" altLang="en-US" sz="1400">
                  <a:latin typeface="微软雅黑" panose="020B0503020204020204" pitchFamily="34" charset="-122"/>
                  <a:ea typeface="微软雅黑" panose="020B0503020204020204" pitchFamily="34" charset="-122"/>
                </a:rPr>
                <a:t>惟须遵守下列条件：您必须按照作者或者许可人指定的方式对作品进行署名</a:t>
              </a:r>
              <a:r>
                <a:rPr lang="en-US" altLang="zh-CN" sz="1400">
                  <a:latin typeface="微软雅黑" panose="020B0503020204020204" pitchFamily="34" charset="-122"/>
                  <a:ea typeface="微软雅黑" panose="020B0503020204020204" pitchFamily="34" charset="-122"/>
                </a:rPr>
                <a:t>;</a:t>
              </a:r>
              <a:r>
                <a:rPr lang="zh-CN" altLang="en-US" sz="1400">
                  <a:latin typeface="微软雅黑" panose="020B0503020204020204" pitchFamily="34" charset="-122"/>
                  <a:ea typeface="微软雅黑" panose="020B0503020204020204" pitchFamily="34" charset="-122"/>
                </a:rPr>
                <a:t>不得以盈利为目的对本模板进行出售、收费下载或者做非实质性改动之后进行类似的行为</a:t>
              </a:r>
            </a:p>
          </p:txBody>
        </p:sp>
        <p:sp>
          <p:nvSpPr>
            <p:cNvPr id="50198" name="Line 6">
              <a:extLst>
                <a:ext uri="{FF2B5EF4-FFF2-40B4-BE49-F238E27FC236}">
                  <a16:creationId xmlns:a16="http://schemas.microsoft.com/office/drawing/2014/main" id="{9738D51A-8B50-044B-99FE-C3C2026F2E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0"/>
              <a:ext cx="2948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137" name="Text Box 4">
            <a:extLst>
              <a:ext uri="{FF2B5EF4-FFF2-40B4-BE49-F238E27FC236}">
                <a16:creationId xmlns:a16="http://schemas.microsoft.com/office/drawing/2014/main" id="{AF24A96D-7487-BC48-8867-80D8D01B20B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3830638"/>
            <a:ext cx="9144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altLang="zh-CN" sz="1400">
                <a:ea typeface="微软雅黑" panose="020B0503020204020204" pitchFamily="34" charset="-122"/>
              </a:rPr>
              <a:t>PB</a:t>
            </a:r>
            <a:r>
              <a:rPr lang="zh-CN" altLang="en-US" sz="1400">
                <a:ea typeface="微软雅黑" panose="020B0503020204020204" pitchFamily="34" charset="-122"/>
              </a:rPr>
              <a:t>模板组：</a:t>
            </a:r>
            <a:r>
              <a:rPr lang="en-US" altLang="zh-CN" sz="1400">
                <a:ea typeface="微软雅黑" panose="020B0503020204020204" pitchFamily="34" charset="-122"/>
              </a:rPr>
              <a:t>YJYIN1004</a:t>
            </a:r>
            <a:endParaRPr lang="zh-CN" altLang="en-US" sz="1600">
              <a:ea typeface="微软雅黑" panose="020B0503020204020204" pitchFamily="34" charset="-122"/>
            </a:endParaRPr>
          </a:p>
        </p:txBody>
      </p:sp>
      <p:sp>
        <p:nvSpPr>
          <p:cNvPr id="50192" name="Rectangle 2">
            <a:extLst>
              <a:ext uri="{FF2B5EF4-FFF2-40B4-BE49-F238E27FC236}">
                <a16:creationId xmlns:a16="http://schemas.microsoft.com/office/drawing/2014/main" id="{DDC7DC42-5C43-5641-BBC6-DA3255BC4A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单击此处编辑母版标题样式</a:t>
            </a:r>
          </a:p>
        </p:txBody>
      </p:sp>
      <p:sp>
        <p:nvSpPr>
          <p:cNvPr id="50193" name="Rectangle 3">
            <a:extLst>
              <a:ext uri="{FF2B5EF4-FFF2-40B4-BE49-F238E27FC236}">
                <a16:creationId xmlns:a16="http://schemas.microsoft.com/office/drawing/2014/main" id="{39CDD294-AED8-764F-8DA4-4058759206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单击此处编辑母版文本样式</a:t>
            </a:r>
          </a:p>
          <a:p>
            <a:pPr lvl="1"/>
            <a:r>
              <a:rPr lang="zh-CN" altLang="zh-CN"/>
              <a:t>第二级</a:t>
            </a:r>
          </a:p>
          <a:p>
            <a:pPr lvl="2"/>
            <a:r>
              <a:rPr lang="zh-CN" altLang="zh-CN"/>
              <a:t>第三级</a:t>
            </a:r>
          </a:p>
          <a:p>
            <a:pPr lvl="3"/>
            <a:r>
              <a:rPr lang="zh-CN" altLang="zh-CN"/>
              <a:t>第四级</a:t>
            </a:r>
          </a:p>
          <a:p>
            <a:pPr lvl="4"/>
            <a:r>
              <a:rPr lang="zh-CN" altLang="zh-CN"/>
              <a:t>第五级</a:t>
            </a:r>
          </a:p>
        </p:txBody>
      </p:sp>
      <p:sp>
        <p:nvSpPr>
          <p:cNvPr id="5140" name="Rectangle 4">
            <a:extLst>
              <a:ext uri="{FF2B5EF4-FFF2-40B4-BE49-F238E27FC236}">
                <a16:creationId xmlns:a16="http://schemas.microsoft.com/office/drawing/2014/main" id="{A1962B90-BE62-5E44-A9D7-3B228AD5505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4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360CFB6-F6CB-424B-A225-DA5ACCCE5202}" type="datetime1">
              <a:rPr lang="zh-CN" altLang="en-US"/>
              <a:pPr>
                <a:defRPr/>
              </a:pPr>
              <a:t>2021/5/14</a:t>
            </a:fld>
            <a:endParaRPr lang="en-US" altLang="zh-CN"/>
          </a:p>
        </p:txBody>
      </p:sp>
      <p:sp>
        <p:nvSpPr>
          <p:cNvPr id="5141" name="Rectangle 5">
            <a:extLst>
              <a:ext uri="{FF2B5EF4-FFF2-40B4-BE49-F238E27FC236}">
                <a16:creationId xmlns:a16="http://schemas.microsoft.com/office/drawing/2014/main" id="{2D1369D3-FBF7-D440-8D19-FEE14C85D2E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anose="020B0604020202020204" pitchFamily="34" charset="0"/>
              <a:buNone/>
              <a:defRPr sz="14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42" name="Rectangle 6">
            <a:extLst>
              <a:ext uri="{FF2B5EF4-FFF2-40B4-BE49-F238E27FC236}">
                <a16:creationId xmlns:a16="http://schemas.microsoft.com/office/drawing/2014/main" id="{8F94F754-8756-9E4B-85FC-26CEDE25C74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4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F8B346C-A2C6-2147-84CA-0B6A5ACC65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3" presetClass="entr" presetSubtype="36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16667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43 -4.07407E-6 L -4.72222E-6 -4.07407E-6 " pathEditMode="relative" rAng="0" ptsTypes="AA">
                                      <p:cBhvr>
                                        <p:cTn id="144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62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46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2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1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3" presetClass="entr" presetSubtype="36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16667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autoUpdateAnimBg="0"/>
      <p:bldP spid="5124" grpId="0" autoUpdateAnimBg="0"/>
      <p:bldP spid="5125" grpId="0" autoUpdateAnimBg="0"/>
      <p:bldP spid="5126" grpId="0" autoUpdateAnimBg="0"/>
      <p:bldP spid="5127" grpId="0" autoUpdateAnimBg="0"/>
      <p:bldP spid="5128" grpId="0" autoUpdateAnimBg="0"/>
      <p:bldP spid="5129" grpId="0" autoUpdateAnimBg="0"/>
      <p:bldP spid="5130" grpId="0" autoUpdateAnimBg="0"/>
      <p:bldP spid="5137" grpId="0" autoUpdateAnimBg="0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1">
            <a:extLst>
              <a:ext uri="{FF2B5EF4-FFF2-40B4-BE49-F238E27FC236}">
                <a16:creationId xmlns:a16="http://schemas.microsoft.com/office/drawing/2014/main" id="{89E245B2-9327-904B-AB0F-6DF4D00951A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14375" y="11430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《</a:t>
            </a:r>
            <a:r>
              <a:rPr lang="en-US" altLang="zh-CN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360</a:t>
            </a:r>
            <a:r>
              <a:rPr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推广</a:t>
            </a:r>
            <a:r>
              <a:rPr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1" charset="-122"/>
              </a:rPr>
              <a:t>电话销售漏斗管理</a:t>
            </a:r>
            <a:r>
              <a:rPr lang="en-US" altLang="zh-CN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》</a:t>
            </a:r>
            <a:endParaRPr lang="zh-CN" altLang="en-U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41C31EA1-8EBF-F74C-802C-3FA137259A3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zh-CN" alt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实施</a:t>
            </a:r>
            <a:r>
              <a:rPr lang="en-US" altLang="zh-CN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V</a:t>
            </a:r>
            <a:r>
              <a:rPr lang="zh-CN" alt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跟进（</a:t>
            </a:r>
            <a:r>
              <a:rPr lang="en-US" altLang="zh-CN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100%</a:t>
            </a:r>
            <a:r>
              <a:rPr lang="zh-CN" alt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）</a:t>
            </a:r>
          </a:p>
        </p:txBody>
      </p:sp>
      <p:graphicFrame>
        <p:nvGraphicFramePr>
          <p:cNvPr id="16387" name="Group 3">
            <a:extLst>
              <a:ext uri="{FF2B5EF4-FFF2-40B4-BE49-F238E27FC236}">
                <a16:creationId xmlns:a16="http://schemas.microsoft.com/office/drawing/2014/main" id="{D2EB90A6-EB3A-8C4B-B5B6-72F7E9BE1196}"/>
              </a:ext>
            </a:extLst>
          </p:cNvPr>
          <p:cNvGraphicFramePr>
            <a:graphicFrameLocks noGrp="1"/>
          </p:cNvGraphicFramePr>
          <p:nvPr/>
        </p:nvGraphicFramePr>
        <p:xfrm>
          <a:off x="250825" y="1341438"/>
          <a:ext cx="2668588" cy="4206875"/>
        </p:xfrm>
        <a:graphic>
          <a:graphicData uri="http://schemas.openxmlformats.org/drawingml/2006/table">
            <a:tbl>
              <a:tblPr/>
              <a:tblGrid>
                <a:gridCol w="2668588">
                  <a:extLst>
                    <a:ext uri="{9D8B030D-6E8A-4147-A177-3AD203B41FA5}">
                      <a16:colId xmlns:a16="http://schemas.microsoft.com/office/drawing/2014/main" val="2079619128"/>
                    </a:ext>
                  </a:extLst>
                </a:gridCol>
              </a:tblGrid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采购流程中的重点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238411"/>
                  </a:ext>
                </a:extLst>
              </a:tr>
              <a:tr h="3810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客户所处状态：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anose="0201060004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anose="0201060004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_GB2312" pitchFamily="1" charset="-122"/>
                        </a:rPr>
                        <a:t>解决存在的问题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anose="02010600040101010101" pitchFamily="2" charset="-122"/>
                        <a:ea typeface="楷体_GB2312" pitchFamily="1" charset="-122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_GB2312" pitchFamily="1" charset="-122"/>
                        </a:rPr>
                        <a:t>对我们逐步满意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anose="02010600040101010101" pitchFamily="2" charset="-122"/>
                        <a:ea typeface="楷体_GB2312" pitchFamily="1" charset="-122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_GB2312" pitchFamily="1" charset="-122"/>
                        </a:rPr>
                        <a:t>与我们保持关系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2799143"/>
                  </a:ext>
                </a:extLst>
              </a:tr>
            </a:tbl>
          </a:graphicData>
        </a:graphic>
      </p:graphicFrame>
      <p:graphicFrame>
        <p:nvGraphicFramePr>
          <p:cNvPr id="16395" name="Group 11">
            <a:extLst>
              <a:ext uri="{FF2B5EF4-FFF2-40B4-BE49-F238E27FC236}">
                <a16:creationId xmlns:a16="http://schemas.microsoft.com/office/drawing/2014/main" id="{E211393D-83C7-1247-B063-B636497AB451}"/>
              </a:ext>
            </a:extLst>
          </p:cNvPr>
          <p:cNvGraphicFramePr>
            <a:graphicFrameLocks noGrp="1"/>
          </p:cNvGraphicFramePr>
          <p:nvPr/>
        </p:nvGraphicFramePr>
        <p:xfrm>
          <a:off x="2916238" y="1341438"/>
          <a:ext cx="5973762" cy="4206875"/>
        </p:xfrm>
        <a:graphic>
          <a:graphicData uri="http://schemas.openxmlformats.org/drawingml/2006/table">
            <a:tbl>
              <a:tblPr/>
              <a:tblGrid>
                <a:gridCol w="5973762">
                  <a:extLst>
                    <a:ext uri="{9D8B030D-6E8A-4147-A177-3AD203B41FA5}">
                      <a16:colId xmlns:a16="http://schemas.microsoft.com/office/drawing/2014/main" val="4097737827"/>
                    </a:ext>
                  </a:extLst>
                </a:gridCol>
              </a:tblGrid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销售流程中的重点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628305"/>
                  </a:ext>
                </a:extLst>
              </a:tr>
              <a:tr h="3810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销售目标：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_GB2312" pitchFamily="1" charset="-122"/>
                        </a:rPr>
                        <a:t>执行并保证承诺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_GB2312" pitchFamily="1" charset="-122"/>
                        </a:rPr>
                        <a:t>确保客户满意、随时解决客户问题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_GB2312" pitchFamily="1" charset="-122"/>
                        </a:rPr>
                        <a:t>与客户保持密切关系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_GB2312" pitchFamily="1" charset="-122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销售要点：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_GB2312" pitchFamily="1" charset="-122"/>
                        </a:rPr>
                        <a:t>跟进以确保项目按照承诺在执行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_GB2312" pitchFamily="1" charset="-122"/>
                        </a:rPr>
                        <a:t>保持接触确保客户满意、获得推荐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_GB2312" pitchFamily="1" charset="-122"/>
                        </a:rPr>
                        <a:t>分析评估本次销售机会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_GB2312" pitchFamily="1" charset="-122"/>
                        </a:rPr>
                        <a:t>分享经验教训、更新销售策略、扩大关系网络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5707208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81E75205-9829-4B4D-B999-914AC72C459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zh-CN" alt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销售漏斗管理</a:t>
            </a:r>
            <a:r>
              <a:rPr lang="en-US" altLang="zh-CN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zh-CN" alt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大纲</a:t>
            </a:r>
            <a:endParaRPr lang="en-US" altLang="zh-CN" sz="40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3730" name="Group 23">
            <a:extLst>
              <a:ext uri="{FF2B5EF4-FFF2-40B4-BE49-F238E27FC236}">
                <a16:creationId xmlns:a16="http://schemas.microsoft.com/office/drawing/2014/main" id="{2EEBF415-078A-8540-ABB0-CE3B431AB103}"/>
              </a:ext>
            </a:extLst>
          </p:cNvPr>
          <p:cNvGrpSpPr>
            <a:grpSpLocks/>
          </p:cNvGrpSpPr>
          <p:nvPr/>
        </p:nvGrpSpPr>
        <p:grpSpPr bwMode="auto">
          <a:xfrm>
            <a:off x="3690938" y="1844675"/>
            <a:ext cx="5000625" cy="4537075"/>
            <a:chOff x="0" y="0"/>
            <a:chExt cx="2349" cy="1513"/>
          </a:xfrm>
        </p:grpSpPr>
        <p:grpSp>
          <p:nvGrpSpPr>
            <p:cNvPr id="73732" name="Group 24">
              <a:extLst>
                <a:ext uri="{FF2B5EF4-FFF2-40B4-BE49-F238E27FC236}">
                  <a16:creationId xmlns:a16="http://schemas.microsoft.com/office/drawing/2014/main" id="{DC00A79C-3325-F249-AA86-B001494828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8" y="0"/>
              <a:ext cx="1831" cy="1513"/>
              <a:chOff x="0" y="0"/>
              <a:chExt cx="1831" cy="1513"/>
            </a:xfrm>
          </p:grpSpPr>
          <p:sp>
            <p:nvSpPr>
              <p:cNvPr id="73734" name="Freeform 25">
                <a:extLst>
                  <a:ext uri="{FF2B5EF4-FFF2-40B4-BE49-F238E27FC236}">
                    <a16:creationId xmlns:a16="http://schemas.microsoft.com/office/drawing/2014/main" id="{0EF529D2-2140-CF4C-AD17-5DD386F222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0"/>
                <a:ext cx="1831" cy="1513"/>
              </a:xfrm>
              <a:custGeom>
                <a:avLst/>
                <a:gdLst>
                  <a:gd name="T0" fmla="*/ 289 w 1831"/>
                  <a:gd name="T1" fmla="*/ 72 h 1513"/>
                  <a:gd name="T2" fmla="*/ 393 w 1831"/>
                  <a:gd name="T3" fmla="*/ 48 h 1513"/>
                  <a:gd name="T4" fmla="*/ 570 w 1831"/>
                  <a:gd name="T5" fmla="*/ 8 h 1513"/>
                  <a:gd name="T6" fmla="*/ 682 w 1831"/>
                  <a:gd name="T7" fmla="*/ 0 h 1513"/>
                  <a:gd name="T8" fmla="*/ 771 w 1831"/>
                  <a:gd name="T9" fmla="*/ 8 h 1513"/>
                  <a:gd name="T10" fmla="*/ 899 w 1831"/>
                  <a:gd name="T11" fmla="*/ 104 h 1513"/>
                  <a:gd name="T12" fmla="*/ 1027 w 1831"/>
                  <a:gd name="T13" fmla="*/ 200 h 1513"/>
                  <a:gd name="T14" fmla="*/ 1092 w 1831"/>
                  <a:gd name="T15" fmla="*/ 248 h 1513"/>
                  <a:gd name="T16" fmla="*/ 1156 w 1831"/>
                  <a:gd name="T17" fmla="*/ 304 h 1513"/>
                  <a:gd name="T18" fmla="*/ 1308 w 1831"/>
                  <a:gd name="T19" fmla="*/ 368 h 1513"/>
                  <a:gd name="T20" fmla="*/ 1381 w 1831"/>
                  <a:gd name="T21" fmla="*/ 424 h 1513"/>
                  <a:gd name="T22" fmla="*/ 1405 w 1831"/>
                  <a:gd name="T23" fmla="*/ 456 h 1513"/>
                  <a:gd name="T24" fmla="*/ 1453 w 1831"/>
                  <a:gd name="T25" fmla="*/ 568 h 1513"/>
                  <a:gd name="T26" fmla="*/ 1509 w 1831"/>
                  <a:gd name="T27" fmla="*/ 680 h 1513"/>
                  <a:gd name="T28" fmla="*/ 1637 w 1831"/>
                  <a:gd name="T29" fmla="*/ 888 h 1513"/>
                  <a:gd name="T30" fmla="*/ 1677 w 1831"/>
                  <a:gd name="T31" fmla="*/ 944 h 1513"/>
                  <a:gd name="T32" fmla="*/ 1718 w 1831"/>
                  <a:gd name="T33" fmla="*/ 968 h 1513"/>
                  <a:gd name="T34" fmla="*/ 1830 w 1831"/>
                  <a:gd name="T35" fmla="*/ 968 h 1513"/>
                  <a:gd name="T36" fmla="*/ 1830 w 1831"/>
                  <a:gd name="T37" fmla="*/ 1496 h 1513"/>
                  <a:gd name="T38" fmla="*/ 1742 w 1831"/>
                  <a:gd name="T39" fmla="*/ 1496 h 1513"/>
                  <a:gd name="T40" fmla="*/ 1485 w 1831"/>
                  <a:gd name="T41" fmla="*/ 1512 h 1513"/>
                  <a:gd name="T42" fmla="*/ 1348 w 1831"/>
                  <a:gd name="T43" fmla="*/ 1512 h 1513"/>
                  <a:gd name="T44" fmla="*/ 1204 w 1831"/>
                  <a:gd name="T45" fmla="*/ 1480 h 1513"/>
                  <a:gd name="T46" fmla="*/ 1059 w 1831"/>
                  <a:gd name="T47" fmla="*/ 1440 h 1513"/>
                  <a:gd name="T48" fmla="*/ 931 w 1831"/>
                  <a:gd name="T49" fmla="*/ 1384 h 1513"/>
                  <a:gd name="T50" fmla="*/ 835 w 1831"/>
                  <a:gd name="T51" fmla="*/ 1352 h 1513"/>
                  <a:gd name="T52" fmla="*/ 730 w 1831"/>
                  <a:gd name="T53" fmla="*/ 1344 h 1513"/>
                  <a:gd name="T54" fmla="*/ 626 w 1831"/>
                  <a:gd name="T55" fmla="*/ 1352 h 1513"/>
                  <a:gd name="T56" fmla="*/ 522 w 1831"/>
                  <a:gd name="T57" fmla="*/ 1368 h 1513"/>
                  <a:gd name="T58" fmla="*/ 458 w 1831"/>
                  <a:gd name="T59" fmla="*/ 1360 h 1513"/>
                  <a:gd name="T60" fmla="*/ 417 w 1831"/>
                  <a:gd name="T61" fmla="*/ 1352 h 1513"/>
                  <a:gd name="T62" fmla="*/ 345 w 1831"/>
                  <a:gd name="T63" fmla="*/ 1352 h 1513"/>
                  <a:gd name="T64" fmla="*/ 217 w 1831"/>
                  <a:gd name="T65" fmla="*/ 1376 h 1513"/>
                  <a:gd name="T66" fmla="*/ 153 w 1831"/>
                  <a:gd name="T67" fmla="*/ 1360 h 1513"/>
                  <a:gd name="T68" fmla="*/ 136 w 1831"/>
                  <a:gd name="T69" fmla="*/ 1320 h 1513"/>
                  <a:gd name="T70" fmla="*/ 144 w 1831"/>
                  <a:gd name="T71" fmla="*/ 1288 h 1513"/>
                  <a:gd name="T72" fmla="*/ 169 w 1831"/>
                  <a:gd name="T73" fmla="*/ 1232 h 1513"/>
                  <a:gd name="T74" fmla="*/ 281 w 1831"/>
                  <a:gd name="T75" fmla="*/ 1144 h 1513"/>
                  <a:gd name="T76" fmla="*/ 658 w 1831"/>
                  <a:gd name="T77" fmla="*/ 1144 h 1513"/>
                  <a:gd name="T78" fmla="*/ 658 w 1831"/>
                  <a:gd name="T79" fmla="*/ 1080 h 1513"/>
                  <a:gd name="T80" fmla="*/ 803 w 1831"/>
                  <a:gd name="T81" fmla="*/ 1048 h 1513"/>
                  <a:gd name="T82" fmla="*/ 907 w 1831"/>
                  <a:gd name="T83" fmla="*/ 960 h 1513"/>
                  <a:gd name="T84" fmla="*/ 979 w 1831"/>
                  <a:gd name="T85" fmla="*/ 832 h 1513"/>
                  <a:gd name="T86" fmla="*/ 995 w 1831"/>
                  <a:gd name="T87" fmla="*/ 680 h 1513"/>
                  <a:gd name="T88" fmla="*/ 963 w 1831"/>
                  <a:gd name="T89" fmla="*/ 600 h 1513"/>
                  <a:gd name="T90" fmla="*/ 915 w 1831"/>
                  <a:gd name="T91" fmla="*/ 528 h 1513"/>
                  <a:gd name="T92" fmla="*/ 771 w 1831"/>
                  <a:gd name="T93" fmla="*/ 424 h 1513"/>
                  <a:gd name="T94" fmla="*/ 714 w 1831"/>
                  <a:gd name="T95" fmla="*/ 376 h 1513"/>
                  <a:gd name="T96" fmla="*/ 674 w 1831"/>
                  <a:gd name="T97" fmla="*/ 328 h 1513"/>
                  <a:gd name="T98" fmla="*/ 658 w 1831"/>
                  <a:gd name="T99" fmla="*/ 336 h 1513"/>
                  <a:gd name="T100" fmla="*/ 658 w 1831"/>
                  <a:gd name="T101" fmla="*/ 296 h 1513"/>
                  <a:gd name="T102" fmla="*/ 32 w 1831"/>
                  <a:gd name="T103" fmla="*/ 296 h 1513"/>
                  <a:gd name="T104" fmla="*/ 8 w 1831"/>
                  <a:gd name="T105" fmla="*/ 264 h 1513"/>
                  <a:gd name="T106" fmla="*/ 0 w 1831"/>
                  <a:gd name="T107" fmla="*/ 224 h 1513"/>
                  <a:gd name="T108" fmla="*/ 16 w 1831"/>
                  <a:gd name="T109" fmla="*/ 184 h 1513"/>
                  <a:gd name="T110" fmla="*/ 56 w 1831"/>
                  <a:gd name="T111" fmla="*/ 160 h 1513"/>
                  <a:gd name="T112" fmla="*/ 225 w 1831"/>
                  <a:gd name="T113" fmla="*/ 120 h 1513"/>
                  <a:gd name="T114" fmla="*/ 289 w 1831"/>
                  <a:gd name="T115" fmla="*/ 72 h 151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831"/>
                  <a:gd name="T175" fmla="*/ 0 h 1513"/>
                  <a:gd name="T176" fmla="*/ 1831 w 1831"/>
                  <a:gd name="T177" fmla="*/ 1513 h 1513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831" h="1513">
                    <a:moveTo>
                      <a:pt x="289" y="72"/>
                    </a:moveTo>
                    <a:lnTo>
                      <a:pt x="393" y="48"/>
                    </a:lnTo>
                    <a:lnTo>
                      <a:pt x="570" y="8"/>
                    </a:lnTo>
                    <a:lnTo>
                      <a:pt x="682" y="0"/>
                    </a:lnTo>
                    <a:lnTo>
                      <a:pt x="771" y="8"/>
                    </a:lnTo>
                    <a:lnTo>
                      <a:pt x="899" y="104"/>
                    </a:lnTo>
                    <a:lnTo>
                      <a:pt x="1027" y="200"/>
                    </a:lnTo>
                    <a:lnTo>
                      <a:pt x="1092" y="248"/>
                    </a:lnTo>
                    <a:lnTo>
                      <a:pt x="1156" y="304"/>
                    </a:lnTo>
                    <a:lnTo>
                      <a:pt x="1308" y="368"/>
                    </a:lnTo>
                    <a:lnTo>
                      <a:pt x="1381" y="424"/>
                    </a:lnTo>
                    <a:lnTo>
                      <a:pt x="1405" y="456"/>
                    </a:lnTo>
                    <a:lnTo>
                      <a:pt x="1453" y="568"/>
                    </a:lnTo>
                    <a:lnTo>
                      <a:pt x="1509" y="680"/>
                    </a:lnTo>
                    <a:lnTo>
                      <a:pt x="1637" y="888"/>
                    </a:lnTo>
                    <a:lnTo>
                      <a:pt x="1677" y="944"/>
                    </a:lnTo>
                    <a:lnTo>
                      <a:pt x="1718" y="968"/>
                    </a:lnTo>
                    <a:lnTo>
                      <a:pt x="1830" y="968"/>
                    </a:lnTo>
                    <a:lnTo>
                      <a:pt x="1830" y="1496"/>
                    </a:lnTo>
                    <a:lnTo>
                      <a:pt x="1742" y="1496"/>
                    </a:lnTo>
                    <a:lnTo>
                      <a:pt x="1485" y="1512"/>
                    </a:lnTo>
                    <a:lnTo>
                      <a:pt x="1348" y="1512"/>
                    </a:lnTo>
                    <a:lnTo>
                      <a:pt x="1204" y="1480"/>
                    </a:lnTo>
                    <a:lnTo>
                      <a:pt x="1059" y="1440"/>
                    </a:lnTo>
                    <a:lnTo>
                      <a:pt x="931" y="1384"/>
                    </a:lnTo>
                    <a:lnTo>
                      <a:pt x="835" y="1352"/>
                    </a:lnTo>
                    <a:lnTo>
                      <a:pt x="730" y="1344"/>
                    </a:lnTo>
                    <a:lnTo>
                      <a:pt x="626" y="1352"/>
                    </a:lnTo>
                    <a:lnTo>
                      <a:pt x="522" y="1368"/>
                    </a:lnTo>
                    <a:lnTo>
                      <a:pt x="458" y="1360"/>
                    </a:lnTo>
                    <a:lnTo>
                      <a:pt x="417" y="1352"/>
                    </a:lnTo>
                    <a:lnTo>
                      <a:pt x="345" y="1352"/>
                    </a:lnTo>
                    <a:lnTo>
                      <a:pt x="217" y="1376"/>
                    </a:lnTo>
                    <a:lnTo>
                      <a:pt x="153" y="1360"/>
                    </a:lnTo>
                    <a:lnTo>
                      <a:pt x="136" y="1320"/>
                    </a:lnTo>
                    <a:lnTo>
                      <a:pt x="144" y="1288"/>
                    </a:lnTo>
                    <a:lnTo>
                      <a:pt x="169" y="1232"/>
                    </a:lnTo>
                    <a:lnTo>
                      <a:pt x="281" y="1144"/>
                    </a:lnTo>
                    <a:lnTo>
                      <a:pt x="658" y="1144"/>
                    </a:lnTo>
                    <a:lnTo>
                      <a:pt x="658" y="1080"/>
                    </a:lnTo>
                    <a:lnTo>
                      <a:pt x="803" y="1048"/>
                    </a:lnTo>
                    <a:lnTo>
                      <a:pt x="907" y="960"/>
                    </a:lnTo>
                    <a:lnTo>
                      <a:pt x="979" y="832"/>
                    </a:lnTo>
                    <a:lnTo>
                      <a:pt x="995" y="680"/>
                    </a:lnTo>
                    <a:lnTo>
                      <a:pt x="963" y="600"/>
                    </a:lnTo>
                    <a:lnTo>
                      <a:pt x="915" y="528"/>
                    </a:lnTo>
                    <a:lnTo>
                      <a:pt x="771" y="424"/>
                    </a:lnTo>
                    <a:lnTo>
                      <a:pt x="714" y="376"/>
                    </a:lnTo>
                    <a:lnTo>
                      <a:pt x="674" y="328"/>
                    </a:lnTo>
                    <a:lnTo>
                      <a:pt x="658" y="336"/>
                    </a:lnTo>
                    <a:lnTo>
                      <a:pt x="658" y="296"/>
                    </a:lnTo>
                    <a:lnTo>
                      <a:pt x="32" y="296"/>
                    </a:lnTo>
                    <a:lnTo>
                      <a:pt x="8" y="264"/>
                    </a:lnTo>
                    <a:lnTo>
                      <a:pt x="0" y="224"/>
                    </a:lnTo>
                    <a:lnTo>
                      <a:pt x="16" y="184"/>
                    </a:lnTo>
                    <a:lnTo>
                      <a:pt x="56" y="160"/>
                    </a:lnTo>
                    <a:lnTo>
                      <a:pt x="225" y="120"/>
                    </a:lnTo>
                    <a:lnTo>
                      <a:pt x="289" y="72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73735" name="Freeform 26">
                <a:extLst>
                  <a:ext uri="{FF2B5EF4-FFF2-40B4-BE49-F238E27FC236}">
                    <a16:creationId xmlns:a16="http://schemas.microsoft.com/office/drawing/2014/main" id="{2970A3DB-9010-9844-BC32-5E66ACCCD7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8" y="328"/>
                <a:ext cx="346" cy="489"/>
              </a:xfrm>
              <a:custGeom>
                <a:avLst/>
                <a:gdLst>
                  <a:gd name="T0" fmla="*/ 16 w 346"/>
                  <a:gd name="T1" fmla="*/ 0 h 489"/>
                  <a:gd name="T2" fmla="*/ 56 w 346"/>
                  <a:gd name="T3" fmla="*/ 48 h 489"/>
                  <a:gd name="T4" fmla="*/ 185 w 346"/>
                  <a:gd name="T5" fmla="*/ 152 h 489"/>
                  <a:gd name="T6" fmla="*/ 273 w 346"/>
                  <a:gd name="T7" fmla="*/ 208 h 489"/>
                  <a:gd name="T8" fmla="*/ 321 w 346"/>
                  <a:gd name="T9" fmla="*/ 288 h 489"/>
                  <a:gd name="T10" fmla="*/ 345 w 346"/>
                  <a:gd name="T11" fmla="*/ 360 h 489"/>
                  <a:gd name="T12" fmla="*/ 321 w 346"/>
                  <a:gd name="T13" fmla="*/ 488 h 489"/>
                  <a:gd name="T14" fmla="*/ 305 w 346"/>
                  <a:gd name="T15" fmla="*/ 480 h 489"/>
                  <a:gd name="T16" fmla="*/ 241 w 346"/>
                  <a:gd name="T17" fmla="*/ 416 h 489"/>
                  <a:gd name="T18" fmla="*/ 201 w 346"/>
                  <a:gd name="T19" fmla="*/ 352 h 489"/>
                  <a:gd name="T20" fmla="*/ 161 w 346"/>
                  <a:gd name="T21" fmla="*/ 272 h 489"/>
                  <a:gd name="T22" fmla="*/ 137 w 346"/>
                  <a:gd name="T23" fmla="*/ 192 h 489"/>
                  <a:gd name="T24" fmla="*/ 0 w 346"/>
                  <a:gd name="T25" fmla="*/ 120 h 489"/>
                  <a:gd name="T26" fmla="*/ 0 w 346"/>
                  <a:gd name="T27" fmla="*/ 8 h 489"/>
                  <a:gd name="T28" fmla="*/ 16 w 346"/>
                  <a:gd name="T29" fmla="*/ 0 h 48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46"/>
                  <a:gd name="T46" fmla="*/ 0 h 489"/>
                  <a:gd name="T47" fmla="*/ 346 w 346"/>
                  <a:gd name="T48" fmla="*/ 489 h 489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46" h="489">
                    <a:moveTo>
                      <a:pt x="16" y="0"/>
                    </a:moveTo>
                    <a:lnTo>
                      <a:pt x="56" y="48"/>
                    </a:lnTo>
                    <a:lnTo>
                      <a:pt x="185" y="152"/>
                    </a:lnTo>
                    <a:lnTo>
                      <a:pt x="273" y="208"/>
                    </a:lnTo>
                    <a:lnTo>
                      <a:pt x="321" y="288"/>
                    </a:lnTo>
                    <a:lnTo>
                      <a:pt x="345" y="360"/>
                    </a:lnTo>
                    <a:lnTo>
                      <a:pt x="321" y="488"/>
                    </a:lnTo>
                    <a:lnTo>
                      <a:pt x="305" y="480"/>
                    </a:lnTo>
                    <a:lnTo>
                      <a:pt x="241" y="416"/>
                    </a:lnTo>
                    <a:lnTo>
                      <a:pt x="201" y="352"/>
                    </a:lnTo>
                    <a:lnTo>
                      <a:pt x="161" y="272"/>
                    </a:lnTo>
                    <a:lnTo>
                      <a:pt x="137" y="192"/>
                    </a:lnTo>
                    <a:lnTo>
                      <a:pt x="0" y="120"/>
                    </a:lnTo>
                    <a:lnTo>
                      <a:pt x="0" y="8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73736" name="Freeform 27">
                <a:extLst>
                  <a:ext uri="{FF2B5EF4-FFF2-40B4-BE49-F238E27FC236}">
                    <a16:creationId xmlns:a16="http://schemas.microsoft.com/office/drawing/2014/main" id="{8499EAAA-4B46-8945-88A3-8BA775ACE1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" y="104"/>
                <a:ext cx="852" cy="249"/>
              </a:xfrm>
              <a:custGeom>
                <a:avLst/>
                <a:gdLst>
                  <a:gd name="T0" fmla="*/ 851 w 852"/>
                  <a:gd name="T1" fmla="*/ 248 h 249"/>
                  <a:gd name="T2" fmla="*/ 562 w 852"/>
                  <a:gd name="T3" fmla="*/ 32 h 249"/>
                  <a:gd name="T4" fmla="*/ 513 w 852"/>
                  <a:gd name="T5" fmla="*/ 8 h 249"/>
                  <a:gd name="T6" fmla="*/ 441 w 852"/>
                  <a:gd name="T7" fmla="*/ 0 h 249"/>
                  <a:gd name="T8" fmla="*/ 369 w 852"/>
                  <a:gd name="T9" fmla="*/ 0 h 249"/>
                  <a:gd name="T10" fmla="*/ 184 w 852"/>
                  <a:gd name="T11" fmla="*/ 8 h 249"/>
                  <a:gd name="T12" fmla="*/ 0 w 852"/>
                  <a:gd name="T13" fmla="*/ 16 h 24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52"/>
                  <a:gd name="T22" fmla="*/ 0 h 249"/>
                  <a:gd name="T23" fmla="*/ 852 w 852"/>
                  <a:gd name="T24" fmla="*/ 249 h 24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52" h="249">
                    <a:moveTo>
                      <a:pt x="851" y="248"/>
                    </a:moveTo>
                    <a:lnTo>
                      <a:pt x="562" y="32"/>
                    </a:lnTo>
                    <a:lnTo>
                      <a:pt x="513" y="8"/>
                    </a:lnTo>
                    <a:lnTo>
                      <a:pt x="441" y="0"/>
                    </a:lnTo>
                    <a:lnTo>
                      <a:pt x="369" y="0"/>
                    </a:lnTo>
                    <a:lnTo>
                      <a:pt x="184" y="8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FFFFFF"/>
              </a:solidFill>
              <a:ln w="3175" cap="flat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73733" name="Rectangle 28">
              <a:extLst>
                <a:ext uri="{FF2B5EF4-FFF2-40B4-BE49-F238E27FC236}">
                  <a16:creationId xmlns:a16="http://schemas.microsoft.com/office/drawing/2014/main" id="{8EC996A2-497E-0442-AE8C-5256063CAA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7"/>
              <a:ext cx="88" cy="153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240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7417" name="Rectangle 29">
            <a:extLst>
              <a:ext uri="{FF2B5EF4-FFF2-40B4-BE49-F238E27FC236}">
                <a16:creationId xmlns:a16="http://schemas.microsoft.com/office/drawing/2014/main" id="{5BDA032C-613D-5B4D-9D06-1193201078A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331913" y="2708275"/>
            <a:ext cx="4914900" cy="2592388"/>
          </a:xfrm>
          <a:solidFill>
            <a:srgbClr val="99CCFF">
              <a:alpha val="39999"/>
            </a:srgbClr>
          </a:solidFill>
          <a:ln w="31750">
            <a:solidFill>
              <a:srgbClr val="99CC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Blip>
                <a:blip r:embed="rId2"/>
              </a:buBlip>
              <a:defRPr/>
            </a:pPr>
            <a:r>
              <a:rPr lang="zh-CN" altLang="zh-CN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销售漏斗分类标准</a:t>
            </a:r>
            <a:endParaRPr lang="zh-CN" altLang="zh-CN" sz="280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Blip>
                <a:blip r:embed="rId2"/>
              </a:buBlip>
              <a:defRPr/>
            </a:pPr>
            <a:r>
              <a:rPr lang="zh-CN" altLang="zh-CN" sz="28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销售漏斗异常及可能性分析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Blip>
                <a:blip r:embed="rId2"/>
              </a:buBlip>
              <a:defRPr/>
            </a:pPr>
            <a:r>
              <a:rPr lang="zh-CN" altLang="zh-CN" sz="28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销售通话案例分析</a:t>
            </a:r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标题 1">
            <a:extLst>
              <a:ext uri="{FF2B5EF4-FFF2-40B4-BE49-F238E27FC236}">
                <a16:creationId xmlns:a16="http://schemas.microsoft.com/office/drawing/2014/main" id="{72F531D7-B222-5E41-BEE5-6BB043B2685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9750" y="0"/>
            <a:ext cx="8147050" cy="62071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CN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、销售漏斗 </a:t>
            </a:r>
            <a:r>
              <a:rPr lang="en-US" altLang="zh-CN" sz="3200" b="1"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</a:rPr>
              <a:t>–</a:t>
            </a:r>
            <a:r>
              <a:rPr lang="en-US" altLang="zh-CN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商机</a:t>
            </a:r>
            <a:r>
              <a:rPr lang="en-US" altLang="zh-CN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/</a:t>
            </a: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成单概率表征</a:t>
            </a:r>
          </a:p>
        </p:txBody>
      </p:sp>
      <p:graphicFrame>
        <p:nvGraphicFramePr>
          <p:cNvPr id="18435" name="Group 3">
            <a:extLst>
              <a:ext uri="{FF2B5EF4-FFF2-40B4-BE49-F238E27FC236}">
                <a16:creationId xmlns:a16="http://schemas.microsoft.com/office/drawing/2014/main" id="{165C18D2-B52D-DB43-B3D3-99F8A5951F45}"/>
              </a:ext>
            </a:extLst>
          </p:cNvPr>
          <p:cNvGraphicFramePr>
            <a:graphicFrameLocks noGrp="1"/>
          </p:cNvGraphicFramePr>
          <p:nvPr/>
        </p:nvGraphicFramePr>
        <p:xfrm>
          <a:off x="34925" y="549275"/>
          <a:ext cx="9110663" cy="6356350"/>
        </p:xfrm>
        <a:graphic>
          <a:graphicData uri="http://schemas.openxmlformats.org/drawingml/2006/table">
            <a:tbl>
              <a:tblPr/>
              <a:tblGrid>
                <a:gridCol w="731838">
                  <a:extLst>
                    <a:ext uri="{9D8B030D-6E8A-4147-A177-3AD203B41FA5}">
                      <a16:colId xmlns:a16="http://schemas.microsoft.com/office/drawing/2014/main" val="3340706847"/>
                    </a:ext>
                  </a:extLst>
                </a:gridCol>
                <a:gridCol w="1090612">
                  <a:extLst>
                    <a:ext uri="{9D8B030D-6E8A-4147-A177-3AD203B41FA5}">
                      <a16:colId xmlns:a16="http://schemas.microsoft.com/office/drawing/2014/main" val="1884780576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380010371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044099370"/>
                    </a:ext>
                  </a:extLst>
                </a:gridCol>
                <a:gridCol w="4570413">
                  <a:extLst>
                    <a:ext uri="{9D8B030D-6E8A-4147-A177-3AD203B41FA5}">
                      <a16:colId xmlns:a16="http://schemas.microsoft.com/office/drawing/2014/main" val="2256471528"/>
                    </a:ext>
                  </a:extLst>
                </a:gridCol>
              </a:tblGrid>
              <a:tr h="43812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商机概率</a:t>
                      </a:r>
                    </a:p>
                  </a:txBody>
                  <a:tcPr marL="36000" marR="36000" marT="0" marB="0" anchor="ctr" horzOverflow="overflow">
                    <a:lnL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B8FF"/>
                        </a:gs>
                        <a:gs pos="25000">
                          <a:srgbClr val="009AD9"/>
                        </a:gs>
                        <a:gs pos="50000">
                          <a:srgbClr val="006A96"/>
                        </a:gs>
                        <a:gs pos="75000">
                          <a:srgbClr val="009AD9"/>
                        </a:gs>
                        <a:gs pos="100000">
                          <a:srgbClr val="00B8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客户意向阶段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B8FF"/>
                        </a:gs>
                        <a:gs pos="25000">
                          <a:srgbClr val="009AD9"/>
                        </a:gs>
                        <a:gs pos="50000">
                          <a:srgbClr val="006A96"/>
                        </a:gs>
                        <a:gs pos="75000">
                          <a:srgbClr val="009AD9"/>
                        </a:gs>
                        <a:gs pos="100000">
                          <a:srgbClr val="00B8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意向判定标准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B8FF"/>
                        </a:gs>
                        <a:gs pos="25000">
                          <a:srgbClr val="009AD9"/>
                        </a:gs>
                        <a:gs pos="50000">
                          <a:srgbClr val="006A96"/>
                        </a:gs>
                        <a:gs pos="75000">
                          <a:srgbClr val="009AD9"/>
                        </a:gs>
                        <a:gs pos="100000">
                          <a:srgbClr val="00B8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意向判定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协助问题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B8FF"/>
                        </a:gs>
                        <a:gs pos="25000">
                          <a:srgbClr val="009AD9"/>
                        </a:gs>
                        <a:gs pos="50000">
                          <a:srgbClr val="006A96"/>
                        </a:gs>
                        <a:gs pos="75000">
                          <a:srgbClr val="009AD9"/>
                        </a:gs>
                        <a:gs pos="100000">
                          <a:srgbClr val="00B8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示例说明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B8FF"/>
                        </a:gs>
                        <a:gs pos="25000">
                          <a:srgbClr val="009AD9"/>
                        </a:gs>
                        <a:gs pos="50000">
                          <a:srgbClr val="006A96"/>
                        </a:gs>
                        <a:gs pos="75000">
                          <a:srgbClr val="009AD9"/>
                        </a:gs>
                        <a:gs pos="100000">
                          <a:srgbClr val="00B8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951497264"/>
                  </a:ext>
                </a:extLst>
              </a:tr>
              <a:tr h="42701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  <a:sym typeface="Arial" panose="020B0604020202020204" pitchFamily="34" charset="0"/>
                        </a:rPr>
                        <a:t>0%</a:t>
                      </a:r>
                    </a:p>
                  </a:txBody>
                  <a:tcPr marL="36000" marR="36000" marT="0" marB="0" anchor="ctr" horzOverflow="overflow">
                    <a:lnL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  <a:sym typeface="Arial" panose="020B0604020202020204" pitchFamily="34" charset="0"/>
                        </a:rPr>
                        <a:t>寻找决策人阶段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  <a:sym typeface="Arial" panose="020B0604020202020204" pitchFamily="34" charset="0"/>
                        </a:rPr>
                        <a:t>是否是决策人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zh-CN" altLang="zh-CN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宋体" panose="02010600030101010101" pitchFamily="2" charset="-122"/>
                        <a:sym typeface="Arial" panose="020B0604020202020204" pitchFamily="34" charset="0"/>
                      </a:endParaRP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  <a:sym typeface="Arial" panose="020B0604020202020204" pitchFamily="34" charset="0"/>
                        </a:rPr>
                        <a:t>首次通电话必须找到相关负责人/决策人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404002"/>
                  </a:ext>
                </a:extLst>
              </a:tr>
              <a:tr h="64004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20%</a:t>
                      </a:r>
                    </a:p>
                  </a:txBody>
                  <a:tcPr marL="36000" marR="36000" marT="0" marB="0" anchor="ctr" horzOverflow="overflow">
                    <a:lnL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兴趣阶段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客户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有兴趣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客户有没有兴趣？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  <a:sym typeface="Arial" panose="020B0604020202020204" pitchFamily="34" charset="0"/>
                        </a:rPr>
                        <a:t>客户愿意听销售讲</a:t>
                      </a: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（内容不限）</a:t>
                      </a:r>
                      <a:endParaRPr kumimoji="0" lang="en-US" altLang="zh-CN" sz="14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  <a:sym typeface="Arial" panose="020B0604020202020204" pitchFamily="34" charset="0"/>
                        </a:rPr>
                        <a:t>客户愿意了解360及360产品</a:t>
                      </a:r>
                      <a:endParaRPr kumimoji="0" lang="en-US" altLang="zh-CN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宋体" panose="02010600030101010101" pitchFamily="2" charset="-122"/>
                        <a:sym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  <a:sym typeface="Arial" panose="020B0604020202020204" pitchFamily="34" charset="0"/>
                        </a:rPr>
                        <a:t>客户同意保持沟通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0514894"/>
                  </a:ext>
                </a:extLst>
              </a:tr>
              <a:tr h="1073096"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40%</a:t>
                      </a:r>
                    </a:p>
                  </a:txBody>
                  <a:tcPr marL="36000" marR="36000" marT="0" marB="0" anchor="ctr" horzOverflow="overflow">
                    <a:lnL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需求明确阶段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客户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有需求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客户的需求是什么？</a:t>
                      </a:r>
                      <a:endParaRPr kumimoji="0" lang="en-US" altLang="zh-CN" sz="14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你是如何判定的？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（隐性需求）</a:t>
                      </a:r>
                      <a:endParaRPr kumimoji="0" lang="en-US" altLang="zh-CN" sz="14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  <a:sym typeface="Arial" panose="020B0604020202020204" pitchFamily="34" charset="0"/>
                        </a:rPr>
                        <a:t>客户表明不想要什么？</a:t>
                      </a:r>
                      <a:endParaRPr kumimoji="0" lang="en-US" altLang="zh-CN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宋体" panose="02010600030101010101" pitchFamily="2" charset="-122"/>
                        <a:sym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  <a:sym typeface="Arial" panose="020B0604020202020204" pitchFamily="34" charset="0"/>
                        </a:rPr>
                        <a:t>销售推断的客户想要什么？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（显性需求）</a:t>
                      </a:r>
                      <a:endParaRPr kumimoji="0" lang="en-US" altLang="zh-CN" sz="14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  <a:sym typeface="Arial" panose="020B0604020202020204" pitchFamily="34" charset="0"/>
                        </a:rPr>
                        <a:t>客户自己表示的想要什么？</a:t>
                      </a:r>
                      <a:endParaRPr kumimoji="0" lang="zh-CN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宋体" panose="02010600030101010101" pitchFamily="2" charset="-122"/>
                      </a:endParaRP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9064385"/>
                  </a:ext>
                </a:extLst>
              </a:tr>
              <a:tr h="42860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客户介绍自己的公司现状情况（客户现状、产品现状、发展现状、推广现状、网站现状）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604056"/>
                  </a:ext>
                </a:extLst>
              </a:tr>
              <a:tr h="29208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主动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了解客户同行的推广情况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7332634"/>
                  </a:ext>
                </a:extLst>
              </a:tr>
              <a:tr h="29208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主动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了解360的产品特点和功能以及费用的使用情况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0363911"/>
                  </a:ext>
                </a:extLst>
              </a:tr>
              <a:tr h="28891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主动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了解360的服务情况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0879214"/>
                  </a:ext>
                </a:extLst>
              </a:tr>
              <a:tr h="441303"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60%</a:t>
                      </a:r>
                    </a:p>
                  </a:txBody>
                  <a:tcPr marL="36000" marR="36000" marT="0" marB="0" anchor="ctr" horzOverflow="overflow">
                    <a:lnL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价值评估阶段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客户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认可解决方法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解决方法是什么？</a:t>
                      </a:r>
                      <a:endParaRPr kumimoji="0" lang="en-US" altLang="zh-CN" sz="14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客户为什么还没有购买？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客户对推广效果提出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疑问（潜在客户、咨询电话、品牌知名度）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1291168"/>
                  </a:ext>
                </a:extLst>
              </a:tr>
              <a:tr h="28891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客户和其他推广方式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做比较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4437948"/>
                  </a:ext>
                </a:extLst>
              </a:tr>
              <a:tr h="29208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客户对推广费用的使用和回报提出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疑问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9830066"/>
                  </a:ext>
                </a:extLst>
              </a:tr>
              <a:tr h="29208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客户对后期的服务提出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疑问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1452072"/>
                  </a:ext>
                </a:extLst>
              </a:tr>
              <a:tr h="577821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80%</a:t>
                      </a:r>
                    </a:p>
                  </a:txBody>
                  <a:tcPr marL="36000" marR="36000" marT="0" marB="0" anchor="ctr" horzOverflow="overflow">
                    <a:lnL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购买决策阶段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客户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开始购买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客户何时购买？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客户咨询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付款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事宜（付款时间 付款方式 发票抬头 公司账号 付款流程）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7851257"/>
                  </a:ext>
                </a:extLst>
              </a:tr>
              <a:tr h="58417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客户咨询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合作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事宜（合作流程 签署合同细节   礼品  推广资质  是否需要建站 ）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009761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标题 1">
            <a:extLst>
              <a:ext uri="{FF2B5EF4-FFF2-40B4-BE49-F238E27FC236}">
                <a16:creationId xmlns:a16="http://schemas.microsoft.com/office/drawing/2014/main" id="{C6F0C405-CC1B-E340-B74B-CD076315F2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576263"/>
          </a:xfrm>
        </p:spPr>
        <p:txBody>
          <a:bodyPr/>
          <a:lstStyle/>
          <a:p>
            <a:pPr algn="l" eaLnBrk="1" hangingPunct="1">
              <a:defRPr/>
            </a:pP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客户关键行为特点分析</a:t>
            </a:r>
            <a:r>
              <a:rPr lang="en-US" altLang="zh-CN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_</a:t>
            </a: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补充</a:t>
            </a:r>
          </a:p>
        </p:txBody>
      </p:sp>
      <p:graphicFrame>
        <p:nvGraphicFramePr>
          <p:cNvPr id="19459" name="Group 3">
            <a:extLst>
              <a:ext uri="{FF2B5EF4-FFF2-40B4-BE49-F238E27FC236}">
                <a16:creationId xmlns:a16="http://schemas.microsoft.com/office/drawing/2014/main" id="{F179D9D0-22DE-AE42-AAF5-A2608B46924B}"/>
              </a:ext>
            </a:extLst>
          </p:cNvPr>
          <p:cNvGraphicFramePr>
            <a:graphicFrameLocks noGrp="1"/>
          </p:cNvGraphicFramePr>
          <p:nvPr/>
        </p:nvGraphicFramePr>
        <p:xfrm>
          <a:off x="107950" y="1052513"/>
          <a:ext cx="8964613" cy="5322887"/>
        </p:xfrm>
        <a:graphic>
          <a:graphicData uri="http://schemas.openxmlformats.org/drawingml/2006/table">
            <a:tbl>
              <a:tblPr/>
              <a:tblGrid>
                <a:gridCol w="857250">
                  <a:extLst>
                    <a:ext uri="{9D8B030D-6E8A-4147-A177-3AD203B41FA5}">
                      <a16:colId xmlns:a16="http://schemas.microsoft.com/office/drawing/2014/main" val="507242450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2743697405"/>
                    </a:ext>
                  </a:extLst>
                </a:gridCol>
                <a:gridCol w="1646238">
                  <a:extLst>
                    <a:ext uri="{9D8B030D-6E8A-4147-A177-3AD203B41FA5}">
                      <a16:colId xmlns:a16="http://schemas.microsoft.com/office/drawing/2014/main" val="3663530891"/>
                    </a:ext>
                  </a:extLst>
                </a:gridCol>
                <a:gridCol w="5375275">
                  <a:extLst>
                    <a:ext uri="{9D8B030D-6E8A-4147-A177-3AD203B41FA5}">
                      <a16:colId xmlns:a16="http://schemas.microsoft.com/office/drawing/2014/main" val="262349857"/>
                    </a:ext>
                  </a:extLst>
                </a:gridCol>
              </a:tblGrid>
              <a:tr h="3063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概率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6A96"/>
                        </a:gs>
                        <a:gs pos="50000">
                          <a:srgbClr val="009AD9"/>
                        </a:gs>
                        <a:gs pos="100000">
                          <a:srgbClr val="00B8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里程碑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6A96"/>
                        </a:gs>
                        <a:gs pos="50000">
                          <a:srgbClr val="009AD9"/>
                        </a:gs>
                        <a:gs pos="100000">
                          <a:srgbClr val="00B8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阶段描述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6A96"/>
                        </a:gs>
                        <a:gs pos="50000">
                          <a:srgbClr val="009AD9"/>
                        </a:gs>
                        <a:gs pos="100000">
                          <a:srgbClr val="00B8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客户关键行为特点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6A96"/>
                        </a:gs>
                        <a:gs pos="50000">
                          <a:srgbClr val="009AD9"/>
                        </a:gs>
                        <a:gs pos="100000">
                          <a:srgbClr val="00B8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871122134"/>
                  </a:ext>
                </a:extLst>
              </a:tr>
              <a:tr h="223838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20%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潜在客户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同意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沟通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客户没有表达需求，愿意</a:t>
                      </a: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继续</a:t>
                      </a: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沟通，并约定时间</a:t>
                      </a: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/</a:t>
                      </a: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关键人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931004"/>
                  </a:ext>
                </a:extLst>
              </a:tr>
              <a:tr h="22225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愿意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听关于360和360产品的介绍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2326613"/>
                  </a:ext>
                </a:extLst>
              </a:tr>
              <a:tr h="304800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40%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表达需求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表达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了需求以及动机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</a:t>
                      </a: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表达</a:t>
                      </a: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了需求</a:t>
                      </a: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/</a:t>
                      </a: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现状，或者有急迫动机的需求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7901756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愿意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做作业，并约定具体沟通的时间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7528378"/>
                  </a:ext>
                </a:extLst>
              </a:tr>
              <a:tr h="306388">
                <a:tc rowSpan="7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60%</a:t>
                      </a:r>
                      <a:endParaRPr kumimoji="0" lang="en-US" altLang="zh-CN" sz="1400" b="0" i="0" u="none" strike="noStrike" cap="none" normalizeH="0" baseline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微软雅黑" panose="020B0503020204020204" pitchFamily="34" charset="-122"/>
                        <a:ea typeface="宋体" panose="02010600030101010101" pitchFamily="2" charset="-122"/>
                      </a:endParaRP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7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认可服务和产品</a:t>
                      </a:r>
                      <a:endParaRPr kumimoji="0" lang="zh-CN" altLang="zh-CN" sz="1400" b="0" i="0" u="none" strike="noStrike" cap="none" normalizeH="0" baseline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微软雅黑" panose="020B0503020204020204" pitchFamily="34" charset="-122"/>
                        <a:ea typeface="宋体" panose="02010600030101010101" pitchFamily="2" charset="-122"/>
                      </a:endParaRP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7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客户表达了更具体的需求，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认可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了产品和服务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表达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了更具体的需求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4794613"/>
                  </a:ext>
                </a:extLst>
              </a:tr>
              <a:tr h="30321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客户对效果提出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疑问</a:t>
                      </a:r>
                      <a:endParaRPr kumimoji="0" lang="zh-CN" altLang="zh-CN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宋体" panose="02010600030101010101" pitchFamily="2" charset="-122"/>
                      </a:endParaRP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9641263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客户和其他推广方式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做比较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5696079"/>
                  </a:ext>
                </a:extLst>
              </a:tr>
              <a:tr h="30638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知道客户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最终的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决策日期</a:t>
                      </a:r>
                      <a:endParaRPr kumimoji="0" lang="zh-CN" altLang="zh-CN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宋体" panose="02010600030101010101" pitchFamily="2" charset="-122"/>
                      </a:endParaRP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253114"/>
                  </a:ext>
                </a:extLst>
              </a:tr>
              <a:tr h="29845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对价格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并没有明显的异议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4637842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明确表示360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的服务可以帮助他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7283192"/>
                  </a:ext>
                </a:extLst>
              </a:tr>
              <a:tr h="30638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主动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承诺可以在具体的时间再沟通</a:t>
                      </a:r>
                      <a:endParaRPr kumimoji="0" lang="zh-CN" altLang="zh-CN" sz="14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软雅黑" panose="020B0503020204020204" pitchFamily="34" charset="-122"/>
                        <a:ea typeface="宋体" panose="02010600030101010101" pitchFamily="2" charset="-122"/>
                      </a:endParaRP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0662798"/>
                  </a:ext>
                </a:extLst>
              </a:tr>
              <a:tr h="304800">
                <a:tc rowSpan="6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80%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认可价格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客户已经</a:t>
                      </a: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认同</a:t>
                      </a:r>
                      <a:r>
                        <a:rPr kumimoji="0" lang="zh-CN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360价格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客户明确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表明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价格可以接受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9317790"/>
                  </a:ext>
                </a:extLst>
              </a:tr>
              <a:tr h="30638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客户咨询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付款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事宜（付款时间 方式 发票 账号 流程）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680412"/>
                  </a:ext>
                </a:extLst>
              </a:tr>
              <a:tr h="30321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确定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了下次再沟通的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具体时间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4794877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认可时间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口头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承诺付款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时间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客户对后期的服务及最后的担心提出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疑问</a:t>
                      </a:r>
                      <a:endParaRPr kumimoji="0" lang="zh-CN" altLang="zh-CN" sz="1400" b="0" i="0" u="none" strike="noStrike" cap="none" normalizeH="0" baseline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微软雅黑" panose="020B0503020204020204" pitchFamily="34" charset="-122"/>
                        <a:ea typeface="宋体" panose="02010600030101010101" pitchFamily="2" charset="-122"/>
                      </a:endParaRP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0355648"/>
                  </a:ext>
                </a:extLst>
              </a:tr>
              <a:tr h="30638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客户就细节问题进行最后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确认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（付款流程 银行帐号 等等 ）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9826601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确定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后续工作和电话沟通</a:t>
                      </a:r>
                      <a:r>
                        <a:rPr kumimoji="0" lang="zh-CN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时间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854949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64CFA37-4362-584F-822A-614DBC34DC7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zh-CN" alt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销售漏斗管理</a:t>
            </a:r>
            <a:r>
              <a:rPr lang="en-US" altLang="zh-CN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zh-CN" alt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大纲</a:t>
            </a:r>
            <a:endParaRPr lang="en-US" altLang="zh-CN" sz="40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6802" name="Group 23">
            <a:extLst>
              <a:ext uri="{FF2B5EF4-FFF2-40B4-BE49-F238E27FC236}">
                <a16:creationId xmlns:a16="http://schemas.microsoft.com/office/drawing/2014/main" id="{486DA1B9-EF7F-E24F-9F24-B99F2C8DD7C4}"/>
              </a:ext>
            </a:extLst>
          </p:cNvPr>
          <p:cNvGrpSpPr>
            <a:grpSpLocks/>
          </p:cNvGrpSpPr>
          <p:nvPr/>
        </p:nvGrpSpPr>
        <p:grpSpPr bwMode="auto">
          <a:xfrm>
            <a:off x="3690938" y="1844675"/>
            <a:ext cx="5000625" cy="4537075"/>
            <a:chOff x="0" y="0"/>
            <a:chExt cx="2349" cy="1513"/>
          </a:xfrm>
        </p:grpSpPr>
        <p:grpSp>
          <p:nvGrpSpPr>
            <p:cNvPr id="76804" name="Group 24">
              <a:extLst>
                <a:ext uri="{FF2B5EF4-FFF2-40B4-BE49-F238E27FC236}">
                  <a16:creationId xmlns:a16="http://schemas.microsoft.com/office/drawing/2014/main" id="{B8C4834E-8C4A-F74E-B4A1-1FAC8CCEFC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8" y="0"/>
              <a:ext cx="1831" cy="1513"/>
              <a:chOff x="0" y="0"/>
              <a:chExt cx="1831" cy="1513"/>
            </a:xfrm>
          </p:grpSpPr>
          <p:sp>
            <p:nvSpPr>
              <p:cNvPr id="76806" name="Freeform 25">
                <a:extLst>
                  <a:ext uri="{FF2B5EF4-FFF2-40B4-BE49-F238E27FC236}">
                    <a16:creationId xmlns:a16="http://schemas.microsoft.com/office/drawing/2014/main" id="{72DF913D-D7F3-7543-A8CC-BFCE3C5CAB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0"/>
                <a:ext cx="1831" cy="1513"/>
              </a:xfrm>
              <a:custGeom>
                <a:avLst/>
                <a:gdLst>
                  <a:gd name="T0" fmla="*/ 289 w 1831"/>
                  <a:gd name="T1" fmla="*/ 72 h 1513"/>
                  <a:gd name="T2" fmla="*/ 393 w 1831"/>
                  <a:gd name="T3" fmla="*/ 48 h 1513"/>
                  <a:gd name="T4" fmla="*/ 570 w 1831"/>
                  <a:gd name="T5" fmla="*/ 8 h 1513"/>
                  <a:gd name="T6" fmla="*/ 682 w 1831"/>
                  <a:gd name="T7" fmla="*/ 0 h 1513"/>
                  <a:gd name="T8" fmla="*/ 771 w 1831"/>
                  <a:gd name="T9" fmla="*/ 8 h 1513"/>
                  <a:gd name="T10" fmla="*/ 899 w 1831"/>
                  <a:gd name="T11" fmla="*/ 104 h 1513"/>
                  <a:gd name="T12" fmla="*/ 1027 w 1831"/>
                  <a:gd name="T13" fmla="*/ 200 h 1513"/>
                  <a:gd name="T14" fmla="*/ 1092 w 1831"/>
                  <a:gd name="T15" fmla="*/ 248 h 1513"/>
                  <a:gd name="T16" fmla="*/ 1156 w 1831"/>
                  <a:gd name="T17" fmla="*/ 304 h 1513"/>
                  <a:gd name="T18" fmla="*/ 1308 w 1831"/>
                  <a:gd name="T19" fmla="*/ 368 h 1513"/>
                  <a:gd name="T20" fmla="*/ 1381 w 1831"/>
                  <a:gd name="T21" fmla="*/ 424 h 1513"/>
                  <a:gd name="T22" fmla="*/ 1405 w 1831"/>
                  <a:gd name="T23" fmla="*/ 456 h 1513"/>
                  <a:gd name="T24" fmla="*/ 1453 w 1831"/>
                  <a:gd name="T25" fmla="*/ 568 h 1513"/>
                  <a:gd name="T26" fmla="*/ 1509 w 1831"/>
                  <a:gd name="T27" fmla="*/ 680 h 1513"/>
                  <a:gd name="T28" fmla="*/ 1637 w 1831"/>
                  <a:gd name="T29" fmla="*/ 888 h 1513"/>
                  <a:gd name="T30" fmla="*/ 1677 w 1831"/>
                  <a:gd name="T31" fmla="*/ 944 h 1513"/>
                  <a:gd name="T32" fmla="*/ 1718 w 1831"/>
                  <a:gd name="T33" fmla="*/ 968 h 1513"/>
                  <a:gd name="T34" fmla="*/ 1830 w 1831"/>
                  <a:gd name="T35" fmla="*/ 968 h 1513"/>
                  <a:gd name="T36" fmla="*/ 1830 w 1831"/>
                  <a:gd name="T37" fmla="*/ 1496 h 1513"/>
                  <a:gd name="T38" fmla="*/ 1742 w 1831"/>
                  <a:gd name="T39" fmla="*/ 1496 h 1513"/>
                  <a:gd name="T40" fmla="*/ 1485 w 1831"/>
                  <a:gd name="T41" fmla="*/ 1512 h 1513"/>
                  <a:gd name="T42" fmla="*/ 1348 w 1831"/>
                  <a:gd name="T43" fmla="*/ 1512 h 1513"/>
                  <a:gd name="T44" fmla="*/ 1204 w 1831"/>
                  <a:gd name="T45" fmla="*/ 1480 h 1513"/>
                  <a:gd name="T46" fmla="*/ 1059 w 1831"/>
                  <a:gd name="T47" fmla="*/ 1440 h 1513"/>
                  <a:gd name="T48" fmla="*/ 931 w 1831"/>
                  <a:gd name="T49" fmla="*/ 1384 h 1513"/>
                  <a:gd name="T50" fmla="*/ 835 w 1831"/>
                  <a:gd name="T51" fmla="*/ 1352 h 1513"/>
                  <a:gd name="T52" fmla="*/ 730 w 1831"/>
                  <a:gd name="T53" fmla="*/ 1344 h 1513"/>
                  <a:gd name="T54" fmla="*/ 626 w 1831"/>
                  <a:gd name="T55" fmla="*/ 1352 h 1513"/>
                  <a:gd name="T56" fmla="*/ 522 w 1831"/>
                  <a:gd name="T57" fmla="*/ 1368 h 1513"/>
                  <a:gd name="T58" fmla="*/ 458 w 1831"/>
                  <a:gd name="T59" fmla="*/ 1360 h 1513"/>
                  <a:gd name="T60" fmla="*/ 417 w 1831"/>
                  <a:gd name="T61" fmla="*/ 1352 h 1513"/>
                  <a:gd name="T62" fmla="*/ 345 w 1831"/>
                  <a:gd name="T63" fmla="*/ 1352 h 1513"/>
                  <a:gd name="T64" fmla="*/ 217 w 1831"/>
                  <a:gd name="T65" fmla="*/ 1376 h 1513"/>
                  <a:gd name="T66" fmla="*/ 153 w 1831"/>
                  <a:gd name="T67" fmla="*/ 1360 h 1513"/>
                  <a:gd name="T68" fmla="*/ 136 w 1831"/>
                  <a:gd name="T69" fmla="*/ 1320 h 1513"/>
                  <a:gd name="T70" fmla="*/ 144 w 1831"/>
                  <a:gd name="T71" fmla="*/ 1288 h 1513"/>
                  <a:gd name="T72" fmla="*/ 169 w 1831"/>
                  <a:gd name="T73" fmla="*/ 1232 h 1513"/>
                  <a:gd name="T74" fmla="*/ 281 w 1831"/>
                  <a:gd name="T75" fmla="*/ 1144 h 1513"/>
                  <a:gd name="T76" fmla="*/ 658 w 1831"/>
                  <a:gd name="T77" fmla="*/ 1144 h 1513"/>
                  <a:gd name="T78" fmla="*/ 658 w 1831"/>
                  <a:gd name="T79" fmla="*/ 1080 h 1513"/>
                  <a:gd name="T80" fmla="*/ 803 w 1831"/>
                  <a:gd name="T81" fmla="*/ 1048 h 1513"/>
                  <a:gd name="T82" fmla="*/ 907 w 1831"/>
                  <a:gd name="T83" fmla="*/ 960 h 1513"/>
                  <a:gd name="T84" fmla="*/ 979 w 1831"/>
                  <a:gd name="T85" fmla="*/ 832 h 1513"/>
                  <a:gd name="T86" fmla="*/ 995 w 1831"/>
                  <a:gd name="T87" fmla="*/ 680 h 1513"/>
                  <a:gd name="T88" fmla="*/ 963 w 1831"/>
                  <a:gd name="T89" fmla="*/ 600 h 1513"/>
                  <a:gd name="T90" fmla="*/ 915 w 1831"/>
                  <a:gd name="T91" fmla="*/ 528 h 1513"/>
                  <a:gd name="T92" fmla="*/ 771 w 1831"/>
                  <a:gd name="T93" fmla="*/ 424 h 1513"/>
                  <a:gd name="T94" fmla="*/ 714 w 1831"/>
                  <a:gd name="T95" fmla="*/ 376 h 1513"/>
                  <a:gd name="T96" fmla="*/ 674 w 1831"/>
                  <a:gd name="T97" fmla="*/ 328 h 1513"/>
                  <a:gd name="T98" fmla="*/ 658 w 1831"/>
                  <a:gd name="T99" fmla="*/ 336 h 1513"/>
                  <a:gd name="T100" fmla="*/ 658 w 1831"/>
                  <a:gd name="T101" fmla="*/ 296 h 1513"/>
                  <a:gd name="T102" fmla="*/ 32 w 1831"/>
                  <a:gd name="T103" fmla="*/ 296 h 1513"/>
                  <a:gd name="T104" fmla="*/ 8 w 1831"/>
                  <a:gd name="T105" fmla="*/ 264 h 1513"/>
                  <a:gd name="T106" fmla="*/ 0 w 1831"/>
                  <a:gd name="T107" fmla="*/ 224 h 1513"/>
                  <a:gd name="T108" fmla="*/ 16 w 1831"/>
                  <a:gd name="T109" fmla="*/ 184 h 1513"/>
                  <a:gd name="T110" fmla="*/ 56 w 1831"/>
                  <a:gd name="T111" fmla="*/ 160 h 1513"/>
                  <a:gd name="T112" fmla="*/ 225 w 1831"/>
                  <a:gd name="T113" fmla="*/ 120 h 1513"/>
                  <a:gd name="T114" fmla="*/ 289 w 1831"/>
                  <a:gd name="T115" fmla="*/ 72 h 151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831"/>
                  <a:gd name="T175" fmla="*/ 0 h 1513"/>
                  <a:gd name="T176" fmla="*/ 1831 w 1831"/>
                  <a:gd name="T177" fmla="*/ 1513 h 1513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831" h="1513">
                    <a:moveTo>
                      <a:pt x="289" y="72"/>
                    </a:moveTo>
                    <a:lnTo>
                      <a:pt x="393" y="48"/>
                    </a:lnTo>
                    <a:lnTo>
                      <a:pt x="570" y="8"/>
                    </a:lnTo>
                    <a:lnTo>
                      <a:pt x="682" y="0"/>
                    </a:lnTo>
                    <a:lnTo>
                      <a:pt x="771" y="8"/>
                    </a:lnTo>
                    <a:lnTo>
                      <a:pt x="899" y="104"/>
                    </a:lnTo>
                    <a:lnTo>
                      <a:pt x="1027" y="200"/>
                    </a:lnTo>
                    <a:lnTo>
                      <a:pt x="1092" y="248"/>
                    </a:lnTo>
                    <a:lnTo>
                      <a:pt x="1156" y="304"/>
                    </a:lnTo>
                    <a:lnTo>
                      <a:pt x="1308" y="368"/>
                    </a:lnTo>
                    <a:lnTo>
                      <a:pt x="1381" y="424"/>
                    </a:lnTo>
                    <a:lnTo>
                      <a:pt x="1405" y="456"/>
                    </a:lnTo>
                    <a:lnTo>
                      <a:pt x="1453" y="568"/>
                    </a:lnTo>
                    <a:lnTo>
                      <a:pt x="1509" y="680"/>
                    </a:lnTo>
                    <a:lnTo>
                      <a:pt x="1637" y="888"/>
                    </a:lnTo>
                    <a:lnTo>
                      <a:pt x="1677" y="944"/>
                    </a:lnTo>
                    <a:lnTo>
                      <a:pt x="1718" y="968"/>
                    </a:lnTo>
                    <a:lnTo>
                      <a:pt x="1830" y="968"/>
                    </a:lnTo>
                    <a:lnTo>
                      <a:pt x="1830" y="1496"/>
                    </a:lnTo>
                    <a:lnTo>
                      <a:pt x="1742" y="1496"/>
                    </a:lnTo>
                    <a:lnTo>
                      <a:pt x="1485" y="1512"/>
                    </a:lnTo>
                    <a:lnTo>
                      <a:pt x="1348" y="1512"/>
                    </a:lnTo>
                    <a:lnTo>
                      <a:pt x="1204" y="1480"/>
                    </a:lnTo>
                    <a:lnTo>
                      <a:pt x="1059" y="1440"/>
                    </a:lnTo>
                    <a:lnTo>
                      <a:pt x="931" y="1384"/>
                    </a:lnTo>
                    <a:lnTo>
                      <a:pt x="835" y="1352"/>
                    </a:lnTo>
                    <a:lnTo>
                      <a:pt x="730" y="1344"/>
                    </a:lnTo>
                    <a:lnTo>
                      <a:pt x="626" y="1352"/>
                    </a:lnTo>
                    <a:lnTo>
                      <a:pt x="522" y="1368"/>
                    </a:lnTo>
                    <a:lnTo>
                      <a:pt x="458" y="1360"/>
                    </a:lnTo>
                    <a:lnTo>
                      <a:pt x="417" y="1352"/>
                    </a:lnTo>
                    <a:lnTo>
                      <a:pt x="345" y="1352"/>
                    </a:lnTo>
                    <a:lnTo>
                      <a:pt x="217" y="1376"/>
                    </a:lnTo>
                    <a:lnTo>
                      <a:pt x="153" y="1360"/>
                    </a:lnTo>
                    <a:lnTo>
                      <a:pt x="136" y="1320"/>
                    </a:lnTo>
                    <a:lnTo>
                      <a:pt x="144" y="1288"/>
                    </a:lnTo>
                    <a:lnTo>
                      <a:pt x="169" y="1232"/>
                    </a:lnTo>
                    <a:lnTo>
                      <a:pt x="281" y="1144"/>
                    </a:lnTo>
                    <a:lnTo>
                      <a:pt x="658" y="1144"/>
                    </a:lnTo>
                    <a:lnTo>
                      <a:pt x="658" y="1080"/>
                    </a:lnTo>
                    <a:lnTo>
                      <a:pt x="803" y="1048"/>
                    </a:lnTo>
                    <a:lnTo>
                      <a:pt x="907" y="960"/>
                    </a:lnTo>
                    <a:lnTo>
                      <a:pt x="979" y="832"/>
                    </a:lnTo>
                    <a:lnTo>
                      <a:pt x="995" y="680"/>
                    </a:lnTo>
                    <a:lnTo>
                      <a:pt x="963" y="600"/>
                    </a:lnTo>
                    <a:lnTo>
                      <a:pt x="915" y="528"/>
                    </a:lnTo>
                    <a:lnTo>
                      <a:pt x="771" y="424"/>
                    </a:lnTo>
                    <a:lnTo>
                      <a:pt x="714" y="376"/>
                    </a:lnTo>
                    <a:lnTo>
                      <a:pt x="674" y="328"/>
                    </a:lnTo>
                    <a:lnTo>
                      <a:pt x="658" y="336"/>
                    </a:lnTo>
                    <a:lnTo>
                      <a:pt x="658" y="296"/>
                    </a:lnTo>
                    <a:lnTo>
                      <a:pt x="32" y="296"/>
                    </a:lnTo>
                    <a:lnTo>
                      <a:pt x="8" y="264"/>
                    </a:lnTo>
                    <a:lnTo>
                      <a:pt x="0" y="224"/>
                    </a:lnTo>
                    <a:lnTo>
                      <a:pt x="16" y="184"/>
                    </a:lnTo>
                    <a:lnTo>
                      <a:pt x="56" y="160"/>
                    </a:lnTo>
                    <a:lnTo>
                      <a:pt x="225" y="120"/>
                    </a:lnTo>
                    <a:lnTo>
                      <a:pt x="289" y="72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76807" name="Freeform 26">
                <a:extLst>
                  <a:ext uri="{FF2B5EF4-FFF2-40B4-BE49-F238E27FC236}">
                    <a16:creationId xmlns:a16="http://schemas.microsoft.com/office/drawing/2014/main" id="{A29B203E-11B0-1043-ADB4-42C521ABCB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8" y="328"/>
                <a:ext cx="346" cy="489"/>
              </a:xfrm>
              <a:custGeom>
                <a:avLst/>
                <a:gdLst>
                  <a:gd name="T0" fmla="*/ 16 w 346"/>
                  <a:gd name="T1" fmla="*/ 0 h 489"/>
                  <a:gd name="T2" fmla="*/ 56 w 346"/>
                  <a:gd name="T3" fmla="*/ 48 h 489"/>
                  <a:gd name="T4" fmla="*/ 185 w 346"/>
                  <a:gd name="T5" fmla="*/ 152 h 489"/>
                  <a:gd name="T6" fmla="*/ 273 w 346"/>
                  <a:gd name="T7" fmla="*/ 208 h 489"/>
                  <a:gd name="T8" fmla="*/ 321 w 346"/>
                  <a:gd name="T9" fmla="*/ 288 h 489"/>
                  <a:gd name="T10" fmla="*/ 345 w 346"/>
                  <a:gd name="T11" fmla="*/ 360 h 489"/>
                  <a:gd name="T12" fmla="*/ 321 w 346"/>
                  <a:gd name="T13" fmla="*/ 488 h 489"/>
                  <a:gd name="T14" fmla="*/ 305 w 346"/>
                  <a:gd name="T15" fmla="*/ 480 h 489"/>
                  <a:gd name="T16" fmla="*/ 241 w 346"/>
                  <a:gd name="T17" fmla="*/ 416 h 489"/>
                  <a:gd name="T18" fmla="*/ 201 w 346"/>
                  <a:gd name="T19" fmla="*/ 352 h 489"/>
                  <a:gd name="T20" fmla="*/ 161 w 346"/>
                  <a:gd name="T21" fmla="*/ 272 h 489"/>
                  <a:gd name="T22" fmla="*/ 137 w 346"/>
                  <a:gd name="T23" fmla="*/ 192 h 489"/>
                  <a:gd name="T24" fmla="*/ 0 w 346"/>
                  <a:gd name="T25" fmla="*/ 120 h 489"/>
                  <a:gd name="T26" fmla="*/ 0 w 346"/>
                  <a:gd name="T27" fmla="*/ 8 h 489"/>
                  <a:gd name="T28" fmla="*/ 16 w 346"/>
                  <a:gd name="T29" fmla="*/ 0 h 48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46"/>
                  <a:gd name="T46" fmla="*/ 0 h 489"/>
                  <a:gd name="T47" fmla="*/ 346 w 346"/>
                  <a:gd name="T48" fmla="*/ 489 h 489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46" h="489">
                    <a:moveTo>
                      <a:pt x="16" y="0"/>
                    </a:moveTo>
                    <a:lnTo>
                      <a:pt x="56" y="48"/>
                    </a:lnTo>
                    <a:lnTo>
                      <a:pt x="185" y="152"/>
                    </a:lnTo>
                    <a:lnTo>
                      <a:pt x="273" y="208"/>
                    </a:lnTo>
                    <a:lnTo>
                      <a:pt x="321" y="288"/>
                    </a:lnTo>
                    <a:lnTo>
                      <a:pt x="345" y="360"/>
                    </a:lnTo>
                    <a:lnTo>
                      <a:pt x="321" y="488"/>
                    </a:lnTo>
                    <a:lnTo>
                      <a:pt x="305" y="480"/>
                    </a:lnTo>
                    <a:lnTo>
                      <a:pt x="241" y="416"/>
                    </a:lnTo>
                    <a:lnTo>
                      <a:pt x="201" y="352"/>
                    </a:lnTo>
                    <a:lnTo>
                      <a:pt x="161" y="272"/>
                    </a:lnTo>
                    <a:lnTo>
                      <a:pt x="137" y="192"/>
                    </a:lnTo>
                    <a:lnTo>
                      <a:pt x="0" y="120"/>
                    </a:lnTo>
                    <a:lnTo>
                      <a:pt x="0" y="8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76808" name="Freeform 27">
                <a:extLst>
                  <a:ext uri="{FF2B5EF4-FFF2-40B4-BE49-F238E27FC236}">
                    <a16:creationId xmlns:a16="http://schemas.microsoft.com/office/drawing/2014/main" id="{BF02844E-8EB8-F045-AD63-F91CBFD41A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" y="104"/>
                <a:ext cx="852" cy="249"/>
              </a:xfrm>
              <a:custGeom>
                <a:avLst/>
                <a:gdLst>
                  <a:gd name="T0" fmla="*/ 851 w 852"/>
                  <a:gd name="T1" fmla="*/ 248 h 249"/>
                  <a:gd name="T2" fmla="*/ 562 w 852"/>
                  <a:gd name="T3" fmla="*/ 32 h 249"/>
                  <a:gd name="T4" fmla="*/ 513 w 852"/>
                  <a:gd name="T5" fmla="*/ 8 h 249"/>
                  <a:gd name="T6" fmla="*/ 441 w 852"/>
                  <a:gd name="T7" fmla="*/ 0 h 249"/>
                  <a:gd name="T8" fmla="*/ 369 w 852"/>
                  <a:gd name="T9" fmla="*/ 0 h 249"/>
                  <a:gd name="T10" fmla="*/ 184 w 852"/>
                  <a:gd name="T11" fmla="*/ 8 h 249"/>
                  <a:gd name="T12" fmla="*/ 0 w 852"/>
                  <a:gd name="T13" fmla="*/ 16 h 24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52"/>
                  <a:gd name="T22" fmla="*/ 0 h 249"/>
                  <a:gd name="T23" fmla="*/ 852 w 852"/>
                  <a:gd name="T24" fmla="*/ 249 h 24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52" h="249">
                    <a:moveTo>
                      <a:pt x="851" y="248"/>
                    </a:moveTo>
                    <a:lnTo>
                      <a:pt x="562" y="32"/>
                    </a:lnTo>
                    <a:lnTo>
                      <a:pt x="513" y="8"/>
                    </a:lnTo>
                    <a:lnTo>
                      <a:pt x="441" y="0"/>
                    </a:lnTo>
                    <a:lnTo>
                      <a:pt x="369" y="0"/>
                    </a:lnTo>
                    <a:lnTo>
                      <a:pt x="184" y="8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FFFFFF"/>
              </a:solidFill>
              <a:ln w="3175" cap="flat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76805" name="Rectangle 28">
              <a:extLst>
                <a:ext uri="{FF2B5EF4-FFF2-40B4-BE49-F238E27FC236}">
                  <a16:creationId xmlns:a16="http://schemas.microsoft.com/office/drawing/2014/main" id="{305D87E7-DD98-8D4C-8BED-D5AD600734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7"/>
              <a:ext cx="88" cy="153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240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489" name="Rectangle 29">
            <a:extLst>
              <a:ext uri="{FF2B5EF4-FFF2-40B4-BE49-F238E27FC236}">
                <a16:creationId xmlns:a16="http://schemas.microsoft.com/office/drawing/2014/main" id="{374746B1-2135-0A4C-9F13-8F63AA01BE0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331913" y="2708275"/>
            <a:ext cx="4914900" cy="2592388"/>
          </a:xfrm>
          <a:solidFill>
            <a:srgbClr val="99CCFF">
              <a:alpha val="39999"/>
            </a:srgbClr>
          </a:solidFill>
          <a:ln w="31750">
            <a:solidFill>
              <a:srgbClr val="99CC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panose="020B0604020202020204" pitchFamily="34" charset="0"/>
              <a:buBlip>
                <a:blip r:embed="rId2"/>
              </a:buBlip>
              <a:defRPr/>
            </a:pPr>
            <a:r>
              <a:rPr lang="zh-CN" altLang="zh-CN" sz="28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销售漏斗分类标准</a:t>
            </a:r>
            <a:endParaRPr lang="zh-CN" altLang="zh-CN" sz="2800" b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Blip>
                <a:blip r:embed="rId2"/>
              </a:buBlip>
              <a:defRPr/>
            </a:pPr>
            <a:r>
              <a:rPr lang="zh-CN" altLang="zh-CN" sz="28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销售漏斗异常及可能性分析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Blip>
                <a:blip r:embed="rId2"/>
              </a:buBlip>
              <a:defRPr/>
            </a:pPr>
            <a:r>
              <a:rPr lang="zh-CN" altLang="zh-CN" sz="28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销售通话案例分析</a:t>
            </a:r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FE97062C-D2CA-7648-AD74-C8AEA76BF09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zh-CN" altLang="zh-CN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销售通话案例分析</a:t>
            </a:r>
          </a:p>
        </p:txBody>
      </p:sp>
      <p:sp>
        <p:nvSpPr>
          <p:cNvPr id="77826" name="Rectangle 3">
            <a:extLst>
              <a:ext uri="{FF2B5EF4-FFF2-40B4-BE49-F238E27FC236}">
                <a16:creationId xmlns:a16="http://schemas.microsoft.com/office/drawing/2014/main" id="{86FB0855-31EC-2946-A9FC-E1C58C1FC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501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000" u="sng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714327D5-C76B-DA41-9CA2-09EC8BCB9A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3800" y="6238875"/>
            <a:ext cx="1296988" cy="39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n-US" altLang="zh-CN" sz="2000" b="1">
                <a:solidFill>
                  <a:srgbClr val="F25E1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2000" b="1" u="sng">
                <a:solidFill>
                  <a:srgbClr val="F25E1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CN" altLang="en-US" sz="2000" b="1" u="sng">
                <a:solidFill>
                  <a:srgbClr val="F25E1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20</a:t>
            </a:r>
            <a:r>
              <a:rPr lang="en-US" altLang="zh-CN" sz="2000" b="1" u="sng">
                <a:solidFill>
                  <a:srgbClr val="F25E1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%  </a:t>
            </a:r>
            <a:r>
              <a:rPr lang="en-US" altLang="zh-CN" sz="2000" b="1">
                <a:solidFill>
                  <a:srgbClr val="F25E1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CN" sz="2000" b="1" u="sng">
              <a:solidFill>
                <a:srgbClr val="F25E1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7828" name="Rectangle 5">
            <a:extLst>
              <a:ext uri="{FF2B5EF4-FFF2-40B4-BE49-F238E27FC236}">
                <a16:creationId xmlns:a16="http://schemas.microsoft.com/office/drawing/2014/main" id="{52B36EEE-E029-4E4E-8E2E-117FDF323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343025"/>
            <a:ext cx="1325562" cy="39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．林先生</a:t>
            </a:r>
            <a:endParaRPr lang="zh-CN" altLang="en-US" sz="2000">
              <a:latin typeface="Arial" panose="020B0604020202020204" pitchFamily="34" charset="0"/>
            </a:endParaRPr>
          </a:p>
        </p:txBody>
      </p:sp>
      <p:graphicFrame>
        <p:nvGraphicFramePr>
          <p:cNvPr id="21510" name="Group 6">
            <a:extLst>
              <a:ext uri="{FF2B5EF4-FFF2-40B4-BE49-F238E27FC236}">
                <a16:creationId xmlns:a16="http://schemas.microsoft.com/office/drawing/2014/main" id="{9D29BE58-69E4-D144-98FA-B6CBE5057F77}"/>
              </a:ext>
            </a:extLst>
          </p:cNvPr>
          <p:cNvGraphicFramePr>
            <a:graphicFrameLocks noGrp="1"/>
          </p:cNvGraphicFramePr>
          <p:nvPr/>
        </p:nvGraphicFramePr>
        <p:xfrm>
          <a:off x="323850" y="1773238"/>
          <a:ext cx="8640763" cy="3416300"/>
        </p:xfrm>
        <a:graphic>
          <a:graphicData uri="http://schemas.openxmlformats.org/drawingml/2006/table">
            <a:tbl>
              <a:tblPr/>
              <a:tblGrid>
                <a:gridCol w="1387475">
                  <a:extLst>
                    <a:ext uri="{9D8B030D-6E8A-4147-A177-3AD203B41FA5}">
                      <a16:colId xmlns:a16="http://schemas.microsoft.com/office/drawing/2014/main" val="3176311732"/>
                    </a:ext>
                  </a:extLst>
                </a:gridCol>
                <a:gridCol w="7253288">
                  <a:extLst>
                    <a:ext uri="{9D8B030D-6E8A-4147-A177-3AD203B41FA5}">
                      <a16:colId xmlns:a16="http://schemas.microsoft.com/office/drawing/2014/main" val="2035403169"/>
                    </a:ext>
                  </a:extLst>
                </a:gridCol>
              </a:tblGrid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日期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沟通重点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241069"/>
                  </a:ext>
                </a:extLst>
              </a:tr>
              <a:tr h="1311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第一天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他是</a:t>
                      </a: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一家小型公司的销售经理，他现在阿里的会员，对于</a:t>
                      </a: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360搜索</a:t>
                      </a: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，他并不排斥，觉得同时用两家公司的，也没有什么问题，当时，他表达了对服务的期望要求，因为时间关系，当时并没有做更深入的介绍，约好两天后再联系。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970651"/>
                  </a:ext>
                </a:extLst>
              </a:tr>
              <a:tr h="1006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第三天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根据上次通话的结果和客户的要求，销售代表做了相关介绍，客户也完成认同，谈到价格时，客户需要再考虑，让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天后联系。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6165146"/>
                  </a:ext>
                </a:extLst>
              </a:tr>
              <a:tr h="701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第五天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两天后再打电话，客户还是不能做决定，说是还需要再考虑考虑</a:t>
                      </a: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.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4061123"/>
                  </a:ext>
                </a:extLst>
              </a:tr>
            </a:tbl>
          </a:graphicData>
        </a:graphic>
      </p:graphicFrame>
      <p:sp>
        <p:nvSpPr>
          <p:cNvPr id="21527" name="Rectangle 23">
            <a:extLst>
              <a:ext uri="{FF2B5EF4-FFF2-40B4-BE49-F238E27FC236}">
                <a16:creationId xmlns:a16="http://schemas.microsoft.com/office/drawing/2014/main" id="{F91B1FE8-6D36-C746-9E0F-A6B1CF4708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3000" y="6273800"/>
            <a:ext cx="2735263" cy="39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000" b="1">
                <a:solidFill>
                  <a:srgbClr val="F25E1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林先生应该被归到</a:t>
            </a:r>
            <a:r>
              <a:rPr lang="en-US" altLang="zh-CN" sz="2000" b="1">
                <a:solidFill>
                  <a:srgbClr val="F25E1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   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0C6107BC-F060-BD46-B9BB-50C091EDEF2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zh-CN" altLang="zh-CN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销售通话案例分析</a:t>
            </a:r>
          </a:p>
        </p:txBody>
      </p:sp>
      <p:sp>
        <p:nvSpPr>
          <p:cNvPr id="78850" name="Rectangle 3">
            <a:extLst>
              <a:ext uri="{FF2B5EF4-FFF2-40B4-BE49-F238E27FC236}">
                <a16:creationId xmlns:a16="http://schemas.microsoft.com/office/drawing/2014/main" id="{2CC66C52-1F82-E045-B4C7-993D881B5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501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000" u="sng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B4DE3C5E-45FD-BA41-95D5-87C83C7E7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3800" y="6237288"/>
            <a:ext cx="12969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n-US" altLang="zh-CN" sz="2000" b="1">
                <a:solidFill>
                  <a:srgbClr val="F25E1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2000" b="1" u="sng">
                <a:solidFill>
                  <a:srgbClr val="F25E1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40 %  </a:t>
            </a:r>
            <a:r>
              <a:rPr lang="en-US" altLang="zh-CN" sz="2000" b="1">
                <a:solidFill>
                  <a:srgbClr val="F25E1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CN" sz="2000" b="1" u="sng">
              <a:solidFill>
                <a:srgbClr val="F25E1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8852" name="Rectangle 5">
            <a:extLst>
              <a:ext uri="{FF2B5EF4-FFF2-40B4-BE49-F238E27FC236}">
                <a16:creationId xmlns:a16="http://schemas.microsoft.com/office/drawing/2014/main" id="{0737B066-ED6A-4D4A-852D-77E9226A0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343025"/>
            <a:ext cx="1325562" cy="39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．王先生</a:t>
            </a:r>
            <a:endParaRPr lang="zh-CN" altLang="en-US" sz="2000">
              <a:latin typeface="Arial" panose="020B0604020202020204" pitchFamily="34" charset="0"/>
            </a:endParaRPr>
          </a:p>
        </p:txBody>
      </p:sp>
      <p:graphicFrame>
        <p:nvGraphicFramePr>
          <p:cNvPr id="22534" name="Group 6">
            <a:extLst>
              <a:ext uri="{FF2B5EF4-FFF2-40B4-BE49-F238E27FC236}">
                <a16:creationId xmlns:a16="http://schemas.microsoft.com/office/drawing/2014/main" id="{D6DF485A-4AEE-E54F-8FC5-BB999897FF85}"/>
              </a:ext>
            </a:extLst>
          </p:cNvPr>
          <p:cNvGraphicFramePr>
            <a:graphicFrameLocks noGrp="1"/>
          </p:cNvGraphicFramePr>
          <p:nvPr/>
        </p:nvGraphicFramePr>
        <p:xfrm>
          <a:off x="684213" y="1844675"/>
          <a:ext cx="7991475" cy="3721100"/>
        </p:xfrm>
        <a:graphic>
          <a:graphicData uri="http://schemas.openxmlformats.org/drawingml/2006/table">
            <a:tbl>
              <a:tblPr/>
              <a:tblGrid>
                <a:gridCol w="1282700">
                  <a:extLst>
                    <a:ext uri="{9D8B030D-6E8A-4147-A177-3AD203B41FA5}">
                      <a16:colId xmlns:a16="http://schemas.microsoft.com/office/drawing/2014/main" val="2888236661"/>
                    </a:ext>
                  </a:extLst>
                </a:gridCol>
                <a:gridCol w="6708775">
                  <a:extLst>
                    <a:ext uri="{9D8B030D-6E8A-4147-A177-3AD203B41FA5}">
                      <a16:colId xmlns:a16="http://schemas.microsoft.com/office/drawing/2014/main" val="2891016931"/>
                    </a:ext>
                  </a:extLst>
                </a:gridCol>
              </a:tblGrid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日期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沟通重点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8053967"/>
                  </a:ext>
                </a:extLst>
              </a:tr>
              <a:tr h="1006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371475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371475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371475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371475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371475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371475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371475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371475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371475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>
                          <a:tab pos="371475" algn="l"/>
                        </a:tabLst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第一天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客户是一个中型制造企业的负责人，我在给他第一次电话时，他一听到是</a:t>
                      </a: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360</a:t>
                      </a: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公司，就说现在正在开会，让我下午打电话给他。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1664894"/>
                  </a:ext>
                </a:extLst>
              </a:tr>
              <a:tr h="1006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第一天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下午给客户打了电话，但客户没有接起来，他的秘书金接的电话，秘书告诉我，客户正在开会，让我第二天上午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点再打电话给他。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0902474"/>
                  </a:ext>
                </a:extLst>
              </a:tr>
              <a:tr h="1311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第二天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电话接通了，客户仔细询问</a:t>
                      </a: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360搜索</a:t>
                      </a: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和阿里的区别，并告诉我他现在正在使用阿里的服务。通过沟通，我把</a:t>
                      </a: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360搜索</a:t>
                      </a: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的优势引导成看客户的需求，客户让我发份详细资料，让他看看。约好明天再联系。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1370646"/>
                  </a:ext>
                </a:extLst>
              </a:tr>
            </a:tbl>
          </a:graphicData>
        </a:graphic>
      </p:graphicFrame>
      <p:sp>
        <p:nvSpPr>
          <p:cNvPr id="22551" name="Rectangle 23">
            <a:extLst>
              <a:ext uri="{FF2B5EF4-FFF2-40B4-BE49-F238E27FC236}">
                <a16:creationId xmlns:a16="http://schemas.microsoft.com/office/drawing/2014/main" id="{2C440EB2-F4F0-D14D-B893-96DAEEB36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6273800"/>
            <a:ext cx="2722563" cy="39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000" b="1">
                <a:solidFill>
                  <a:srgbClr val="F25E1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王先生应该被归到 </a:t>
            </a:r>
            <a:r>
              <a:rPr lang="en-US" altLang="zh-CN" sz="2000" b="1">
                <a:solidFill>
                  <a:srgbClr val="F25E1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altLang="zh-CN" sz="1000" u="sng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en-US" altLang="zh-CN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C2515AFF-8520-694E-B7E7-3DA9749A7D4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zh-CN" altLang="zh-CN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销售通话案例分析</a:t>
            </a:r>
          </a:p>
        </p:txBody>
      </p:sp>
      <p:sp>
        <p:nvSpPr>
          <p:cNvPr id="79874" name="Rectangle 3">
            <a:extLst>
              <a:ext uri="{FF2B5EF4-FFF2-40B4-BE49-F238E27FC236}">
                <a16:creationId xmlns:a16="http://schemas.microsoft.com/office/drawing/2014/main" id="{334EA18D-3C62-F44E-B37C-A7624C35D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501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000" u="sng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20FBB7E1-35A3-484B-B825-76AF42706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6237288"/>
            <a:ext cx="12969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n-US" altLang="zh-CN" sz="2000" b="1">
                <a:solidFill>
                  <a:srgbClr val="F25E1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2000" b="1" u="sng">
                <a:solidFill>
                  <a:srgbClr val="F25E1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60 %  </a:t>
            </a:r>
            <a:r>
              <a:rPr lang="en-US" altLang="zh-CN" sz="2000" b="1">
                <a:solidFill>
                  <a:srgbClr val="F25E1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CN" sz="2000" b="1" u="sng">
              <a:solidFill>
                <a:srgbClr val="F25E1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9876" name="Rectangle 5">
            <a:extLst>
              <a:ext uri="{FF2B5EF4-FFF2-40B4-BE49-F238E27FC236}">
                <a16:creationId xmlns:a16="http://schemas.microsoft.com/office/drawing/2014/main" id="{5A04FF41-0B92-CC48-9435-96AF9E5681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270000"/>
            <a:ext cx="132556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180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zh-CN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．吴先生</a:t>
            </a:r>
            <a:endParaRPr lang="zh-CN" altLang="en-US" sz="1800">
              <a:latin typeface="Arial" panose="020B0604020202020204" pitchFamily="34" charset="0"/>
            </a:endParaRPr>
          </a:p>
        </p:txBody>
      </p:sp>
      <p:graphicFrame>
        <p:nvGraphicFramePr>
          <p:cNvPr id="23558" name="Group 6">
            <a:extLst>
              <a:ext uri="{FF2B5EF4-FFF2-40B4-BE49-F238E27FC236}">
                <a16:creationId xmlns:a16="http://schemas.microsoft.com/office/drawing/2014/main" id="{06FEFF50-F3AC-9846-886F-F98B7EEBC8E4}"/>
              </a:ext>
            </a:extLst>
          </p:cNvPr>
          <p:cNvGraphicFramePr>
            <a:graphicFrameLocks noGrp="1"/>
          </p:cNvGraphicFramePr>
          <p:nvPr/>
        </p:nvGraphicFramePr>
        <p:xfrm>
          <a:off x="395288" y="1827213"/>
          <a:ext cx="8497887" cy="4298950"/>
        </p:xfrm>
        <a:graphic>
          <a:graphicData uri="http://schemas.openxmlformats.org/drawingml/2006/table">
            <a:tbl>
              <a:tblPr/>
              <a:tblGrid>
                <a:gridCol w="1363662">
                  <a:extLst>
                    <a:ext uri="{9D8B030D-6E8A-4147-A177-3AD203B41FA5}">
                      <a16:colId xmlns:a16="http://schemas.microsoft.com/office/drawing/2014/main" val="285066851"/>
                    </a:ext>
                  </a:extLst>
                </a:gridCol>
                <a:gridCol w="7134225">
                  <a:extLst>
                    <a:ext uri="{9D8B030D-6E8A-4147-A177-3AD203B41FA5}">
                      <a16:colId xmlns:a16="http://schemas.microsoft.com/office/drawing/2014/main" val="3442674971"/>
                    </a:ext>
                  </a:extLst>
                </a:gridCol>
              </a:tblGrid>
              <a:tr h="360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日期</a:t>
                      </a: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沟通重点</a:t>
                      </a: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9009433"/>
                  </a:ext>
                </a:extLst>
              </a:tr>
              <a:tr h="10683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第一天</a:t>
                      </a: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客户之前一直在靠销售人员拜访取得订单，但觉得成本太高。在一个偶然的机会，就上了</a:t>
                      </a:r>
                      <a:r>
                        <a:rPr kumimoji="0" lang="zh-CN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360搜索</a:t>
                      </a:r>
                      <a:r>
                        <a:rPr kumimoji="0" lang="zh-CN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，觉得网站做得还不错。对于网络推广，觉得没有问题，现在是互联网时代。当时约好再研究下公司，以及其他相关网站，再联系。约好三天后联系。</a:t>
                      </a:r>
                      <a:endParaRPr kumimoji="0" lang="zh-CN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3108091"/>
                  </a:ext>
                </a:extLst>
              </a:tr>
              <a:tr h="229076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第三天</a:t>
                      </a: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白天两个电话都没有接起来，晚上终于打通了客户的电话。客户咨询了公司的收费标准，说有写网站是免费的，质问我们为什么要收费，有什么不同。在我和他沟通过网络推广应当关注什么，引导需求并介绍了我们的服务后，客户觉得我们收费也有道理，单毕竟要几千元，他现在还是觉得价格贵，希望我能给他优惠。我解释了这个价格时全国统一价，以及为什么我们要订得高一些的原因，客户也认同。这时，客户问到了付款方式，我解释后，马上要承诺，客户说还要再考虑考虑，因为他对效果不是特别放心。当我问单如果没有问题，什么时候能决定时，客户说如果没有问题，可以马上做决定。让我过两天再联系。 </a:t>
                      </a: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369288"/>
                  </a:ext>
                </a:extLst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第五天</a:t>
                      </a: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打了三次，客户电话没有接起来，我发了短信给客户，客户回复说忙，让我第二天再联系。</a:t>
                      </a: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6461505"/>
                  </a:ext>
                </a:extLst>
              </a:tr>
            </a:tbl>
          </a:graphicData>
        </a:graphic>
      </p:graphicFrame>
      <p:sp>
        <p:nvSpPr>
          <p:cNvPr id="23575" name="Rectangle 23">
            <a:extLst>
              <a:ext uri="{FF2B5EF4-FFF2-40B4-BE49-F238E27FC236}">
                <a16:creationId xmlns:a16="http://schemas.microsoft.com/office/drawing/2014/main" id="{3B1A0A99-67F5-594D-932B-445A82035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875" y="6272213"/>
            <a:ext cx="29527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000" b="1">
                <a:solidFill>
                  <a:srgbClr val="F25E1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吴用先生应该被归到？    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A6D42BEA-CA70-6F41-B8CE-6E434C7A70D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zh-CN" altLang="zh-CN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销售通话案例分析</a:t>
            </a:r>
          </a:p>
        </p:txBody>
      </p:sp>
      <p:sp>
        <p:nvSpPr>
          <p:cNvPr id="80898" name="Rectangle 3">
            <a:extLst>
              <a:ext uri="{FF2B5EF4-FFF2-40B4-BE49-F238E27FC236}">
                <a16:creationId xmlns:a16="http://schemas.microsoft.com/office/drawing/2014/main" id="{B917F067-CAFA-2B47-80FD-56976E5BC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501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000" u="sng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FC0695C2-A73F-C444-A71E-3ABF33685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3800" y="6237288"/>
            <a:ext cx="12969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n-US" altLang="zh-CN" sz="2000" b="1">
                <a:solidFill>
                  <a:srgbClr val="F25E1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2000" b="1" u="sng">
                <a:solidFill>
                  <a:srgbClr val="F25E1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80 %  </a:t>
            </a:r>
            <a:r>
              <a:rPr lang="en-US" altLang="zh-CN" sz="2000" b="1">
                <a:solidFill>
                  <a:srgbClr val="F25E1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CN" sz="2000" b="1" u="sng">
              <a:solidFill>
                <a:srgbClr val="F25E1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0900" name="Rectangle 5">
            <a:extLst>
              <a:ext uri="{FF2B5EF4-FFF2-40B4-BE49-F238E27FC236}">
                <a16:creationId xmlns:a16="http://schemas.microsoft.com/office/drawing/2014/main" id="{DF988AD9-BAF1-6343-AC6A-A8A60D2D1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412875"/>
            <a:ext cx="11350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李先生</a:t>
            </a:r>
            <a:endParaRPr lang="zh-CN" altLang="en-US" sz="2000">
              <a:latin typeface="Arial" panose="020B0604020202020204" pitchFamily="34" charset="0"/>
            </a:endParaRPr>
          </a:p>
        </p:txBody>
      </p:sp>
      <p:graphicFrame>
        <p:nvGraphicFramePr>
          <p:cNvPr id="24582" name="Group 6">
            <a:extLst>
              <a:ext uri="{FF2B5EF4-FFF2-40B4-BE49-F238E27FC236}">
                <a16:creationId xmlns:a16="http://schemas.microsoft.com/office/drawing/2014/main" id="{039B9C10-A894-3C45-8A1C-5F5F89674DE2}"/>
              </a:ext>
            </a:extLst>
          </p:cNvPr>
          <p:cNvGraphicFramePr>
            <a:graphicFrameLocks noGrp="1"/>
          </p:cNvGraphicFramePr>
          <p:nvPr/>
        </p:nvGraphicFramePr>
        <p:xfrm>
          <a:off x="755650" y="1916113"/>
          <a:ext cx="8137525" cy="3721100"/>
        </p:xfrm>
        <a:graphic>
          <a:graphicData uri="http://schemas.openxmlformats.org/drawingml/2006/table">
            <a:tbl>
              <a:tblPr/>
              <a:tblGrid>
                <a:gridCol w="1306513">
                  <a:extLst>
                    <a:ext uri="{9D8B030D-6E8A-4147-A177-3AD203B41FA5}">
                      <a16:colId xmlns:a16="http://schemas.microsoft.com/office/drawing/2014/main" val="1334298945"/>
                    </a:ext>
                  </a:extLst>
                </a:gridCol>
                <a:gridCol w="6831012">
                  <a:extLst>
                    <a:ext uri="{9D8B030D-6E8A-4147-A177-3AD203B41FA5}">
                      <a16:colId xmlns:a16="http://schemas.microsoft.com/office/drawing/2014/main" val="2982553263"/>
                    </a:ext>
                  </a:extLst>
                </a:gridCol>
              </a:tblGrid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日期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沟通重点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1155692"/>
                  </a:ext>
                </a:extLst>
              </a:tr>
              <a:tr h="16160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第一天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李</a:t>
                      </a: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经理</a:t>
                      </a: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说他现在面临着产品销路上的压力，他希望有更多的潜在客户可以找到他的公司。同时，他也提到了他希望的服务，也基本上认同</a:t>
                      </a: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360搜索</a:t>
                      </a: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，因为他有一个朋友就是</a:t>
                      </a: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360搜索</a:t>
                      </a: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的会员，觉得服务还不错。但因为涉及单价格，他还一时不能决定，明天再联系。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3078705"/>
                  </a:ext>
                </a:extLst>
              </a:tr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第二天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第二天，一直没有打通电话，发短信也没有回复。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2655711"/>
                  </a:ext>
                </a:extLst>
              </a:tr>
              <a:tr h="1311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第五天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一直到第五天，联系上他，李说一直在外出差，刚回来，也不方便接电话，太忙。简单又谈到了价格，听说有促销，在询问了促销的细节后，就爽快地答应了下来，承诺明天汇款，而且，也问了详细的汇款账户。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9574399"/>
                  </a:ext>
                </a:extLst>
              </a:tr>
            </a:tbl>
          </a:graphicData>
        </a:graphic>
      </p:graphicFrame>
      <p:sp>
        <p:nvSpPr>
          <p:cNvPr id="24599" name="Rectangle 23">
            <a:extLst>
              <a:ext uri="{FF2B5EF4-FFF2-40B4-BE49-F238E27FC236}">
                <a16:creationId xmlns:a16="http://schemas.microsoft.com/office/drawing/2014/main" id="{7E37F7F0-06B1-EE40-983E-189569555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9975" y="6235700"/>
            <a:ext cx="2441575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000" b="1">
                <a:solidFill>
                  <a:srgbClr val="F25E1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李先生应该被归到</a:t>
            </a:r>
            <a:r>
              <a:rPr lang="en-US" altLang="zh-CN" sz="2000" b="1">
                <a:solidFill>
                  <a:srgbClr val="F25E1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zh-CN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>
            <a:extLst>
              <a:ext uri="{FF2B5EF4-FFF2-40B4-BE49-F238E27FC236}">
                <a16:creationId xmlns:a16="http://schemas.microsoft.com/office/drawing/2014/main" id="{0CAB9C9F-7168-5841-BCB9-76878C214B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501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000" u="sng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78ADCD52-92F4-8747-89EA-F91ADA73B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2138" y="2492375"/>
            <a:ext cx="40322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6000" b="1">
                <a:solidFill>
                  <a:srgbClr val="F25E1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谢     谢！</a:t>
            </a:r>
            <a:endParaRPr lang="zh-CN" altLang="en-US" sz="6000" b="1" u="sng">
              <a:solidFill>
                <a:srgbClr val="F25E1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AutoShape 4">
            <a:extLst>
              <a:ext uri="{FF2B5EF4-FFF2-40B4-BE49-F238E27FC236}">
                <a16:creationId xmlns:a16="http://schemas.microsoft.com/office/drawing/2014/main" id="{D0AA0B49-5C7C-714B-A5F7-6D22E2367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1989138"/>
            <a:ext cx="6337300" cy="3384550"/>
          </a:xfrm>
          <a:prstGeom prst="foldedCorner">
            <a:avLst>
              <a:gd name="adj" fmla="val 12500"/>
            </a:avLst>
          </a:prstGeom>
          <a:solidFill>
            <a:srgbClr val="FFCCFF">
              <a:alpha val="63136"/>
            </a:srgb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40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F1BBFCBC-7F05-CF4A-8E7C-B1EC02480A0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zh-CN" altLang="zh-CN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课程目标</a:t>
            </a: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48860430-03DD-A04F-9F82-01A98A73ED3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458913" y="2616200"/>
            <a:ext cx="5867400" cy="1749425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Blip>
                <a:blip r:embed="rId3"/>
              </a:buBlip>
              <a:defRPr/>
            </a:pPr>
            <a:r>
              <a:rPr lang="zh-CN" altLang="zh-CN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理解销售漏斗的原理和方法</a:t>
            </a: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zh-CN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Arial" panose="020B0604020202020204" pitchFamily="34" charset="0"/>
              <a:buBlip>
                <a:blip r:embed="rId3"/>
              </a:buBlip>
              <a:defRPr/>
            </a:pPr>
            <a:r>
              <a:rPr lang="zh-CN" altLang="zh-CN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提高销售漏斗各层级转化率的方法</a:t>
            </a: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zh-CN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utoUpdateAnimBg="0"/>
      <p:bldP spid="8196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98AF574D-00EE-C047-879E-548093320D2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zh-CN" alt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销售漏斗管理</a:t>
            </a:r>
            <a:r>
              <a:rPr lang="en-US" altLang="zh-CN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zh-CN" alt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大纲</a:t>
            </a:r>
            <a:endParaRPr lang="en-US" altLang="zh-CN" sz="40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65538" name="Group 23">
            <a:extLst>
              <a:ext uri="{FF2B5EF4-FFF2-40B4-BE49-F238E27FC236}">
                <a16:creationId xmlns:a16="http://schemas.microsoft.com/office/drawing/2014/main" id="{4B20A2FC-C67B-2A4D-9476-E4CAFAC8A8E9}"/>
              </a:ext>
            </a:extLst>
          </p:cNvPr>
          <p:cNvGrpSpPr>
            <a:grpSpLocks/>
          </p:cNvGrpSpPr>
          <p:nvPr/>
        </p:nvGrpSpPr>
        <p:grpSpPr bwMode="auto">
          <a:xfrm>
            <a:off x="3690938" y="1844675"/>
            <a:ext cx="5000625" cy="4537075"/>
            <a:chOff x="0" y="0"/>
            <a:chExt cx="2349" cy="1513"/>
          </a:xfrm>
        </p:grpSpPr>
        <p:grpSp>
          <p:nvGrpSpPr>
            <p:cNvPr id="65540" name="Group 24">
              <a:extLst>
                <a:ext uri="{FF2B5EF4-FFF2-40B4-BE49-F238E27FC236}">
                  <a16:creationId xmlns:a16="http://schemas.microsoft.com/office/drawing/2014/main" id="{991F2D28-81DB-6946-9A2B-7B167B0635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8" y="0"/>
              <a:ext cx="1831" cy="1513"/>
              <a:chOff x="0" y="0"/>
              <a:chExt cx="1831" cy="1513"/>
            </a:xfrm>
          </p:grpSpPr>
          <p:sp>
            <p:nvSpPr>
              <p:cNvPr id="65542" name="Freeform 25">
                <a:extLst>
                  <a:ext uri="{FF2B5EF4-FFF2-40B4-BE49-F238E27FC236}">
                    <a16:creationId xmlns:a16="http://schemas.microsoft.com/office/drawing/2014/main" id="{E42EA331-3924-B346-83B9-461382F2DC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0"/>
                <a:ext cx="1831" cy="1513"/>
              </a:xfrm>
              <a:custGeom>
                <a:avLst/>
                <a:gdLst>
                  <a:gd name="T0" fmla="*/ 289 w 1831"/>
                  <a:gd name="T1" fmla="*/ 72 h 1513"/>
                  <a:gd name="T2" fmla="*/ 393 w 1831"/>
                  <a:gd name="T3" fmla="*/ 48 h 1513"/>
                  <a:gd name="T4" fmla="*/ 570 w 1831"/>
                  <a:gd name="T5" fmla="*/ 8 h 1513"/>
                  <a:gd name="T6" fmla="*/ 682 w 1831"/>
                  <a:gd name="T7" fmla="*/ 0 h 1513"/>
                  <a:gd name="T8" fmla="*/ 771 w 1831"/>
                  <a:gd name="T9" fmla="*/ 8 h 1513"/>
                  <a:gd name="T10" fmla="*/ 899 w 1831"/>
                  <a:gd name="T11" fmla="*/ 104 h 1513"/>
                  <a:gd name="T12" fmla="*/ 1027 w 1831"/>
                  <a:gd name="T13" fmla="*/ 200 h 1513"/>
                  <a:gd name="T14" fmla="*/ 1092 w 1831"/>
                  <a:gd name="T15" fmla="*/ 248 h 1513"/>
                  <a:gd name="T16" fmla="*/ 1156 w 1831"/>
                  <a:gd name="T17" fmla="*/ 304 h 1513"/>
                  <a:gd name="T18" fmla="*/ 1308 w 1831"/>
                  <a:gd name="T19" fmla="*/ 368 h 1513"/>
                  <a:gd name="T20" fmla="*/ 1381 w 1831"/>
                  <a:gd name="T21" fmla="*/ 424 h 1513"/>
                  <a:gd name="T22" fmla="*/ 1405 w 1831"/>
                  <a:gd name="T23" fmla="*/ 456 h 1513"/>
                  <a:gd name="T24" fmla="*/ 1453 w 1831"/>
                  <a:gd name="T25" fmla="*/ 568 h 1513"/>
                  <a:gd name="T26" fmla="*/ 1509 w 1831"/>
                  <a:gd name="T27" fmla="*/ 680 h 1513"/>
                  <a:gd name="T28" fmla="*/ 1637 w 1831"/>
                  <a:gd name="T29" fmla="*/ 888 h 1513"/>
                  <a:gd name="T30" fmla="*/ 1677 w 1831"/>
                  <a:gd name="T31" fmla="*/ 944 h 1513"/>
                  <a:gd name="T32" fmla="*/ 1718 w 1831"/>
                  <a:gd name="T33" fmla="*/ 968 h 1513"/>
                  <a:gd name="T34" fmla="*/ 1830 w 1831"/>
                  <a:gd name="T35" fmla="*/ 968 h 1513"/>
                  <a:gd name="T36" fmla="*/ 1830 w 1831"/>
                  <a:gd name="T37" fmla="*/ 1496 h 1513"/>
                  <a:gd name="T38" fmla="*/ 1742 w 1831"/>
                  <a:gd name="T39" fmla="*/ 1496 h 1513"/>
                  <a:gd name="T40" fmla="*/ 1485 w 1831"/>
                  <a:gd name="T41" fmla="*/ 1512 h 1513"/>
                  <a:gd name="T42" fmla="*/ 1348 w 1831"/>
                  <a:gd name="T43" fmla="*/ 1512 h 1513"/>
                  <a:gd name="T44" fmla="*/ 1204 w 1831"/>
                  <a:gd name="T45" fmla="*/ 1480 h 1513"/>
                  <a:gd name="T46" fmla="*/ 1059 w 1831"/>
                  <a:gd name="T47" fmla="*/ 1440 h 1513"/>
                  <a:gd name="T48" fmla="*/ 931 w 1831"/>
                  <a:gd name="T49" fmla="*/ 1384 h 1513"/>
                  <a:gd name="T50" fmla="*/ 835 w 1831"/>
                  <a:gd name="T51" fmla="*/ 1352 h 1513"/>
                  <a:gd name="T52" fmla="*/ 730 w 1831"/>
                  <a:gd name="T53" fmla="*/ 1344 h 1513"/>
                  <a:gd name="T54" fmla="*/ 626 w 1831"/>
                  <a:gd name="T55" fmla="*/ 1352 h 1513"/>
                  <a:gd name="T56" fmla="*/ 522 w 1831"/>
                  <a:gd name="T57" fmla="*/ 1368 h 1513"/>
                  <a:gd name="T58" fmla="*/ 458 w 1831"/>
                  <a:gd name="T59" fmla="*/ 1360 h 1513"/>
                  <a:gd name="T60" fmla="*/ 417 w 1831"/>
                  <a:gd name="T61" fmla="*/ 1352 h 1513"/>
                  <a:gd name="T62" fmla="*/ 345 w 1831"/>
                  <a:gd name="T63" fmla="*/ 1352 h 1513"/>
                  <a:gd name="T64" fmla="*/ 217 w 1831"/>
                  <a:gd name="T65" fmla="*/ 1376 h 1513"/>
                  <a:gd name="T66" fmla="*/ 153 w 1831"/>
                  <a:gd name="T67" fmla="*/ 1360 h 1513"/>
                  <a:gd name="T68" fmla="*/ 136 w 1831"/>
                  <a:gd name="T69" fmla="*/ 1320 h 1513"/>
                  <a:gd name="T70" fmla="*/ 144 w 1831"/>
                  <a:gd name="T71" fmla="*/ 1288 h 1513"/>
                  <a:gd name="T72" fmla="*/ 169 w 1831"/>
                  <a:gd name="T73" fmla="*/ 1232 h 1513"/>
                  <a:gd name="T74" fmla="*/ 281 w 1831"/>
                  <a:gd name="T75" fmla="*/ 1144 h 1513"/>
                  <a:gd name="T76" fmla="*/ 658 w 1831"/>
                  <a:gd name="T77" fmla="*/ 1144 h 1513"/>
                  <a:gd name="T78" fmla="*/ 658 w 1831"/>
                  <a:gd name="T79" fmla="*/ 1080 h 1513"/>
                  <a:gd name="T80" fmla="*/ 803 w 1831"/>
                  <a:gd name="T81" fmla="*/ 1048 h 1513"/>
                  <a:gd name="T82" fmla="*/ 907 w 1831"/>
                  <a:gd name="T83" fmla="*/ 960 h 1513"/>
                  <a:gd name="T84" fmla="*/ 979 w 1831"/>
                  <a:gd name="T85" fmla="*/ 832 h 1513"/>
                  <a:gd name="T86" fmla="*/ 995 w 1831"/>
                  <a:gd name="T87" fmla="*/ 680 h 1513"/>
                  <a:gd name="T88" fmla="*/ 963 w 1831"/>
                  <a:gd name="T89" fmla="*/ 600 h 1513"/>
                  <a:gd name="T90" fmla="*/ 915 w 1831"/>
                  <a:gd name="T91" fmla="*/ 528 h 1513"/>
                  <a:gd name="T92" fmla="*/ 771 w 1831"/>
                  <a:gd name="T93" fmla="*/ 424 h 1513"/>
                  <a:gd name="T94" fmla="*/ 714 w 1831"/>
                  <a:gd name="T95" fmla="*/ 376 h 1513"/>
                  <a:gd name="T96" fmla="*/ 674 w 1831"/>
                  <a:gd name="T97" fmla="*/ 328 h 1513"/>
                  <a:gd name="T98" fmla="*/ 658 w 1831"/>
                  <a:gd name="T99" fmla="*/ 336 h 1513"/>
                  <a:gd name="T100" fmla="*/ 658 w 1831"/>
                  <a:gd name="T101" fmla="*/ 296 h 1513"/>
                  <a:gd name="T102" fmla="*/ 32 w 1831"/>
                  <a:gd name="T103" fmla="*/ 296 h 1513"/>
                  <a:gd name="T104" fmla="*/ 8 w 1831"/>
                  <a:gd name="T105" fmla="*/ 264 h 1513"/>
                  <a:gd name="T106" fmla="*/ 0 w 1831"/>
                  <a:gd name="T107" fmla="*/ 224 h 1513"/>
                  <a:gd name="T108" fmla="*/ 16 w 1831"/>
                  <a:gd name="T109" fmla="*/ 184 h 1513"/>
                  <a:gd name="T110" fmla="*/ 56 w 1831"/>
                  <a:gd name="T111" fmla="*/ 160 h 1513"/>
                  <a:gd name="T112" fmla="*/ 225 w 1831"/>
                  <a:gd name="T113" fmla="*/ 120 h 1513"/>
                  <a:gd name="T114" fmla="*/ 289 w 1831"/>
                  <a:gd name="T115" fmla="*/ 72 h 151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831"/>
                  <a:gd name="T175" fmla="*/ 0 h 1513"/>
                  <a:gd name="T176" fmla="*/ 1831 w 1831"/>
                  <a:gd name="T177" fmla="*/ 1513 h 1513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831" h="1513">
                    <a:moveTo>
                      <a:pt x="289" y="72"/>
                    </a:moveTo>
                    <a:lnTo>
                      <a:pt x="393" y="48"/>
                    </a:lnTo>
                    <a:lnTo>
                      <a:pt x="570" y="8"/>
                    </a:lnTo>
                    <a:lnTo>
                      <a:pt x="682" y="0"/>
                    </a:lnTo>
                    <a:lnTo>
                      <a:pt x="771" y="8"/>
                    </a:lnTo>
                    <a:lnTo>
                      <a:pt x="899" y="104"/>
                    </a:lnTo>
                    <a:lnTo>
                      <a:pt x="1027" y="200"/>
                    </a:lnTo>
                    <a:lnTo>
                      <a:pt x="1092" y="248"/>
                    </a:lnTo>
                    <a:lnTo>
                      <a:pt x="1156" y="304"/>
                    </a:lnTo>
                    <a:lnTo>
                      <a:pt x="1308" y="368"/>
                    </a:lnTo>
                    <a:lnTo>
                      <a:pt x="1381" y="424"/>
                    </a:lnTo>
                    <a:lnTo>
                      <a:pt x="1405" y="456"/>
                    </a:lnTo>
                    <a:lnTo>
                      <a:pt x="1453" y="568"/>
                    </a:lnTo>
                    <a:lnTo>
                      <a:pt x="1509" y="680"/>
                    </a:lnTo>
                    <a:lnTo>
                      <a:pt x="1637" y="888"/>
                    </a:lnTo>
                    <a:lnTo>
                      <a:pt x="1677" y="944"/>
                    </a:lnTo>
                    <a:lnTo>
                      <a:pt x="1718" y="968"/>
                    </a:lnTo>
                    <a:lnTo>
                      <a:pt x="1830" y="968"/>
                    </a:lnTo>
                    <a:lnTo>
                      <a:pt x="1830" y="1496"/>
                    </a:lnTo>
                    <a:lnTo>
                      <a:pt x="1742" y="1496"/>
                    </a:lnTo>
                    <a:lnTo>
                      <a:pt x="1485" y="1512"/>
                    </a:lnTo>
                    <a:lnTo>
                      <a:pt x="1348" y="1512"/>
                    </a:lnTo>
                    <a:lnTo>
                      <a:pt x="1204" y="1480"/>
                    </a:lnTo>
                    <a:lnTo>
                      <a:pt x="1059" y="1440"/>
                    </a:lnTo>
                    <a:lnTo>
                      <a:pt x="931" y="1384"/>
                    </a:lnTo>
                    <a:lnTo>
                      <a:pt x="835" y="1352"/>
                    </a:lnTo>
                    <a:lnTo>
                      <a:pt x="730" y="1344"/>
                    </a:lnTo>
                    <a:lnTo>
                      <a:pt x="626" y="1352"/>
                    </a:lnTo>
                    <a:lnTo>
                      <a:pt x="522" y="1368"/>
                    </a:lnTo>
                    <a:lnTo>
                      <a:pt x="458" y="1360"/>
                    </a:lnTo>
                    <a:lnTo>
                      <a:pt x="417" y="1352"/>
                    </a:lnTo>
                    <a:lnTo>
                      <a:pt x="345" y="1352"/>
                    </a:lnTo>
                    <a:lnTo>
                      <a:pt x="217" y="1376"/>
                    </a:lnTo>
                    <a:lnTo>
                      <a:pt x="153" y="1360"/>
                    </a:lnTo>
                    <a:lnTo>
                      <a:pt x="136" y="1320"/>
                    </a:lnTo>
                    <a:lnTo>
                      <a:pt x="144" y="1288"/>
                    </a:lnTo>
                    <a:lnTo>
                      <a:pt x="169" y="1232"/>
                    </a:lnTo>
                    <a:lnTo>
                      <a:pt x="281" y="1144"/>
                    </a:lnTo>
                    <a:lnTo>
                      <a:pt x="658" y="1144"/>
                    </a:lnTo>
                    <a:lnTo>
                      <a:pt x="658" y="1080"/>
                    </a:lnTo>
                    <a:lnTo>
                      <a:pt x="803" y="1048"/>
                    </a:lnTo>
                    <a:lnTo>
                      <a:pt x="907" y="960"/>
                    </a:lnTo>
                    <a:lnTo>
                      <a:pt x="979" y="832"/>
                    </a:lnTo>
                    <a:lnTo>
                      <a:pt x="995" y="680"/>
                    </a:lnTo>
                    <a:lnTo>
                      <a:pt x="963" y="600"/>
                    </a:lnTo>
                    <a:lnTo>
                      <a:pt x="915" y="528"/>
                    </a:lnTo>
                    <a:lnTo>
                      <a:pt x="771" y="424"/>
                    </a:lnTo>
                    <a:lnTo>
                      <a:pt x="714" y="376"/>
                    </a:lnTo>
                    <a:lnTo>
                      <a:pt x="674" y="328"/>
                    </a:lnTo>
                    <a:lnTo>
                      <a:pt x="658" y="336"/>
                    </a:lnTo>
                    <a:lnTo>
                      <a:pt x="658" y="296"/>
                    </a:lnTo>
                    <a:lnTo>
                      <a:pt x="32" y="296"/>
                    </a:lnTo>
                    <a:lnTo>
                      <a:pt x="8" y="264"/>
                    </a:lnTo>
                    <a:lnTo>
                      <a:pt x="0" y="224"/>
                    </a:lnTo>
                    <a:lnTo>
                      <a:pt x="16" y="184"/>
                    </a:lnTo>
                    <a:lnTo>
                      <a:pt x="56" y="160"/>
                    </a:lnTo>
                    <a:lnTo>
                      <a:pt x="225" y="120"/>
                    </a:lnTo>
                    <a:lnTo>
                      <a:pt x="289" y="72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5543" name="Freeform 26">
                <a:extLst>
                  <a:ext uri="{FF2B5EF4-FFF2-40B4-BE49-F238E27FC236}">
                    <a16:creationId xmlns:a16="http://schemas.microsoft.com/office/drawing/2014/main" id="{321A905B-44DF-EE44-9EBE-8CB36AF522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8" y="328"/>
                <a:ext cx="346" cy="489"/>
              </a:xfrm>
              <a:custGeom>
                <a:avLst/>
                <a:gdLst>
                  <a:gd name="T0" fmla="*/ 16 w 346"/>
                  <a:gd name="T1" fmla="*/ 0 h 489"/>
                  <a:gd name="T2" fmla="*/ 56 w 346"/>
                  <a:gd name="T3" fmla="*/ 48 h 489"/>
                  <a:gd name="T4" fmla="*/ 185 w 346"/>
                  <a:gd name="T5" fmla="*/ 152 h 489"/>
                  <a:gd name="T6" fmla="*/ 273 w 346"/>
                  <a:gd name="T7" fmla="*/ 208 h 489"/>
                  <a:gd name="T8" fmla="*/ 321 w 346"/>
                  <a:gd name="T9" fmla="*/ 288 h 489"/>
                  <a:gd name="T10" fmla="*/ 345 w 346"/>
                  <a:gd name="T11" fmla="*/ 360 h 489"/>
                  <a:gd name="T12" fmla="*/ 321 w 346"/>
                  <a:gd name="T13" fmla="*/ 488 h 489"/>
                  <a:gd name="T14" fmla="*/ 305 w 346"/>
                  <a:gd name="T15" fmla="*/ 480 h 489"/>
                  <a:gd name="T16" fmla="*/ 241 w 346"/>
                  <a:gd name="T17" fmla="*/ 416 h 489"/>
                  <a:gd name="T18" fmla="*/ 201 w 346"/>
                  <a:gd name="T19" fmla="*/ 352 h 489"/>
                  <a:gd name="T20" fmla="*/ 161 w 346"/>
                  <a:gd name="T21" fmla="*/ 272 h 489"/>
                  <a:gd name="T22" fmla="*/ 137 w 346"/>
                  <a:gd name="T23" fmla="*/ 192 h 489"/>
                  <a:gd name="T24" fmla="*/ 0 w 346"/>
                  <a:gd name="T25" fmla="*/ 120 h 489"/>
                  <a:gd name="T26" fmla="*/ 0 w 346"/>
                  <a:gd name="T27" fmla="*/ 8 h 489"/>
                  <a:gd name="T28" fmla="*/ 16 w 346"/>
                  <a:gd name="T29" fmla="*/ 0 h 48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46"/>
                  <a:gd name="T46" fmla="*/ 0 h 489"/>
                  <a:gd name="T47" fmla="*/ 346 w 346"/>
                  <a:gd name="T48" fmla="*/ 489 h 489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46" h="489">
                    <a:moveTo>
                      <a:pt x="16" y="0"/>
                    </a:moveTo>
                    <a:lnTo>
                      <a:pt x="56" y="48"/>
                    </a:lnTo>
                    <a:lnTo>
                      <a:pt x="185" y="152"/>
                    </a:lnTo>
                    <a:lnTo>
                      <a:pt x="273" y="208"/>
                    </a:lnTo>
                    <a:lnTo>
                      <a:pt x="321" y="288"/>
                    </a:lnTo>
                    <a:lnTo>
                      <a:pt x="345" y="360"/>
                    </a:lnTo>
                    <a:lnTo>
                      <a:pt x="321" y="488"/>
                    </a:lnTo>
                    <a:lnTo>
                      <a:pt x="305" y="480"/>
                    </a:lnTo>
                    <a:lnTo>
                      <a:pt x="241" y="416"/>
                    </a:lnTo>
                    <a:lnTo>
                      <a:pt x="201" y="352"/>
                    </a:lnTo>
                    <a:lnTo>
                      <a:pt x="161" y="272"/>
                    </a:lnTo>
                    <a:lnTo>
                      <a:pt x="137" y="192"/>
                    </a:lnTo>
                    <a:lnTo>
                      <a:pt x="0" y="120"/>
                    </a:lnTo>
                    <a:lnTo>
                      <a:pt x="0" y="8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5544" name="Freeform 27">
                <a:extLst>
                  <a:ext uri="{FF2B5EF4-FFF2-40B4-BE49-F238E27FC236}">
                    <a16:creationId xmlns:a16="http://schemas.microsoft.com/office/drawing/2014/main" id="{650E7373-CA3B-844C-B9B6-9807088E9F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" y="104"/>
                <a:ext cx="852" cy="249"/>
              </a:xfrm>
              <a:custGeom>
                <a:avLst/>
                <a:gdLst>
                  <a:gd name="T0" fmla="*/ 851 w 852"/>
                  <a:gd name="T1" fmla="*/ 248 h 249"/>
                  <a:gd name="T2" fmla="*/ 562 w 852"/>
                  <a:gd name="T3" fmla="*/ 32 h 249"/>
                  <a:gd name="T4" fmla="*/ 513 w 852"/>
                  <a:gd name="T5" fmla="*/ 8 h 249"/>
                  <a:gd name="T6" fmla="*/ 441 w 852"/>
                  <a:gd name="T7" fmla="*/ 0 h 249"/>
                  <a:gd name="T8" fmla="*/ 369 w 852"/>
                  <a:gd name="T9" fmla="*/ 0 h 249"/>
                  <a:gd name="T10" fmla="*/ 184 w 852"/>
                  <a:gd name="T11" fmla="*/ 8 h 249"/>
                  <a:gd name="T12" fmla="*/ 0 w 852"/>
                  <a:gd name="T13" fmla="*/ 16 h 24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52"/>
                  <a:gd name="T22" fmla="*/ 0 h 249"/>
                  <a:gd name="T23" fmla="*/ 852 w 852"/>
                  <a:gd name="T24" fmla="*/ 249 h 24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52" h="249">
                    <a:moveTo>
                      <a:pt x="851" y="248"/>
                    </a:moveTo>
                    <a:lnTo>
                      <a:pt x="562" y="32"/>
                    </a:lnTo>
                    <a:lnTo>
                      <a:pt x="513" y="8"/>
                    </a:lnTo>
                    <a:lnTo>
                      <a:pt x="441" y="0"/>
                    </a:lnTo>
                    <a:lnTo>
                      <a:pt x="369" y="0"/>
                    </a:lnTo>
                    <a:lnTo>
                      <a:pt x="184" y="8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FFFFFF"/>
              </a:solidFill>
              <a:ln w="3175" cap="flat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65541" name="Rectangle 28">
              <a:extLst>
                <a:ext uri="{FF2B5EF4-FFF2-40B4-BE49-F238E27FC236}">
                  <a16:creationId xmlns:a16="http://schemas.microsoft.com/office/drawing/2014/main" id="{E2ADF0D1-DA33-094C-ABD7-2FAC1EC0DE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7"/>
              <a:ext cx="88" cy="153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240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225" name="Rectangle 29">
            <a:extLst>
              <a:ext uri="{FF2B5EF4-FFF2-40B4-BE49-F238E27FC236}">
                <a16:creationId xmlns:a16="http://schemas.microsoft.com/office/drawing/2014/main" id="{73B40B62-32B7-DF4F-8E7E-1DC0474D95D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331913" y="2708275"/>
            <a:ext cx="4862512" cy="2592388"/>
          </a:xfrm>
          <a:solidFill>
            <a:srgbClr val="99CCFF">
              <a:alpha val="39999"/>
            </a:srgbClr>
          </a:solidFill>
          <a:ln w="31750">
            <a:solidFill>
              <a:srgbClr val="99CC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Blip>
                <a:blip r:embed="rId2"/>
              </a:buBlip>
              <a:defRPr/>
            </a:pPr>
            <a:r>
              <a:rPr lang="zh-CN" altLang="zh-CN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销售漏斗分类标准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Blip>
                <a:blip r:embed="rId2"/>
              </a:buBlip>
              <a:defRPr/>
            </a:pPr>
            <a:r>
              <a:rPr lang="zh-CN" altLang="zh-CN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销售漏斗异常及可能性分析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Blip>
                <a:blip r:embed="rId2"/>
              </a:buBlip>
              <a:defRPr/>
            </a:pPr>
            <a:r>
              <a:rPr lang="zh-CN" altLang="zh-CN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销售通话案例分析</a:t>
            </a: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8" name="Rectangle 4">
            <a:extLst>
              <a:ext uri="{FF2B5EF4-FFF2-40B4-BE49-F238E27FC236}">
                <a16:creationId xmlns:a16="http://schemas.microsoft.com/office/drawing/2014/main" id="{1C7D9DF7-ED37-D945-9B3B-DD24B31A8C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412875"/>
            <a:ext cx="8280400" cy="21605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40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9CFE55A3-DD26-C34C-8F7B-D0BF191C24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zh-CN" altLang="zh-CN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销售漏斗原理</a:t>
            </a:r>
          </a:p>
        </p:txBody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E1FDB36C-0EBD-3F45-971E-5B568A1F436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600200"/>
            <a:ext cx="5040312" cy="452596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000" b="1"/>
              <a:t>定义：</a:t>
            </a:r>
            <a:r>
              <a:rPr lang="zh-CN" altLang="en-US" sz="2000"/>
              <a:t>可以科学反映销售机会状态</a:t>
            </a:r>
            <a:r>
              <a:rPr lang="en-US" altLang="zh-CN" sz="2000"/>
              <a:t>-</a:t>
            </a:r>
            <a:r>
              <a:rPr lang="zh-CN" altLang="en-US" sz="2000"/>
              <a:t>以及销售效率的一个重要的销售管理工具。可以准确评估我们的销售能力，发现销售过程的障碍和瓶颈； </a:t>
            </a:r>
          </a:p>
          <a:p>
            <a:pPr marL="0" indent="0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zh-CN" altLang="en-US" sz="2000" b="1"/>
          </a:p>
          <a:p>
            <a:pPr marL="0" indent="0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000" b="1"/>
              <a:t>也可以说是：从潜在客户到最终的成单客户筛选的过程</a:t>
            </a:r>
          </a:p>
          <a:p>
            <a:pPr marL="0" indent="0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zh-CN" altLang="en-US" sz="2000" b="1"/>
          </a:p>
          <a:p>
            <a:pPr marL="0" indent="0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zh-CN" altLang="en-US" sz="2000" b="1"/>
          </a:p>
          <a:p>
            <a:pPr marL="0" indent="0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000" b="1"/>
              <a:t>依据：销售漏斗是基于客户购买决策的心理活动</a:t>
            </a:r>
            <a:endParaRPr lang="zh-CN" altLang="en-US" sz="20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2" name="图示 1">
            <a:extLst>
              <a:ext uri="{FF2B5EF4-FFF2-40B4-BE49-F238E27FC236}">
                <a16:creationId xmlns:a16="http://schemas.microsoft.com/office/drawing/2014/main" id="{021484C9-8885-904C-B3F8-3FFB7255E065}"/>
              </a:ext>
            </a:extLst>
          </p:cNvPr>
          <p:cNvGraphicFramePr/>
          <p:nvPr/>
        </p:nvGraphicFramePr>
        <p:xfrm>
          <a:off x="4881563" y="2003425"/>
          <a:ext cx="3943350" cy="3695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8FD14994-E796-5D49-B220-83A6C6498F4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zh-CN" alt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满意准备（</a:t>
            </a:r>
            <a:r>
              <a:rPr lang="en-US" altLang="zh-CN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0%</a:t>
            </a:r>
            <a:r>
              <a:rPr lang="zh-CN" alt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）</a:t>
            </a:r>
          </a:p>
        </p:txBody>
      </p:sp>
      <p:graphicFrame>
        <p:nvGraphicFramePr>
          <p:cNvPr id="11267" name="Group 3">
            <a:extLst>
              <a:ext uri="{FF2B5EF4-FFF2-40B4-BE49-F238E27FC236}">
                <a16:creationId xmlns:a16="http://schemas.microsoft.com/office/drawing/2014/main" id="{A885FFE3-29DC-5146-AFBA-6E71C1F9CA3E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1484313"/>
          <a:ext cx="2997200" cy="4106862"/>
        </p:xfrm>
        <a:graphic>
          <a:graphicData uri="http://schemas.openxmlformats.org/drawingml/2006/table">
            <a:tbl>
              <a:tblPr/>
              <a:tblGrid>
                <a:gridCol w="2997200">
                  <a:extLst>
                    <a:ext uri="{9D8B030D-6E8A-4147-A177-3AD203B41FA5}">
                      <a16:colId xmlns:a16="http://schemas.microsoft.com/office/drawing/2014/main" val="4228096692"/>
                    </a:ext>
                  </a:extLst>
                </a:gridCol>
              </a:tblGrid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需求流程中的重点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1231440"/>
                  </a:ext>
                </a:extLst>
              </a:tr>
              <a:tr h="37099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宋体" panose="02010600030101010101" pitchFamily="2" charset="-122"/>
                        </a:rPr>
                        <a:t>客户所处状态：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客户对他目前的现状感到满意，或者客户还没有意识到他目前的现状是可以通过网络推广来改善的，或者是还没意识到改变现状的重要性，在这个阶段，客户基本的做法会是维持现状，而不采取任何措施。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0023293"/>
                  </a:ext>
                </a:extLst>
              </a:tr>
            </a:tbl>
          </a:graphicData>
        </a:graphic>
      </p:graphicFrame>
      <p:graphicFrame>
        <p:nvGraphicFramePr>
          <p:cNvPr id="11275" name="Group 11">
            <a:extLst>
              <a:ext uri="{FF2B5EF4-FFF2-40B4-BE49-F238E27FC236}">
                <a16:creationId xmlns:a16="http://schemas.microsoft.com/office/drawing/2014/main" id="{8C3D3E79-9C11-F348-9EF3-B4F87E5DD8C9}"/>
              </a:ext>
            </a:extLst>
          </p:cNvPr>
          <p:cNvGraphicFramePr>
            <a:graphicFrameLocks noGrp="1"/>
          </p:cNvGraphicFramePr>
          <p:nvPr/>
        </p:nvGraphicFramePr>
        <p:xfrm>
          <a:off x="3132138" y="1484313"/>
          <a:ext cx="5867400" cy="4451350"/>
        </p:xfrm>
        <a:graphic>
          <a:graphicData uri="http://schemas.openxmlformats.org/drawingml/2006/table">
            <a:tbl>
              <a:tblPr/>
              <a:tblGrid>
                <a:gridCol w="5867400">
                  <a:extLst>
                    <a:ext uri="{9D8B030D-6E8A-4147-A177-3AD203B41FA5}">
                      <a16:colId xmlns:a16="http://schemas.microsoft.com/office/drawing/2014/main" val="486830507"/>
                    </a:ext>
                  </a:extLst>
                </a:gridCol>
              </a:tblGrid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销售流程中的重点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161770"/>
                  </a:ext>
                </a:extLst>
              </a:tr>
              <a:tr h="4054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宋体" panose="02010600030101010101" pitchFamily="2" charset="-122"/>
                        </a:rPr>
                        <a:t>销售目标：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找到潜在客户业务上的主要问题及挖掘潜在需求。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制定销售策略和计划</a:t>
                      </a:r>
                      <a:endParaRPr kumimoji="0" lang="en-US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1" charset="-122"/>
                        <a:ea typeface="楷体_GB2312" pitchFamily="1" charset="-122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楷体_GB2312" pitchFamily="1" charset="-122"/>
                        </a:rPr>
                        <a:t> 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1" charset="-122"/>
                        <a:ea typeface="楷体_GB2312" pitchFamily="1" charset="-122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宋体" panose="02010600030101010101" pitchFamily="2" charset="-122"/>
                        </a:rPr>
                        <a:t>销售要点：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自己要清楚掌握我们公司的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-</a:t>
                      </a: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服务/产品/政策</a:t>
                      </a: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楷体_GB2312" pitchFamily="1" charset="-122"/>
                        </a:rPr>
                        <a:t>……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1" charset="-122"/>
                        <a:ea typeface="楷体_GB2312" pitchFamily="1" charset="-122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找到并研究潜在客户的行业、产品、</a:t>
                      </a: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楷体_GB2312" pitchFamily="1" charset="-122"/>
                        </a:rPr>
                        <a:t>……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1" charset="-122"/>
                        <a:ea typeface="楷体_GB2312" pitchFamily="1" charset="-122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知道客户与我们服务有关的应用情况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找到关键切入点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识别潜在客户组织结构/决策程序/相关决策人角色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留下联系方式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6766211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CA8B5EB2-927C-6A4C-84CD-03C40B6DDA4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zh-CN" alt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认识接触（</a:t>
            </a:r>
            <a:r>
              <a:rPr lang="en-US" altLang="zh-CN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20%</a:t>
            </a:r>
            <a:r>
              <a:rPr lang="zh-CN" alt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）</a:t>
            </a:r>
          </a:p>
        </p:txBody>
      </p:sp>
      <p:graphicFrame>
        <p:nvGraphicFramePr>
          <p:cNvPr id="12291" name="Group 3">
            <a:extLst>
              <a:ext uri="{FF2B5EF4-FFF2-40B4-BE49-F238E27FC236}">
                <a16:creationId xmlns:a16="http://schemas.microsoft.com/office/drawing/2014/main" id="{B9897BB5-B516-C249-AD50-F6A4F191F5EF}"/>
              </a:ext>
            </a:extLst>
          </p:cNvPr>
          <p:cNvGraphicFramePr>
            <a:graphicFrameLocks noGrp="1"/>
          </p:cNvGraphicFramePr>
          <p:nvPr/>
        </p:nvGraphicFramePr>
        <p:xfrm>
          <a:off x="250825" y="1341438"/>
          <a:ext cx="2674938" cy="4206875"/>
        </p:xfrm>
        <a:graphic>
          <a:graphicData uri="http://schemas.openxmlformats.org/drawingml/2006/table">
            <a:tbl>
              <a:tblPr/>
              <a:tblGrid>
                <a:gridCol w="2674938">
                  <a:extLst>
                    <a:ext uri="{9D8B030D-6E8A-4147-A177-3AD203B41FA5}">
                      <a16:colId xmlns:a16="http://schemas.microsoft.com/office/drawing/2014/main" val="3003533792"/>
                    </a:ext>
                  </a:extLst>
                </a:gridCol>
              </a:tblGrid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需求流程中的重点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558754"/>
                  </a:ext>
                </a:extLst>
              </a:tr>
              <a:tr h="3810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宋体" panose="02010600030101010101" pitchFamily="2" charset="-122"/>
                        </a:rPr>
                        <a:t>客户所处状态：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anose="0201060004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客户已经认识到目前问题的存在，并初步有了要解决的想法，他们开始探讨业务需求及所需要的服务。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1" charset="-122"/>
                        <a:ea typeface="楷体_GB2312" pitchFamily="1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1" charset="-122"/>
                        <a:ea typeface="楷体_GB2312" pitchFamily="1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1" charset="-122"/>
                        <a:ea typeface="楷体_GB2312" pitchFamily="1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1" charset="-122"/>
                        <a:ea typeface="楷体_GB2312" pitchFamily="1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1" charset="-122"/>
                        <a:ea typeface="楷体_GB2312" pitchFamily="1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0118815"/>
                  </a:ext>
                </a:extLst>
              </a:tr>
            </a:tbl>
          </a:graphicData>
        </a:graphic>
      </p:graphicFrame>
      <p:graphicFrame>
        <p:nvGraphicFramePr>
          <p:cNvPr id="12299" name="Group 11">
            <a:extLst>
              <a:ext uri="{FF2B5EF4-FFF2-40B4-BE49-F238E27FC236}">
                <a16:creationId xmlns:a16="http://schemas.microsoft.com/office/drawing/2014/main" id="{77CB808E-0B27-1A42-92D1-23A158F091C3}"/>
              </a:ext>
            </a:extLst>
          </p:cNvPr>
          <p:cNvGraphicFramePr>
            <a:graphicFrameLocks noGrp="1"/>
          </p:cNvGraphicFramePr>
          <p:nvPr/>
        </p:nvGraphicFramePr>
        <p:xfrm>
          <a:off x="2925763" y="1341438"/>
          <a:ext cx="5967412" cy="5060950"/>
        </p:xfrm>
        <a:graphic>
          <a:graphicData uri="http://schemas.openxmlformats.org/drawingml/2006/table">
            <a:tbl>
              <a:tblPr/>
              <a:tblGrid>
                <a:gridCol w="5967412">
                  <a:extLst>
                    <a:ext uri="{9D8B030D-6E8A-4147-A177-3AD203B41FA5}">
                      <a16:colId xmlns:a16="http://schemas.microsoft.com/office/drawing/2014/main" val="1142111153"/>
                    </a:ext>
                  </a:extLst>
                </a:gridCol>
              </a:tblGrid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销售流程中的重点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370857"/>
                  </a:ext>
                </a:extLst>
              </a:tr>
              <a:tr h="46640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宋体" panose="02010600030101010101" pitchFamily="2" charset="-122"/>
                        </a:rPr>
                        <a:t>销售目标：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anose="0201060004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建立融洽关系、引起对方兴趣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给客户留下深刻的印象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确认对方的需求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宋体" panose="02010600030101010101" pitchFamily="2" charset="-122"/>
                        </a:rPr>
                        <a:t>销售要点：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anose="0201060004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建立融洽关系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进一步帮助客户明确需求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仔细倾听客户现状及需求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通过向客户展示我们的专业知识、对客户业务的了解、对客户问题的解决思路等建立客户的信任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利用目前公司现有销售辅助手段明确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/</a:t>
                      </a: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探索客户意向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确定下一次通话时间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873955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71961D19-3D3F-7943-B9A6-524ACEEB43F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zh-CN" alt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行动探询（</a:t>
            </a:r>
            <a:r>
              <a:rPr lang="en-US" altLang="zh-CN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40%</a:t>
            </a:r>
            <a:r>
              <a:rPr lang="zh-CN" alt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）</a:t>
            </a:r>
          </a:p>
        </p:txBody>
      </p:sp>
      <p:graphicFrame>
        <p:nvGraphicFramePr>
          <p:cNvPr id="13315" name="Group 3">
            <a:extLst>
              <a:ext uri="{FF2B5EF4-FFF2-40B4-BE49-F238E27FC236}">
                <a16:creationId xmlns:a16="http://schemas.microsoft.com/office/drawing/2014/main" id="{9BDD2B38-830B-FA45-8FE0-DA69A20E920E}"/>
              </a:ext>
            </a:extLst>
          </p:cNvPr>
          <p:cNvGraphicFramePr>
            <a:graphicFrameLocks noGrp="1"/>
          </p:cNvGraphicFramePr>
          <p:nvPr/>
        </p:nvGraphicFramePr>
        <p:xfrm>
          <a:off x="250825" y="1196975"/>
          <a:ext cx="2520950" cy="4206875"/>
        </p:xfrm>
        <a:graphic>
          <a:graphicData uri="http://schemas.openxmlformats.org/drawingml/2006/table">
            <a:tbl>
              <a:tblPr/>
              <a:tblGrid>
                <a:gridCol w="2520950">
                  <a:extLst>
                    <a:ext uri="{9D8B030D-6E8A-4147-A177-3AD203B41FA5}">
                      <a16:colId xmlns:a16="http://schemas.microsoft.com/office/drawing/2014/main" val="4291373503"/>
                    </a:ext>
                  </a:extLst>
                </a:gridCol>
              </a:tblGrid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需求流程中的重点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966258"/>
                  </a:ext>
                </a:extLst>
              </a:tr>
              <a:tr h="3810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宋体" panose="02010600030101010101" pitchFamily="2" charset="-122"/>
                        </a:rPr>
                        <a:t>客户所处状态：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开始主动寻找服务“供应商”，探讨解决问题的方法。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1366227"/>
                  </a:ext>
                </a:extLst>
              </a:tr>
            </a:tbl>
          </a:graphicData>
        </a:graphic>
      </p:graphicFrame>
      <p:graphicFrame>
        <p:nvGraphicFramePr>
          <p:cNvPr id="13323" name="Group 11">
            <a:extLst>
              <a:ext uri="{FF2B5EF4-FFF2-40B4-BE49-F238E27FC236}">
                <a16:creationId xmlns:a16="http://schemas.microsoft.com/office/drawing/2014/main" id="{7A573C25-E42D-234A-8DA5-EC5B7D715F3A}"/>
              </a:ext>
            </a:extLst>
          </p:cNvPr>
          <p:cNvGraphicFramePr>
            <a:graphicFrameLocks noGrp="1"/>
          </p:cNvGraphicFramePr>
          <p:nvPr/>
        </p:nvGraphicFramePr>
        <p:xfrm>
          <a:off x="2771775" y="1196975"/>
          <a:ext cx="5903913" cy="5486400"/>
        </p:xfrm>
        <a:graphic>
          <a:graphicData uri="http://schemas.openxmlformats.org/drawingml/2006/table">
            <a:tbl>
              <a:tblPr/>
              <a:tblGrid>
                <a:gridCol w="5903913">
                  <a:extLst>
                    <a:ext uri="{9D8B030D-6E8A-4147-A177-3AD203B41FA5}">
                      <a16:colId xmlns:a16="http://schemas.microsoft.com/office/drawing/2014/main" val="2892093303"/>
                    </a:ext>
                  </a:extLst>
                </a:gridCol>
              </a:tblGrid>
              <a:tr h="39683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销售流程中的重点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821982"/>
                  </a:ext>
                </a:extLst>
              </a:tr>
              <a:tr h="50895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宋体" panose="02010600030101010101" pitchFamily="2" charset="-122"/>
                        </a:rPr>
                        <a:t>销售目标：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引导、证实客户需求及需求产生的原因(可能在上一阶段已做过）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初步提出并探讨你的解决方案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引导客户接受我们的“采购”标准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宋体" panose="02010600030101010101" pitchFamily="2" charset="-122"/>
                        </a:rPr>
                        <a:t>销售要点：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证实客户的需求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将客户需求与我们的方案结合起来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探讨合作的关键点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明确决策程序及引导决策标准，介绍其它决策者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将我们与其它竞争者区别开来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建立良好关系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明确下步工作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确定下一次通话时间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235917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FB36ACFF-81A2-4E40-BE08-88816EEDD08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zh-CN" alt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方案评估（</a:t>
            </a:r>
            <a:r>
              <a:rPr lang="en-US" altLang="zh-CN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60%</a:t>
            </a:r>
            <a:r>
              <a:rPr lang="zh-CN" alt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）</a:t>
            </a:r>
          </a:p>
        </p:txBody>
      </p:sp>
      <p:graphicFrame>
        <p:nvGraphicFramePr>
          <p:cNvPr id="14339" name="Group 3">
            <a:extLst>
              <a:ext uri="{FF2B5EF4-FFF2-40B4-BE49-F238E27FC236}">
                <a16:creationId xmlns:a16="http://schemas.microsoft.com/office/drawing/2014/main" id="{60C72C9A-DC7E-DF48-B87B-A98E9988575B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1412875"/>
          <a:ext cx="2520950" cy="4981575"/>
        </p:xfrm>
        <a:graphic>
          <a:graphicData uri="http://schemas.openxmlformats.org/drawingml/2006/table">
            <a:tbl>
              <a:tblPr/>
              <a:tblGrid>
                <a:gridCol w="2520950">
                  <a:extLst>
                    <a:ext uri="{9D8B030D-6E8A-4147-A177-3AD203B41FA5}">
                      <a16:colId xmlns:a16="http://schemas.microsoft.com/office/drawing/2014/main" val="1592256715"/>
                    </a:ext>
                  </a:extLst>
                </a:gridCol>
              </a:tblGrid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采购流程中的重点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3232722"/>
                  </a:ext>
                </a:extLst>
              </a:tr>
              <a:tr h="4511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宋体" panose="02010600030101010101" pitchFamily="2" charset="-122"/>
                        </a:rPr>
                        <a:t>客户所处状态：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anose="0201060004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明确“采购”标准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讨论各服务及功能所提方案分析和比较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评估性价比及投资回报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0276924"/>
                  </a:ext>
                </a:extLst>
              </a:tr>
            </a:tbl>
          </a:graphicData>
        </a:graphic>
      </p:graphicFrame>
      <p:graphicFrame>
        <p:nvGraphicFramePr>
          <p:cNvPr id="14347" name="Group 11">
            <a:extLst>
              <a:ext uri="{FF2B5EF4-FFF2-40B4-BE49-F238E27FC236}">
                <a16:creationId xmlns:a16="http://schemas.microsoft.com/office/drawing/2014/main" id="{F0BE3510-CB47-2C41-81B9-895867E1FA9E}"/>
              </a:ext>
            </a:extLst>
          </p:cNvPr>
          <p:cNvGraphicFramePr>
            <a:graphicFrameLocks noGrp="1"/>
          </p:cNvGraphicFramePr>
          <p:nvPr/>
        </p:nvGraphicFramePr>
        <p:xfrm>
          <a:off x="2700338" y="1412875"/>
          <a:ext cx="6335712" cy="5207553"/>
        </p:xfrm>
        <a:graphic>
          <a:graphicData uri="http://schemas.openxmlformats.org/drawingml/2006/table">
            <a:tbl>
              <a:tblPr/>
              <a:tblGrid>
                <a:gridCol w="6335712">
                  <a:extLst>
                    <a:ext uri="{9D8B030D-6E8A-4147-A177-3AD203B41FA5}">
                      <a16:colId xmlns:a16="http://schemas.microsoft.com/office/drawing/2014/main" val="3395996906"/>
                    </a:ext>
                  </a:extLst>
                </a:gridCol>
              </a:tblGrid>
              <a:tr h="422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销售流程中的重点</a:t>
                      </a:r>
                    </a:p>
                  </a:txBody>
                  <a:tcPr marT="45704" marB="45704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331676"/>
                  </a:ext>
                </a:extLst>
              </a:tr>
              <a:tr h="47847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宋体" panose="02010600030101010101" pitchFamily="2" charset="-122"/>
                        </a:rPr>
                        <a:t>销售目标：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详细陈述并探讨我们的解决方案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加强客户对我们的信任（你的专家形象及购买标准）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楷体_GB2312" pitchFamily="1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1" charset="-122"/>
                        <a:ea typeface="楷体_GB2312" pitchFamily="1" charset="-122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宋体" panose="02010600030101010101" pitchFamily="2" charset="-122"/>
                        </a:rPr>
                        <a:t>销售要点：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结合客户问题及我们的优势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进一步加强与客户的关系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区别我们的竞争对手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解决客户异议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侧重展示我们的优势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以陈述客户所获得的利益为重心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获得客户认可方案的承诺</a:t>
                      </a: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宋体" panose="02010600030101010101" pitchFamily="2" charset="-122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利用销售辅助手段及时转化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45704" marB="45704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93152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7684DC45-A4A1-6741-83D6-B7729050F66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zh-CN" alt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承诺</a:t>
            </a:r>
            <a:r>
              <a:rPr lang="en-US" altLang="zh-CN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V</a:t>
            </a:r>
            <a:r>
              <a:rPr lang="zh-CN" alt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承诺（</a:t>
            </a:r>
            <a:r>
              <a:rPr lang="en-US" altLang="zh-CN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80%</a:t>
            </a:r>
            <a:r>
              <a:rPr lang="zh-CN" alt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）</a:t>
            </a:r>
          </a:p>
        </p:txBody>
      </p:sp>
      <p:graphicFrame>
        <p:nvGraphicFramePr>
          <p:cNvPr id="15363" name="Group 3">
            <a:extLst>
              <a:ext uri="{FF2B5EF4-FFF2-40B4-BE49-F238E27FC236}">
                <a16:creationId xmlns:a16="http://schemas.microsoft.com/office/drawing/2014/main" id="{D71BAD34-137D-4145-8E66-A7D9810624A0}"/>
              </a:ext>
            </a:extLst>
          </p:cNvPr>
          <p:cNvGraphicFramePr>
            <a:graphicFrameLocks noGrp="1"/>
          </p:cNvGraphicFramePr>
          <p:nvPr/>
        </p:nvGraphicFramePr>
        <p:xfrm>
          <a:off x="250825" y="1557338"/>
          <a:ext cx="2581275" cy="4206875"/>
        </p:xfrm>
        <a:graphic>
          <a:graphicData uri="http://schemas.openxmlformats.org/drawingml/2006/table">
            <a:tbl>
              <a:tblPr/>
              <a:tblGrid>
                <a:gridCol w="2581275">
                  <a:extLst>
                    <a:ext uri="{9D8B030D-6E8A-4147-A177-3AD203B41FA5}">
                      <a16:colId xmlns:a16="http://schemas.microsoft.com/office/drawing/2014/main" val="3994680480"/>
                    </a:ext>
                  </a:extLst>
                </a:gridCol>
              </a:tblGrid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采购流程中的重点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940366"/>
                  </a:ext>
                </a:extLst>
              </a:tr>
              <a:tr h="3810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宋体" panose="02010600030101010101" pitchFamily="2" charset="-122"/>
                        </a:rPr>
                        <a:t>客户所处状态：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anose="0201060004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做出购买决策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考虑下步行</a:t>
                      </a: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楷体_GB2312" pitchFamily="1" charset="-122"/>
                        </a:rPr>
                        <a:t>动</a:t>
                      </a: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宋体" panose="02010600030101010101" pitchFamily="2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4320287"/>
                  </a:ext>
                </a:extLst>
              </a:tr>
            </a:tbl>
          </a:graphicData>
        </a:graphic>
      </p:graphicFrame>
      <p:graphicFrame>
        <p:nvGraphicFramePr>
          <p:cNvPr id="15371" name="Group 11">
            <a:extLst>
              <a:ext uri="{FF2B5EF4-FFF2-40B4-BE49-F238E27FC236}">
                <a16:creationId xmlns:a16="http://schemas.microsoft.com/office/drawing/2014/main" id="{D6C7226A-820D-E943-A616-F7E68EEC2C5A}"/>
              </a:ext>
            </a:extLst>
          </p:cNvPr>
          <p:cNvGraphicFramePr>
            <a:graphicFrameLocks noGrp="1"/>
          </p:cNvGraphicFramePr>
          <p:nvPr/>
        </p:nvGraphicFramePr>
        <p:xfrm>
          <a:off x="2843213" y="1557338"/>
          <a:ext cx="6022975" cy="4206875"/>
        </p:xfrm>
        <a:graphic>
          <a:graphicData uri="http://schemas.openxmlformats.org/drawingml/2006/table">
            <a:tbl>
              <a:tblPr/>
              <a:tblGrid>
                <a:gridCol w="6022975">
                  <a:extLst>
                    <a:ext uri="{9D8B030D-6E8A-4147-A177-3AD203B41FA5}">
                      <a16:colId xmlns:a16="http://schemas.microsoft.com/office/drawing/2014/main" val="1828551775"/>
                    </a:ext>
                  </a:extLst>
                </a:gridCol>
              </a:tblGrid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销售流程中的重点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D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33698"/>
                  </a:ext>
                </a:extLst>
              </a:tr>
              <a:tr h="3810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宋体" panose="02010600030101010101" pitchFamily="2" charset="-122"/>
                        </a:rPr>
                        <a:t>销售目标：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与客户达成协议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获得客户承诺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确定下步工作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宋体" panose="02010600030101010101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anose="0201060004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宋体" panose="02010600030101010101" pitchFamily="2" charset="-122"/>
                        </a:rPr>
                        <a:t>销售要点：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价格达成一致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得到时间上的承诺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获得下步承诺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制定关键工作点，避免客户悔单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619121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0"/>
</p:tagLst>
</file>

<file path=ppt/theme/theme1.xml><?xml version="1.0" encoding="utf-8"?>
<a:theme xmlns:a="http://schemas.openxmlformats.org/drawingml/2006/main" name="Office 主题">
  <a:themeElements>
    <a:clrScheme name="Office 主题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主题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1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定义设计方案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1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1_Office 主题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Office 主题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1_Office 主题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2_Office 主题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Office 主题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2_Office 主题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自定义设计方案">
  <a:themeElements>
    <a:clrScheme name="2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自定义设计方案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2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Pages>0</Pages>
  <Words>2025</Words>
  <Characters>0</Characters>
  <Application>Microsoft Macintosh PowerPoint</Application>
  <DocSecurity>0</DocSecurity>
  <PresentationFormat>全屏显示(4:3)</PresentationFormat>
  <Lines>0</Lines>
  <Paragraphs>276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19</vt:i4>
      </vt:variant>
    </vt:vector>
  </HeadingPairs>
  <TitlesOfParts>
    <vt:vector size="32" baseType="lpstr">
      <vt:lpstr>Arial</vt:lpstr>
      <vt:lpstr>宋体</vt:lpstr>
      <vt:lpstr>Calibri</vt:lpstr>
      <vt:lpstr>Impact</vt:lpstr>
      <vt:lpstr>微软雅黑</vt:lpstr>
      <vt:lpstr>楷体_GB2312</vt:lpstr>
      <vt:lpstr>华文中宋</vt:lpstr>
      <vt:lpstr>Times New Roman</vt:lpstr>
      <vt:lpstr>Office 主题</vt:lpstr>
      <vt:lpstr>1_自定义设计方案</vt:lpstr>
      <vt:lpstr>1_Office 主题</vt:lpstr>
      <vt:lpstr>2_Office 主题</vt:lpstr>
      <vt:lpstr>2_自定义设计方案</vt:lpstr>
      <vt:lpstr>《360推广电话销售漏斗管理》</vt:lpstr>
      <vt:lpstr>课程目标</vt:lpstr>
      <vt:lpstr>销售漏斗管理-大纲</vt:lpstr>
      <vt:lpstr>销售漏斗原理</vt:lpstr>
      <vt:lpstr>满意准备（0%）</vt:lpstr>
      <vt:lpstr>认识接触（20%）</vt:lpstr>
      <vt:lpstr>行动探询（40%）</vt:lpstr>
      <vt:lpstr>方案评估（60%）</vt:lpstr>
      <vt:lpstr>承诺V承诺（80%）</vt:lpstr>
      <vt:lpstr>实施V跟进（100%）</vt:lpstr>
      <vt:lpstr>销售漏斗管理-大纲</vt:lpstr>
      <vt:lpstr>1、销售漏斗 – 商机/成单概率表征</vt:lpstr>
      <vt:lpstr>客户关键行为特点分析_补充</vt:lpstr>
      <vt:lpstr>销售漏斗管理-大纲</vt:lpstr>
      <vt:lpstr>销售通话案例分析</vt:lpstr>
      <vt:lpstr>销售通话案例分析</vt:lpstr>
      <vt:lpstr>销售通话案例分析</vt:lpstr>
      <vt:lpstr>销售通话案例分析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江西清欠攻关碰头会</dc:title>
  <dc:creator>Administrator</dc:creator>
  <cp:lastModifiedBy>钟 云昇</cp:lastModifiedBy>
  <cp:revision>60</cp:revision>
  <dcterms:created xsi:type="dcterms:W3CDTF">2014-07-30T01:57:04Z</dcterms:created>
  <dcterms:modified xsi:type="dcterms:W3CDTF">2021-05-14T06:16:03Z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2052-9.1.0.4715</vt:lpwstr>
  </property>
</Properties>
</file>