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tags/tag7.xml" ContentType="application/vnd.openxmlformats-officedocument.presentationml.tags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342" r:id="rId2"/>
    <p:sldId id="390" r:id="rId3"/>
    <p:sldId id="348" r:id="rId4"/>
    <p:sldId id="344" r:id="rId5"/>
    <p:sldId id="351" r:id="rId6"/>
    <p:sldId id="269" r:id="rId7"/>
    <p:sldId id="346" r:id="rId8"/>
    <p:sldId id="389" r:id="rId9"/>
    <p:sldId id="392" r:id="rId10"/>
    <p:sldId id="391" r:id="rId11"/>
    <p:sldId id="397" r:id="rId12"/>
    <p:sldId id="352" r:id="rId13"/>
    <p:sldId id="393" r:id="rId14"/>
    <p:sldId id="402" r:id="rId15"/>
    <p:sldId id="401" r:id="rId16"/>
    <p:sldId id="398" r:id="rId17"/>
    <p:sldId id="399" r:id="rId18"/>
    <p:sldId id="403" r:id="rId19"/>
    <p:sldId id="404" r:id="rId20"/>
    <p:sldId id="406" r:id="rId21"/>
    <p:sldId id="405" r:id="rId22"/>
    <p:sldId id="407" r:id="rId23"/>
    <p:sldId id="409" r:id="rId24"/>
    <p:sldId id="410" r:id="rId25"/>
    <p:sldId id="408" r:id="rId26"/>
    <p:sldId id="411" r:id="rId27"/>
    <p:sldId id="412" r:id="rId28"/>
    <p:sldId id="413" r:id="rId29"/>
    <p:sldId id="414" r:id="rId30"/>
    <p:sldId id="354" r:id="rId31"/>
    <p:sldId id="415" r:id="rId32"/>
    <p:sldId id="394" r:id="rId33"/>
    <p:sldId id="416" r:id="rId34"/>
    <p:sldId id="418" r:id="rId35"/>
    <p:sldId id="395" r:id="rId36"/>
    <p:sldId id="419" r:id="rId37"/>
    <p:sldId id="420" r:id="rId38"/>
    <p:sldId id="423" r:id="rId39"/>
    <p:sldId id="424" r:id="rId40"/>
    <p:sldId id="425" r:id="rId41"/>
    <p:sldId id="396" r:id="rId42"/>
  </p:sldIdLst>
  <p:sldSz cx="12192000" cy="6858000"/>
  <p:notesSz cx="6858000" cy="9144000"/>
  <p:embeddedFontLst>
    <p:embeddedFont>
      <p:font typeface="汉仪菱心体简" panose="02010600030101010101" charset="-122"/>
      <p:regular r:id="rId45"/>
    </p:embeddedFont>
    <p:embeddedFont>
      <p:font typeface="汉仪雅酷黑 45W" panose="020B0404020202020204" charset="-122"/>
      <p:regular r:id="rId46"/>
    </p:embeddedFont>
    <p:embeddedFont>
      <p:font typeface="Calibri" panose="020F0502020204030204" pitchFamily="34" charset="0"/>
      <p:regular r:id="rId47"/>
      <p:bold r:id="rId48"/>
      <p:italic r:id="rId49"/>
      <p:boldItalic r:id="rId50"/>
    </p:embeddedFont>
    <p:embeddedFont>
      <p:font typeface="等线" panose="02010600030101010101" pitchFamily="2" charset="-122"/>
      <p:regular r:id="rId51"/>
      <p:bold r:id="rId52"/>
    </p:embeddedFont>
    <p:embeddedFont>
      <p:font typeface="微软雅黑" panose="020B0503020204020204" pitchFamily="34" charset="-122"/>
      <p:regular r:id="rId53"/>
      <p:bold r:id="rId54"/>
    </p:embeddedFont>
  </p:embeddedFontLst>
  <p:custDataLst>
    <p:tags r:id="rId5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E08E4F37-641B-451D-8818-02AD357E72D7}">
          <p14:sldIdLst>
            <p14:sldId id="342"/>
            <p14:sldId id="390"/>
            <p14:sldId id="348"/>
            <p14:sldId id="344"/>
            <p14:sldId id="351"/>
            <p14:sldId id="269"/>
            <p14:sldId id="346"/>
            <p14:sldId id="389"/>
            <p14:sldId id="392"/>
            <p14:sldId id="391"/>
            <p14:sldId id="397"/>
            <p14:sldId id="352"/>
            <p14:sldId id="393"/>
            <p14:sldId id="402"/>
            <p14:sldId id="401"/>
            <p14:sldId id="398"/>
            <p14:sldId id="399"/>
            <p14:sldId id="403"/>
            <p14:sldId id="404"/>
            <p14:sldId id="406"/>
            <p14:sldId id="405"/>
            <p14:sldId id="407"/>
            <p14:sldId id="409"/>
            <p14:sldId id="410"/>
            <p14:sldId id="408"/>
            <p14:sldId id="411"/>
            <p14:sldId id="412"/>
            <p14:sldId id="413"/>
            <p14:sldId id="414"/>
            <p14:sldId id="354"/>
            <p14:sldId id="415"/>
            <p14:sldId id="394"/>
            <p14:sldId id="416"/>
            <p14:sldId id="418"/>
            <p14:sldId id="395"/>
            <p14:sldId id="419"/>
            <p14:sldId id="420"/>
            <p14:sldId id="423"/>
            <p14:sldId id="424"/>
            <p14:sldId id="425"/>
            <p14:sldId id="396"/>
          </p14:sldIdLst>
        </p14:section>
        <p14:section name="无标题节" id="{1C573295-2FA4-4998-B007-B42C6DBCA7B1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07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D504"/>
    <a:srgbClr val="73B66D"/>
    <a:srgbClr val="000000"/>
    <a:srgbClr val="FFFFFF"/>
    <a:srgbClr val="EE5F50"/>
    <a:srgbClr val="FFB22F"/>
    <a:srgbClr val="7FC4D3"/>
    <a:srgbClr val="026D59"/>
    <a:srgbClr val="FFB425"/>
    <a:srgbClr val="FBDA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78" autoAdjust="0"/>
    <p:restoredTop sz="92841" autoAdjust="0"/>
  </p:normalViewPr>
  <p:slideViewPr>
    <p:cSldViewPr snapToGrid="0" showGuides="1">
      <p:cViewPr varScale="1">
        <p:scale>
          <a:sx n="80" d="100"/>
          <a:sy n="80" d="100"/>
        </p:scale>
        <p:origin x="168" y="57"/>
      </p:cViewPr>
      <p:guideLst>
        <p:guide orient="horz" pos="207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0" cy="45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55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3" Type="http://schemas.openxmlformats.org/officeDocument/2006/relationships/font" Target="fonts/font9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4.fntdata"/><Relationship Id="rId56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font" Target="fonts/font7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5.fntdata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52" Type="http://schemas.openxmlformats.org/officeDocument/2006/relationships/font" Target="fonts/font8.fntdata"/><Relationship Id="rId6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2023/5/19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3E85AB-CA3C-4CDB-915A-3F3311299CF0}" type="datetimeFigureOut">
              <a:rPr lang="zh-CN" altLang="en-US" smtClean="0"/>
              <a:t>2023/5/19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369903-6A53-4649-858C-03E31FEBC68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E8ED-B5C6-4BCD-9BA8-8F856F099C7F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69903-6A53-4649-858C-03E31FEBC684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69903-6A53-4649-858C-03E31FEBC684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69903-6A53-4649-858C-03E31FEBC684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69903-6A53-4649-858C-03E31FEBC684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69903-6A53-4649-858C-03E31FEBC684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69903-6A53-4649-858C-03E31FEBC684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E8ED-B5C6-4BCD-9BA8-8F856F099C7F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E8ED-B5C6-4BCD-9BA8-8F856F099C7F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E8ED-B5C6-4BCD-9BA8-8F856F099C7F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E8ED-B5C6-4BCD-9BA8-8F856F099C7F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69903-6A53-4649-858C-03E31FEBC684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E8ED-B5C6-4BCD-9BA8-8F856F099C7F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E8ED-B5C6-4BCD-9BA8-8F856F099C7F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E8ED-B5C6-4BCD-9BA8-8F856F099C7F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E8ED-B5C6-4BCD-9BA8-8F856F099C7F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E8ED-B5C6-4BCD-9BA8-8F856F099C7F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E8ED-B5C6-4BCD-9BA8-8F856F099C7F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E8ED-B5C6-4BCD-9BA8-8F856F099C7F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E8ED-B5C6-4BCD-9BA8-8F856F099C7F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E8ED-B5C6-4BCD-9BA8-8F856F099C7F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E8ED-B5C6-4BCD-9BA8-8F856F099C7F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E8ED-B5C6-4BCD-9BA8-8F856F099C7F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E8ED-B5C6-4BCD-9BA8-8F856F099C7F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E8ED-B5C6-4BCD-9BA8-8F856F099C7F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E8ED-B5C6-4BCD-9BA8-8F856F099C7F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E8ED-B5C6-4BCD-9BA8-8F856F099C7F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E8ED-B5C6-4BCD-9BA8-8F856F099C7F}" type="slidenum">
              <a:rPr lang="zh-CN" altLang="en-US" smtClean="0"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E8ED-B5C6-4BCD-9BA8-8F856F099C7F}" type="slidenum">
              <a:rPr lang="zh-CN" altLang="en-US" smtClean="0"/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69903-6A53-4649-858C-03E31FEBC684}" type="slidenum">
              <a:rPr lang="zh-CN" altLang="en-US" smtClean="0"/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E8ED-B5C6-4BCD-9BA8-8F856F099C7F}" type="slidenum">
              <a:rPr lang="zh-CN" altLang="en-US" smtClean="0"/>
              <a:t>31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69903-6A53-4649-858C-03E31FEBC684}" type="slidenum">
              <a:rPr lang="zh-CN" altLang="en-US" smtClean="0"/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69903-6A53-4649-858C-03E31FEBC684}" type="slidenum">
              <a:rPr lang="zh-CN" altLang="en-US" smtClean="0"/>
              <a:t>33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69903-6A53-4649-858C-03E31FEBC684}" type="slidenum">
              <a:rPr lang="zh-CN" altLang="en-US" smtClean="0"/>
              <a:t>34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69903-6A53-4649-858C-03E31FEBC684}" type="slidenum">
              <a:rPr lang="zh-CN" altLang="en-US" smtClean="0"/>
              <a:t>35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E8ED-B5C6-4BCD-9BA8-8F856F099C7F}" type="slidenum">
              <a:rPr lang="zh-CN" altLang="en-US" smtClean="0"/>
              <a:t>36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69903-6A53-4649-858C-03E31FEBC684}" type="slidenum">
              <a:rPr lang="zh-CN" altLang="en-US" smtClean="0"/>
              <a:t>37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E8ED-B5C6-4BCD-9BA8-8F856F099C7F}" type="slidenum">
              <a:rPr lang="zh-CN" altLang="en-US" smtClean="0"/>
              <a:t>38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E8ED-B5C6-4BCD-9BA8-8F856F099C7F}" type="slidenum">
              <a:rPr lang="zh-CN" altLang="en-US" smtClean="0"/>
              <a:t>39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E8ED-B5C6-4BCD-9BA8-8F856F099C7F}" type="slidenum">
              <a:rPr lang="zh-CN" altLang="en-US" smtClean="0"/>
              <a:t>40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69903-6A53-4649-858C-03E31FEBC684}" type="slidenum">
              <a:rPr lang="zh-CN" altLang="en-US" smtClean="0"/>
              <a:t>41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更多免费方案资料加微信：anran14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更多免费方案资料加微信：anran1468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更多免费方案资料加微信：anran1468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7658100" y="1466850"/>
            <a:ext cx="3219450" cy="2313346"/>
          </a:xfrm>
          <a:prstGeom prst="rect">
            <a:avLst/>
          </a:prstGeom>
          <a:solidFill>
            <a:schemeClr val="accent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0"/>
            <a:ext cx="3962400" cy="1047750"/>
          </a:xfrm>
          <a:prstGeom prst="rect">
            <a:avLst/>
          </a:prstGeom>
          <a:solidFill>
            <a:schemeClr val="accent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 userDrawn="1"/>
        </p:nvSpPr>
        <p:spPr>
          <a:xfrm>
            <a:off x="3962400" y="1"/>
            <a:ext cx="790284" cy="582121"/>
          </a:xfrm>
          <a:custGeom>
            <a:avLst/>
            <a:gdLst>
              <a:gd name="connsiteX0" fmla="*/ 0 w 790284"/>
              <a:gd name="connsiteY0" fmla="*/ 0 h 582121"/>
              <a:gd name="connsiteX1" fmla="*/ 790284 w 790284"/>
              <a:gd name="connsiteY1" fmla="*/ 0 h 582121"/>
              <a:gd name="connsiteX2" fmla="*/ 731799 w 790284"/>
              <a:gd name="connsiteY2" fmla="*/ 87770 h 582121"/>
              <a:gd name="connsiteX3" fmla="*/ 468654 w 790284"/>
              <a:gd name="connsiteY3" fmla="*/ 350770 h 582121"/>
              <a:gd name="connsiteX4" fmla="*/ 145059 w 790284"/>
              <a:gd name="connsiteY4" fmla="*/ 534349 h 582121"/>
              <a:gd name="connsiteX5" fmla="*/ 0 w 790284"/>
              <a:gd name="connsiteY5" fmla="*/ 582121 h 582121"/>
              <a:gd name="connsiteX6" fmla="*/ 0 w 790284"/>
              <a:gd name="connsiteY6" fmla="*/ 0 h 582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90284" h="582121">
                <a:moveTo>
                  <a:pt x="0" y="0"/>
                </a:moveTo>
                <a:lnTo>
                  <a:pt x="790284" y="0"/>
                </a:lnTo>
                <a:lnTo>
                  <a:pt x="731799" y="87770"/>
                </a:lnTo>
                <a:cubicBezTo>
                  <a:pt x="656856" y="185931"/>
                  <a:pt x="569148" y="274282"/>
                  <a:pt x="468654" y="350770"/>
                </a:cubicBezTo>
                <a:cubicBezTo>
                  <a:pt x="368161" y="427258"/>
                  <a:pt x="259638" y="488261"/>
                  <a:pt x="145059" y="534349"/>
                </a:cubicBezTo>
                <a:lnTo>
                  <a:pt x="0" y="5821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 userDrawn="1"/>
        </p:nvSpPr>
        <p:spPr>
          <a:xfrm>
            <a:off x="1955708" y="1"/>
            <a:ext cx="2006692" cy="643336"/>
          </a:xfrm>
          <a:custGeom>
            <a:avLst/>
            <a:gdLst>
              <a:gd name="connsiteX0" fmla="*/ 0 w 2006692"/>
              <a:gd name="connsiteY0" fmla="*/ 0 h 643336"/>
              <a:gd name="connsiteX1" fmla="*/ 2006692 w 2006692"/>
              <a:gd name="connsiteY1" fmla="*/ 0 h 643336"/>
              <a:gd name="connsiteX2" fmla="*/ 2006692 w 2006692"/>
              <a:gd name="connsiteY2" fmla="*/ 582120 h 643336"/>
              <a:gd name="connsiteX3" fmla="*/ 1975588 w 2006692"/>
              <a:gd name="connsiteY3" fmla="*/ 592363 h 643336"/>
              <a:gd name="connsiteX4" fmla="*/ 85609 w 2006692"/>
              <a:gd name="connsiteY4" fmla="*/ 72792 h 643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06692" h="643336">
                <a:moveTo>
                  <a:pt x="0" y="0"/>
                </a:moveTo>
                <a:lnTo>
                  <a:pt x="2006692" y="0"/>
                </a:lnTo>
                <a:lnTo>
                  <a:pt x="2006692" y="582120"/>
                </a:lnTo>
                <a:lnTo>
                  <a:pt x="1975588" y="592363"/>
                </a:lnTo>
                <a:cubicBezTo>
                  <a:pt x="1389899" y="745013"/>
                  <a:pt x="683723" y="549909"/>
                  <a:pt x="85609" y="72792"/>
                </a:cubicBezTo>
                <a:close/>
              </a:path>
            </a:pathLst>
          </a:custGeom>
          <a:solidFill>
            <a:schemeClr val="accent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3962400" y="0"/>
            <a:ext cx="3962400" cy="1047750"/>
          </a:xfrm>
          <a:custGeom>
            <a:avLst/>
            <a:gdLst>
              <a:gd name="connsiteX0" fmla="*/ 790284 w 3962400"/>
              <a:gd name="connsiteY0" fmla="*/ 0 h 1047750"/>
              <a:gd name="connsiteX1" fmla="*/ 3962400 w 3962400"/>
              <a:gd name="connsiteY1" fmla="*/ 0 h 1047750"/>
              <a:gd name="connsiteX2" fmla="*/ 3962400 w 3962400"/>
              <a:gd name="connsiteY2" fmla="*/ 1047750 h 1047750"/>
              <a:gd name="connsiteX3" fmla="*/ 0 w 3962400"/>
              <a:gd name="connsiteY3" fmla="*/ 1047750 h 1047750"/>
              <a:gd name="connsiteX4" fmla="*/ 0 w 3962400"/>
              <a:gd name="connsiteY4" fmla="*/ 582121 h 1047750"/>
              <a:gd name="connsiteX5" fmla="*/ 145059 w 3962400"/>
              <a:gd name="connsiteY5" fmla="*/ 534349 h 1047750"/>
              <a:gd name="connsiteX6" fmla="*/ 468654 w 3962400"/>
              <a:gd name="connsiteY6" fmla="*/ 350770 h 1047750"/>
              <a:gd name="connsiteX7" fmla="*/ 731799 w 3962400"/>
              <a:gd name="connsiteY7" fmla="*/ 87770 h 1047750"/>
              <a:gd name="connsiteX8" fmla="*/ 790284 w 3962400"/>
              <a:gd name="connsiteY8" fmla="*/ 0 h 104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62400" h="1047750">
                <a:moveTo>
                  <a:pt x="790284" y="0"/>
                </a:moveTo>
                <a:lnTo>
                  <a:pt x="3962400" y="0"/>
                </a:lnTo>
                <a:lnTo>
                  <a:pt x="3962400" y="1047750"/>
                </a:lnTo>
                <a:lnTo>
                  <a:pt x="0" y="1047750"/>
                </a:lnTo>
                <a:lnTo>
                  <a:pt x="0" y="582121"/>
                </a:lnTo>
                <a:lnTo>
                  <a:pt x="145059" y="534349"/>
                </a:lnTo>
                <a:cubicBezTo>
                  <a:pt x="259638" y="488261"/>
                  <a:pt x="368161" y="427258"/>
                  <a:pt x="468654" y="350770"/>
                </a:cubicBezTo>
                <a:cubicBezTo>
                  <a:pt x="569148" y="274282"/>
                  <a:pt x="656856" y="185931"/>
                  <a:pt x="731799" y="87770"/>
                </a:cubicBezTo>
                <a:lnTo>
                  <a:pt x="790284" y="0"/>
                </a:lnTo>
                <a:close/>
              </a:path>
            </a:pathLst>
          </a:custGeom>
          <a:solidFill>
            <a:schemeClr val="accent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1047750"/>
            <a:ext cx="3962400" cy="2757334"/>
          </a:xfrm>
          <a:prstGeom prst="rect">
            <a:avLst/>
          </a:prstGeom>
          <a:solidFill>
            <a:schemeClr val="accent3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3962400" y="1047750"/>
            <a:ext cx="3962400" cy="1047750"/>
          </a:xfrm>
          <a:prstGeom prst="rect">
            <a:avLst/>
          </a:prstGeom>
          <a:solidFill>
            <a:schemeClr val="accent4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7924800" y="0"/>
            <a:ext cx="1160584" cy="2095500"/>
          </a:xfrm>
          <a:prstGeom prst="rect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 userDrawn="1"/>
        </p:nvSpPr>
        <p:spPr>
          <a:xfrm>
            <a:off x="10043652" y="0"/>
            <a:ext cx="2148348" cy="2974782"/>
          </a:xfrm>
          <a:custGeom>
            <a:avLst/>
            <a:gdLst>
              <a:gd name="connsiteX0" fmla="*/ 0 w 2148348"/>
              <a:gd name="connsiteY0" fmla="*/ 0 h 2974782"/>
              <a:gd name="connsiteX1" fmla="*/ 2148348 w 2148348"/>
              <a:gd name="connsiteY1" fmla="*/ 0 h 2974782"/>
              <a:gd name="connsiteX2" fmla="*/ 2148348 w 2148348"/>
              <a:gd name="connsiteY2" fmla="*/ 1837982 h 2974782"/>
              <a:gd name="connsiteX3" fmla="*/ 2059648 w 2148348"/>
              <a:gd name="connsiteY3" fmla="*/ 1943800 h 2974782"/>
              <a:gd name="connsiteX4" fmla="*/ 1506630 w 2148348"/>
              <a:gd name="connsiteY4" fmla="*/ 2428039 h 2974782"/>
              <a:gd name="connsiteX5" fmla="*/ 200417 w 2148348"/>
              <a:gd name="connsiteY5" fmla="*/ 2954890 h 2974782"/>
              <a:gd name="connsiteX6" fmla="*/ 0 w 2148348"/>
              <a:gd name="connsiteY6" fmla="*/ 2974782 h 2974782"/>
              <a:gd name="connsiteX7" fmla="*/ 0 w 2148348"/>
              <a:gd name="connsiteY7" fmla="*/ 0 h 2974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48348" h="2974782">
                <a:moveTo>
                  <a:pt x="0" y="0"/>
                </a:moveTo>
                <a:lnTo>
                  <a:pt x="2148348" y="0"/>
                </a:lnTo>
                <a:lnTo>
                  <a:pt x="2148348" y="1837982"/>
                </a:lnTo>
                <a:lnTo>
                  <a:pt x="2059648" y="1943800"/>
                </a:lnTo>
                <a:cubicBezTo>
                  <a:pt x="1900620" y="2119332"/>
                  <a:pt x="1715546" y="2282935"/>
                  <a:pt x="1506630" y="2428039"/>
                </a:cubicBezTo>
                <a:cubicBezTo>
                  <a:pt x="1088798" y="2718248"/>
                  <a:pt x="634930" y="2893254"/>
                  <a:pt x="200417" y="2954890"/>
                </a:cubicBezTo>
                <a:lnTo>
                  <a:pt x="0" y="29747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 userDrawn="1"/>
        </p:nvSpPr>
        <p:spPr>
          <a:xfrm>
            <a:off x="10043652" y="1837982"/>
            <a:ext cx="2148348" cy="1967102"/>
          </a:xfrm>
          <a:custGeom>
            <a:avLst/>
            <a:gdLst>
              <a:gd name="connsiteX0" fmla="*/ 2148348 w 2148348"/>
              <a:gd name="connsiteY0" fmla="*/ 0 h 1967102"/>
              <a:gd name="connsiteX1" fmla="*/ 2148348 w 2148348"/>
              <a:gd name="connsiteY1" fmla="*/ 1967102 h 1967102"/>
              <a:gd name="connsiteX2" fmla="*/ 0 w 2148348"/>
              <a:gd name="connsiteY2" fmla="*/ 1967102 h 1967102"/>
              <a:gd name="connsiteX3" fmla="*/ 0 w 2148348"/>
              <a:gd name="connsiteY3" fmla="*/ 1136800 h 1967102"/>
              <a:gd name="connsiteX4" fmla="*/ 200417 w 2148348"/>
              <a:gd name="connsiteY4" fmla="*/ 1116908 h 1967102"/>
              <a:gd name="connsiteX5" fmla="*/ 1506630 w 2148348"/>
              <a:gd name="connsiteY5" fmla="*/ 590057 h 1967102"/>
              <a:gd name="connsiteX6" fmla="*/ 2059648 w 2148348"/>
              <a:gd name="connsiteY6" fmla="*/ 105818 h 1967102"/>
              <a:gd name="connsiteX7" fmla="*/ 2148348 w 2148348"/>
              <a:gd name="connsiteY7" fmla="*/ 0 h 1967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48348" h="1967102">
                <a:moveTo>
                  <a:pt x="2148348" y="0"/>
                </a:moveTo>
                <a:lnTo>
                  <a:pt x="2148348" y="1967102"/>
                </a:lnTo>
                <a:lnTo>
                  <a:pt x="0" y="1967102"/>
                </a:lnTo>
                <a:lnTo>
                  <a:pt x="0" y="1136800"/>
                </a:lnTo>
                <a:lnTo>
                  <a:pt x="200417" y="1116908"/>
                </a:lnTo>
                <a:cubicBezTo>
                  <a:pt x="634930" y="1055272"/>
                  <a:pt x="1088798" y="880266"/>
                  <a:pt x="1506630" y="590057"/>
                </a:cubicBezTo>
                <a:cubicBezTo>
                  <a:pt x="1715546" y="444953"/>
                  <a:pt x="1900620" y="281350"/>
                  <a:pt x="2059648" y="105818"/>
                </a:cubicBezTo>
                <a:lnTo>
                  <a:pt x="2148348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3962400" y="2095500"/>
            <a:ext cx="3962400" cy="1709584"/>
          </a:xfrm>
          <a:prstGeom prst="rect">
            <a:avLst/>
          </a:prstGeom>
          <a:solidFill>
            <a:schemeClr val="accent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 userDrawn="1"/>
        </p:nvSpPr>
        <p:spPr>
          <a:xfrm>
            <a:off x="9085384" y="0"/>
            <a:ext cx="958267" cy="2095500"/>
          </a:xfrm>
          <a:prstGeom prst="rect">
            <a:avLst/>
          </a:prstGeom>
          <a:solidFill>
            <a:schemeClr val="accent4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 userDrawn="1"/>
        </p:nvSpPr>
        <p:spPr>
          <a:xfrm>
            <a:off x="0" y="3806047"/>
            <a:ext cx="1160584" cy="3052916"/>
          </a:xfrm>
          <a:prstGeom prst="rect">
            <a:avLst/>
          </a:prstGeom>
          <a:solidFill>
            <a:schemeClr val="accent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 userDrawn="1"/>
        </p:nvSpPr>
        <p:spPr>
          <a:xfrm>
            <a:off x="1160581" y="3806171"/>
            <a:ext cx="2771870" cy="1378804"/>
          </a:xfrm>
          <a:prstGeom prst="rect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 userDrawn="1"/>
        </p:nvSpPr>
        <p:spPr>
          <a:xfrm>
            <a:off x="3932451" y="3805083"/>
            <a:ext cx="6111199" cy="1387435"/>
          </a:xfrm>
          <a:prstGeom prst="rect">
            <a:avLst/>
          </a:prstGeom>
          <a:solidFill>
            <a:schemeClr val="accent4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 userDrawn="1"/>
        </p:nvSpPr>
        <p:spPr>
          <a:xfrm>
            <a:off x="10043652" y="3805083"/>
            <a:ext cx="2148348" cy="1387435"/>
          </a:xfrm>
          <a:prstGeom prst="rect">
            <a:avLst/>
          </a:prstGeom>
          <a:solidFill>
            <a:schemeClr val="accent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 userDrawn="1"/>
        </p:nvSpPr>
        <p:spPr>
          <a:xfrm>
            <a:off x="8025959" y="5192519"/>
            <a:ext cx="4166042" cy="1689103"/>
          </a:xfrm>
          <a:prstGeom prst="rect">
            <a:avLst/>
          </a:prstGeom>
          <a:solidFill>
            <a:schemeClr val="accent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 userDrawn="1"/>
        </p:nvSpPr>
        <p:spPr>
          <a:xfrm>
            <a:off x="1160584" y="5176919"/>
            <a:ext cx="4208585" cy="831588"/>
          </a:xfrm>
          <a:prstGeom prst="rect">
            <a:avLst/>
          </a:prstGeom>
          <a:solidFill>
            <a:schemeClr val="accent3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 userDrawn="1"/>
        </p:nvSpPr>
        <p:spPr>
          <a:xfrm>
            <a:off x="1160584" y="6013939"/>
            <a:ext cx="4208585" cy="867683"/>
          </a:xfrm>
          <a:prstGeom prst="rect">
            <a:avLst/>
          </a:prstGeom>
          <a:solidFill>
            <a:schemeClr val="tx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 userDrawn="1"/>
        </p:nvSpPr>
        <p:spPr>
          <a:xfrm>
            <a:off x="5369169" y="5192519"/>
            <a:ext cx="2656789" cy="1708497"/>
          </a:xfrm>
          <a:prstGeom prst="rect">
            <a:avLst/>
          </a:prstGeom>
          <a:solidFill>
            <a:schemeClr val="accent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 userDrawn="1"/>
        </p:nvSpPr>
        <p:spPr>
          <a:xfrm>
            <a:off x="7924800" y="2095500"/>
            <a:ext cx="2118852" cy="1709584"/>
          </a:xfrm>
          <a:custGeom>
            <a:avLst/>
            <a:gdLst>
              <a:gd name="connsiteX0" fmla="*/ 0 w 2118852"/>
              <a:gd name="connsiteY0" fmla="*/ 0 h 1709584"/>
              <a:gd name="connsiteX1" fmla="*/ 437964 w 2118852"/>
              <a:gd name="connsiteY1" fmla="*/ 0 h 1709584"/>
              <a:gd name="connsiteX2" fmla="*/ 468155 w 2118852"/>
              <a:gd name="connsiteY2" fmla="*/ 70438 h 1709584"/>
              <a:gd name="connsiteX3" fmla="*/ 564438 w 2118852"/>
              <a:gd name="connsiteY3" fmla="*/ 231294 h 1709584"/>
              <a:gd name="connsiteX4" fmla="*/ 2103881 w 2118852"/>
              <a:gd name="connsiteY4" fmla="*/ 880768 h 1709584"/>
              <a:gd name="connsiteX5" fmla="*/ 2118852 w 2118852"/>
              <a:gd name="connsiteY5" fmla="*/ 879282 h 1709584"/>
              <a:gd name="connsiteX6" fmla="*/ 2118852 w 2118852"/>
              <a:gd name="connsiteY6" fmla="*/ 1709584 h 1709584"/>
              <a:gd name="connsiteX7" fmla="*/ 0 w 2118852"/>
              <a:gd name="connsiteY7" fmla="*/ 1709584 h 1709584"/>
              <a:gd name="connsiteX8" fmla="*/ 0 w 2118852"/>
              <a:gd name="connsiteY8" fmla="*/ 0 h 1709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8852" h="1709584">
                <a:moveTo>
                  <a:pt x="0" y="0"/>
                </a:moveTo>
                <a:lnTo>
                  <a:pt x="437964" y="0"/>
                </a:lnTo>
                <a:lnTo>
                  <a:pt x="468155" y="70438"/>
                </a:lnTo>
                <a:cubicBezTo>
                  <a:pt x="496349" y="125731"/>
                  <a:pt x="528416" y="179431"/>
                  <a:pt x="564438" y="231294"/>
                </a:cubicBezTo>
                <a:cubicBezTo>
                  <a:pt x="888634" y="698061"/>
                  <a:pt x="1464097" y="916613"/>
                  <a:pt x="2103881" y="880768"/>
                </a:cubicBezTo>
                <a:lnTo>
                  <a:pt x="2118852" y="879282"/>
                </a:lnTo>
                <a:lnTo>
                  <a:pt x="2118852" y="1709584"/>
                </a:lnTo>
                <a:lnTo>
                  <a:pt x="0" y="170958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 userDrawn="1"/>
        </p:nvSpPr>
        <p:spPr>
          <a:xfrm>
            <a:off x="1933942" y="1852938"/>
            <a:ext cx="1998509" cy="1927258"/>
          </a:xfrm>
          <a:custGeom>
            <a:avLst/>
            <a:gdLst>
              <a:gd name="connsiteX0" fmla="*/ 593578 w 1998509"/>
              <a:gd name="connsiteY0" fmla="*/ 542 h 1946652"/>
              <a:gd name="connsiteX1" fmla="*/ 1883740 w 1998509"/>
              <a:gd name="connsiteY1" fmla="*/ 481019 h 1946652"/>
              <a:gd name="connsiteX2" fmla="*/ 1998509 w 1998509"/>
              <a:gd name="connsiteY2" fmla="*/ 556425 h 1946652"/>
              <a:gd name="connsiteX3" fmla="*/ 1998509 w 1998509"/>
              <a:gd name="connsiteY3" fmla="*/ 1946652 h 1946652"/>
              <a:gd name="connsiteX4" fmla="*/ 823216 w 1998509"/>
              <a:gd name="connsiteY4" fmla="*/ 1946652 h 1946652"/>
              <a:gd name="connsiteX5" fmla="*/ 743807 w 1998509"/>
              <a:gd name="connsiteY5" fmla="*/ 1865481 h 1946652"/>
              <a:gd name="connsiteX6" fmla="*/ 100739 w 1998509"/>
              <a:gd name="connsiteY6" fmla="*/ 174466 h 1946652"/>
              <a:gd name="connsiteX7" fmla="*/ 593578 w 1998509"/>
              <a:gd name="connsiteY7" fmla="*/ 542 h 1946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98509" h="1946652">
                <a:moveTo>
                  <a:pt x="593578" y="542"/>
                </a:moveTo>
                <a:cubicBezTo>
                  <a:pt x="941496" y="11284"/>
                  <a:pt x="1404767" y="181404"/>
                  <a:pt x="1883740" y="481019"/>
                </a:cubicBezTo>
                <a:lnTo>
                  <a:pt x="1998509" y="556425"/>
                </a:lnTo>
                <a:lnTo>
                  <a:pt x="1998509" y="1946652"/>
                </a:lnTo>
                <a:lnTo>
                  <a:pt x="823216" y="1946652"/>
                </a:lnTo>
                <a:lnTo>
                  <a:pt x="743807" y="1865481"/>
                </a:lnTo>
                <a:cubicBezTo>
                  <a:pt x="116598" y="1195066"/>
                  <a:pt x="-167062" y="499714"/>
                  <a:pt x="100739" y="174466"/>
                </a:cubicBezTo>
                <a:cubicBezTo>
                  <a:pt x="203740" y="49371"/>
                  <a:pt x="376129" y="-6172"/>
                  <a:pt x="593578" y="542"/>
                </a:cubicBezTo>
                <a:close/>
              </a:path>
            </a:pathLst>
          </a:custGeom>
          <a:solidFill>
            <a:schemeClr val="accent4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 userDrawn="1"/>
        </p:nvSpPr>
        <p:spPr>
          <a:xfrm rot="18568035">
            <a:off x="3831598" y="2481679"/>
            <a:ext cx="1076151" cy="1938416"/>
          </a:xfrm>
          <a:custGeom>
            <a:avLst/>
            <a:gdLst>
              <a:gd name="connsiteX0" fmla="*/ 1073239 w 1100711"/>
              <a:gd name="connsiteY0" fmla="*/ 0 h 1957227"/>
              <a:gd name="connsiteX1" fmla="*/ 1081636 w 1100711"/>
              <a:gd name="connsiteY1" fmla="*/ 77786 h 1957227"/>
              <a:gd name="connsiteX2" fmla="*/ 1100711 w 1100711"/>
              <a:gd name="connsiteY2" fmla="*/ 528484 h 1957227"/>
              <a:gd name="connsiteX3" fmla="*/ 886312 w 1100711"/>
              <a:gd name="connsiteY3" fmla="*/ 1950995 h 1957227"/>
              <a:gd name="connsiteX4" fmla="*/ 883934 w 1100711"/>
              <a:gd name="connsiteY4" fmla="*/ 1957227 h 1957227"/>
              <a:gd name="connsiteX5" fmla="*/ 0 w 1100711"/>
              <a:gd name="connsiteY5" fmla="*/ 883680 h 1957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0711" h="1957227">
                <a:moveTo>
                  <a:pt x="1073239" y="0"/>
                </a:moveTo>
                <a:lnTo>
                  <a:pt x="1081636" y="77786"/>
                </a:lnTo>
                <a:cubicBezTo>
                  <a:pt x="1094143" y="223366"/>
                  <a:pt x="1100711" y="374098"/>
                  <a:pt x="1100711" y="528484"/>
                </a:cubicBezTo>
                <a:cubicBezTo>
                  <a:pt x="1100711" y="1068835"/>
                  <a:pt x="1020251" y="1564426"/>
                  <a:pt x="886312" y="1950995"/>
                </a:cubicBezTo>
                <a:lnTo>
                  <a:pt x="883934" y="1957227"/>
                </a:lnTo>
                <a:lnTo>
                  <a:pt x="0" y="88368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 userDrawn="1"/>
        </p:nvSpPr>
        <p:spPr>
          <a:xfrm>
            <a:off x="2755176" y="3805083"/>
            <a:ext cx="1177276" cy="914851"/>
          </a:xfrm>
          <a:custGeom>
            <a:avLst/>
            <a:gdLst>
              <a:gd name="connsiteX0" fmla="*/ 0 w 1202133"/>
              <a:gd name="connsiteY0" fmla="*/ 0 h 910467"/>
              <a:gd name="connsiteX1" fmla="*/ 1202133 w 1202133"/>
              <a:gd name="connsiteY1" fmla="*/ 0 h 910467"/>
              <a:gd name="connsiteX2" fmla="*/ 1202133 w 1202133"/>
              <a:gd name="connsiteY2" fmla="*/ 910467 h 910467"/>
              <a:gd name="connsiteX3" fmla="*/ 1124979 w 1202133"/>
              <a:gd name="connsiteY3" fmla="*/ 869385 h 910467"/>
              <a:gd name="connsiteX4" fmla="*/ 406080 w 1202133"/>
              <a:gd name="connsiteY4" fmla="*/ 373036 h 910467"/>
              <a:gd name="connsiteX5" fmla="*/ 70272 w 1202133"/>
              <a:gd name="connsiteY5" fmla="*/ 71830 h 910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2133" h="910467">
                <a:moveTo>
                  <a:pt x="0" y="0"/>
                </a:moveTo>
                <a:lnTo>
                  <a:pt x="1202133" y="0"/>
                </a:lnTo>
                <a:lnTo>
                  <a:pt x="1202133" y="910467"/>
                </a:lnTo>
                <a:lnTo>
                  <a:pt x="1124979" y="869385"/>
                </a:lnTo>
                <a:cubicBezTo>
                  <a:pt x="888233" y="735998"/>
                  <a:pt x="644449" y="569303"/>
                  <a:pt x="406080" y="373036"/>
                </a:cubicBezTo>
                <a:cubicBezTo>
                  <a:pt x="286896" y="274903"/>
                  <a:pt x="174707" y="174021"/>
                  <a:pt x="70272" y="71830"/>
                </a:cubicBezTo>
                <a:close/>
              </a:path>
            </a:pathLst>
          </a:custGeom>
          <a:solidFill>
            <a:schemeClr val="accent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 userDrawn="1"/>
        </p:nvSpPr>
        <p:spPr>
          <a:xfrm>
            <a:off x="3932451" y="3799589"/>
            <a:ext cx="1655807" cy="1245264"/>
          </a:xfrm>
          <a:custGeom>
            <a:avLst/>
            <a:gdLst>
              <a:gd name="connsiteX0" fmla="*/ 0 w 1655807"/>
              <a:gd name="connsiteY0" fmla="*/ 0 h 1245264"/>
              <a:gd name="connsiteX1" fmla="*/ 1384686 w 1655807"/>
              <a:gd name="connsiteY1" fmla="*/ 0 h 1245264"/>
              <a:gd name="connsiteX2" fmla="*/ 1471412 w 1655807"/>
              <a:gd name="connsiteY2" fmla="*/ 141930 h 1245264"/>
              <a:gd name="connsiteX3" fmla="*/ 1555068 w 1655807"/>
              <a:gd name="connsiteY3" fmla="*/ 1070799 h 1245264"/>
              <a:gd name="connsiteX4" fmla="*/ 126796 w 1655807"/>
              <a:gd name="connsiteY4" fmla="*/ 964209 h 1245264"/>
              <a:gd name="connsiteX5" fmla="*/ 0 w 1655807"/>
              <a:gd name="connsiteY5" fmla="*/ 896696 h 1245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55807" h="1245264">
                <a:moveTo>
                  <a:pt x="0" y="0"/>
                </a:moveTo>
                <a:lnTo>
                  <a:pt x="1384686" y="0"/>
                </a:lnTo>
                <a:lnTo>
                  <a:pt x="1471412" y="141930"/>
                </a:lnTo>
                <a:cubicBezTo>
                  <a:pt x="1675832" y="530336"/>
                  <a:pt x="1719870" y="870646"/>
                  <a:pt x="1555068" y="1070799"/>
                </a:cubicBezTo>
                <a:cubicBezTo>
                  <a:pt x="1328466" y="1346008"/>
                  <a:pt x="766026" y="1284584"/>
                  <a:pt x="126796" y="964209"/>
                </a:cubicBezTo>
                <a:lnTo>
                  <a:pt x="0" y="896696"/>
                </a:lnTo>
                <a:close/>
              </a:path>
            </a:pathLst>
          </a:custGeom>
          <a:solidFill>
            <a:schemeClr val="accent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 userDrawn="1"/>
        </p:nvSpPr>
        <p:spPr>
          <a:xfrm>
            <a:off x="9081735" y="3979898"/>
            <a:ext cx="972737" cy="1217436"/>
          </a:xfrm>
          <a:custGeom>
            <a:avLst/>
            <a:gdLst>
              <a:gd name="connsiteX0" fmla="*/ 972737 w 972737"/>
              <a:gd name="connsiteY0" fmla="*/ 0 h 1217436"/>
              <a:gd name="connsiteX1" fmla="*/ 972737 w 972737"/>
              <a:gd name="connsiteY1" fmla="*/ 1217436 h 1217436"/>
              <a:gd name="connsiteX2" fmla="*/ 2816 w 972737"/>
              <a:gd name="connsiteY2" fmla="*/ 1217436 h 1217436"/>
              <a:gd name="connsiteX3" fmla="*/ 0 w 972737"/>
              <a:gd name="connsiteY3" fmla="*/ 1061949 h 1217436"/>
              <a:gd name="connsiteX4" fmla="*/ 444887 w 972737"/>
              <a:gd name="connsiteY4" fmla="*/ 215449 h 1217436"/>
              <a:gd name="connsiteX5" fmla="*/ 890198 w 972737"/>
              <a:gd name="connsiteY5" fmla="*/ 12784 h 1217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72737" h="1217436">
                <a:moveTo>
                  <a:pt x="972737" y="0"/>
                </a:moveTo>
                <a:lnTo>
                  <a:pt x="972737" y="1217436"/>
                </a:lnTo>
                <a:lnTo>
                  <a:pt x="2816" y="1217436"/>
                </a:lnTo>
                <a:lnTo>
                  <a:pt x="0" y="1061949"/>
                </a:lnTo>
                <a:cubicBezTo>
                  <a:pt x="25268" y="728918"/>
                  <a:pt x="175560" y="420439"/>
                  <a:pt x="444887" y="215449"/>
                </a:cubicBezTo>
                <a:cubicBezTo>
                  <a:pt x="579550" y="112954"/>
                  <a:pt x="731224" y="46034"/>
                  <a:pt x="890198" y="12784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 userDrawn="1"/>
        </p:nvSpPr>
        <p:spPr>
          <a:xfrm>
            <a:off x="10045530" y="3977466"/>
            <a:ext cx="1569195" cy="1230603"/>
          </a:xfrm>
          <a:custGeom>
            <a:avLst/>
            <a:gdLst>
              <a:gd name="connsiteX0" fmla="*/ 160181 w 1569195"/>
              <a:gd name="connsiteY0" fmla="*/ 1 h 1230603"/>
              <a:gd name="connsiteX1" fmla="*/ 1283159 w 1569195"/>
              <a:gd name="connsiteY1" fmla="*/ 583174 h 1230603"/>
              <a:gd name="connsiteX2" fmla="*/ 1563783 w 1569195"/>
              <a:gd name="connsiteY2" fmla="*/ 1196131 h 1230603"/>
              <a:gd name="connsiteX3" fmla="*/ 1569195 w 1569195"/>
              <a:gd name="connsiteY3" fmla="*/ 1230603 h 1230603"/>
              <a:gd name="connsiteX4" fmla="*/ 0 w 1569195"/>
              <a:gd name="connsiteY4" fmla="*/ 1230603 h 1230603"/>
              <a:gd name="connsiteX5" fmla="*/ 0 w 1569195"/>
              <a:gd name="connsiteY5" fmla="*/ 12080 h 1230603"/>
              <a:gd name="connsiteX6" fmla="*/ 37906 w 1569195"/>
              <a:gd name="connsiteY6" fmla="*/ 6209 h 1230603"/>
              <a:gd name="connsiteX7" fmla="*/ 160181 w 1569195"/>
              <a:gd name="connsiteY7" fmla="*/ 1 h 1230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69195" h="1230603">
                <a:moveTo>
                  <a:pt x="160181" y="1"/>
                </a:moveTo>
                <a:cubicBezTo>
                  <a:pt x="569797" y="-146"/>
                  <a:pt x="994696" y="204176"/>
                  <a:pt x="1283159" y="583174"/>
                </a:cubicBezTo>
                <a:cubicBezTo>
                  <a:pt x="1427391" y="772673"/>
                  <a:pt x="1520445" y="983416"/>
                  <a:pt x="1563783" y="1196131"/>
                </a:cubicBezTo>
                <a:lnTo>
                  <a:pt x="1569195" y="1230603"/>
                </a:lnTo>
                <a:lnTo>
                  <a:pt x="0" y="1230603"/>
                </a:lnTo>
                <a:lnTo>
                  <a:pt x="0" y="12080"/>
                </a:lnTo>
                <a:lnTo>
                  <a:pt x="37906" y="6209"/>
                </a:lnTo>
                <a:cubicBezTo>
                  <a:pt x="78410" y="2075"/>
                  <a:pt x="119219" y="16"/>
                  <a:pt x="160181" y="1"/>
                </a:cubicBezTo>
                <a:close/>
              </a:path>
            </a:pathLst>
          </a:custGeom>
          <a:solidFill>
            <a:schemeClr val="accent4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 userDrawn="1"/>
        </p:nvSpPr>
        <p:spPr>
          <a:xfrm rot="19363473">
            <a:off x="9320868" y="4439888"/>
            <a:ext cx="2286867" cy="2231917"/>
          </a:xfrm>
          <a:custGeom>
            <a:avLst/>
            <a:gdLst>
              <a:gd name="connsiteX0" fmla="*/ 262871 w 2286867"/>
              <a:gd name="connsiteY0" fmla="*/ 0 h 2231917"/>
              <a:gd name="connsiteX1" fmla="*/ 2286867 w 2286867"/>
              <a:gd name="connsiteY1" fmla="*/ 1540502 h 2231917"/>
              <a:gd name="connsiteX2" fmla="*/ 2242045 w 2286867"/>
              <a:gd name="connsiteY2" fmla="*/ 1623561 h 2231917"/>
              <a:gd name="connsiteX3" fmla="*/ 1225688 w 2286867"/>
              <a:gd name="connsiteY3" fmla="*/ 2231917 h 2231917"/>
              <a:gd name="connsiteX4" fmla="*/ 0 w 2286867"/>
              <a:gd name="connsiteY4" fmla="*/ 852084 h 2231917"/>
              <a:gd name="connsiteX5" fmla="*/ 209328 w 2286867"/>
              <a:gd name="connsiteY5" fmla="*/ 80607 h 2231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86867" h="2231917">
                <a:moveTo>
                  <a:pt x="262871" y="0"/>
                </a:moveTo>
                <a:lnTo>
                  <a:pt x="2286867" y="1540502"/>
                </a:lnTo>
                <a:lnTo>
                  <a:pt x="2242045" y="1623561"/>
                </a:lnTo>
                <a:cubicBezTo>
                  <a:pt x="2021781" y="1990598"/>
                  <a:pt x="1648767" y="2231916"/>
                  <a:pt x="1225688" y="2231917"/>
                </a:cubicBezTo>
                <a:cubicBezTo>
                  <a:pt x="548759" y="2231917"/>
                  <a:pt x="0" y="1614145"/>
                  <a:pt x="0" y="852084"/>
                </a:cubicBezTo>
                <a:cubicBezTo>
                  <a:pt x="0" y="566311"/>
                  <a:pt x="77170" y="300829"/>
                  <a:pt x="209328" y="80607"/>
                </a:cubicBezTo>
                <a:close/>
              </a:path>
            </a:pathLst>
          </a:custGeom>
          <a:solidFill>
            <a:schemeClr val="accent3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 userDrawn="1"/>
        </p:nvSpPr>
        <p:spPr>
          <a:xfrm>
            <a:off x="-11107" y="5711851"/>
            <a:ext cx="1160584" cy="1161626"/>
          </a:xfrm>
          <a:custGeom>
            <a:avLst/>
            <a:gdLst>
              <a:gd name="connsiteX0" fmla="*/ 1160584 w 1160584"/>
              <a:gd name="connsiteY0" fmla="*/ 0 h 1161626"/>
              <a:gd name="connsiteX1" fmla="*/ 1160584 w 1160584"/>
              <a:gd name="connsiteY1" fmla="*/ 1161626 h 1161626"/>
              <a:gd name="connsiteX2" fmla="*/ 0 w 1160584"/>
              <a:gd name="connsiteY2" fmla="*/ 1161626 h 1161626"/>
              <a:gd name="connsiteX3" fmla="*/ 0 w 1160584"/>
              <a:gd name="connsiteY3" fmla="*/ 958269 h 1161626"/>
              <a:gd name="connsiteX4" fmla="*/ 102113 w 1160584"/>
              <a:gd name="connsiteY4" fmla="*/ 830494 h 1161626"/>
              <a:gd name="connsiteX5" fmla="*/ 757780 w 1160584"/>
              <a:gd name="connsiteY5" fmla="*/ 242239 h 1161626"/>
              <a:gd name="connsiteX6" fmla="*/ 1145578 w 1160584"/>
              <a:gd name="connsiteY6" fmla="*/ 7238 h 1161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0584" h="1161626">
                <a:moveTo>
                  <a:pt x="1160584" y="0"/>
                </a:moveTo>
                <a:lnTo>
                  <a:pt x="1160584" y="1161626"/>
                </a:lnTo>
                <a:lnTo>
                  <a:pt x="0" y="1161626"/>
                </a:lnTo>
                <a:lnTo>
                  <a:pt x="0" y="958269"/>
                </a:lnTo>
                <a:lnTo>
                  <a:pt x="102113" y="830494"/>
                </a:lnTo>
                <a:cubicBezTo>
                  <a:pt x="282689" y="619525"/>
                  <a:pt x="503125" y="419112"/>
                  <a:pt x="757780" y="242239"/>
                </a:cubicBezTo>
                <a:cubicBezTo>
                  <a:pt x="885107" y="153803"/>
                  <a:pt x="1014963" y="75437"/>
                  <a:pt x="1145578" y="7238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 userDrawn="1"/>
        </p:nvSpPr>
        <p:spPr>
          <a:xfrm>
            <a:off x="1163212" y="5358488"/>
            <a:ext cx="2340571" cy="650019"/>
          </a:xfrm>
          <a:custGeom>
            <a:avLst/>
            <a:gdLst>
              <a:gd name="connsiteX0" fmla="*/ 1308659 w 2340571"/>
              <a:gd name="connsiteY0" fmla="*/ 1209 h 650019"/>
              <a:gd name="connsiteX1" fmla="*/ 2233679 w 2340571"/>
              <a:gd name="connsiteY1" fmla="*/ 434116 h 650019"/>
              <a:gd name="connsiteX2" fmla="*/ 2305145 w 2340571"/>
              <a:gd name="connsiteY2" fmla="*/ 557334 h 650019"/>
              <a:gd name="connsiteX3" fmla="*/ 2340571 w 2340571"/>
              <a:gd name="connsiteY3" fmla="*/ 650019 h 650019"/>
              <a:gd name="connsiteX4" fmla="*/ 0 w 2340571"/>
              <a:gd name="connsiteY4" fmla="*/ 650019 h 650019"/>
              <a:gd name="connsiteX5" fmla="*/ 0 w 2340571"/>
              <a:gd name="connsiteY5" fmla="*/ 332454 h 650019"/>
              <a:gd name="connsiteX6" fmla="*/ 181268 w 2340571"/>
              <a:gd name="connsiteY6" fmla="*/ 245028 h 650019"/>
              <a:gd name="connsiteX7" fmla="*/ 1308659 w 2340571"/>
              <a:gd name="connsiteY7" fmla="*/ 1209 h 650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40571" h="650019">
                <a:moveTo>
                  <a:pt x="1308659" y="1209"/>
                </a:moveTo>
                <a:cubicBezTo>
                  <a:pt x="1708693" y="15600"/>
                  <a:pt x="2042286" y="158556"/>
                  <a:pt x="2233679" y="434116"/>
                </a:cubicBezTo>
                <a:cubicBezTo>
                  <a:pt x="2261021" y="473482"/>
                  <a:pt x="2284813" y="514622"/>
                  <a:pt x="2305145" y="557334"/>
                </a:cubicBezTo>
                <a:lnTo>
                  <a:pt x="2340571" y="650019"/>
                </a:lnTo>
                <a:lnTo>
                  <a:pt x="0" y="650019"/>
                </a:lnTo>
                <a:lnTo>
                  <a:pt x="0" y="332454"/>
                </a:lnTo>
                <a:lnTo>
                  <a:pt x="181268" y="245028"/>
                </a:lnTo>
                <a:cubicBezTo>
                  <a:pt x="574073" y="70995"/>
                  <a:pt x="965772" y="-11126"/>
                  <a:pt x="1308659" y="1209"/>
                </a:cubicBezTo>
                <a:close/>
              </a:path>
            </a:pathLst>
          </a:custGeom>
          <a:solidFill>
            <a:schemeClr val="accent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 userDrawn="1"/>
        </p:nvSpPr>
        <p:spPr>
          <a:xfrm>
            <a:off x="1149477" y="6008507"/>
            <a:ext cx="2397093" cy="892509"/>
          </a:xfrm>
          <a:custGeom>
            <a:avLst/>
            <a:gdLst>
              <a:gd name="connsiteX0" fmla="*/ 0 w 2397093"/>
              <a:gd name="connsiteY0" fmla="*/ 0 h 839217"/>
              <a:gd name="connsiteX1" fmla="*/ 2340571 w 2397093"/>
              <a:gd name="connsiteY1" fmla="*/ 0 h 839217"/>
              <a:gd name="connsiteX2" fmla="*/ 2355845 w 2397093"/>
              <a:gd name="connsiteY2" fmla="*/ 39963 h 839217"/>
              <a:gd name="connsiteX3" fmla="*/ 2316367 w 2397093"/>
              <a:gd name="connsiteY3" fmla="*/ 802053 h 839217"/>
              <a:gd name="connsiteX4" fmla="*/ 2302110 w 2397093"/>
              <a:gd name="connsiteY4" fmla="*/ 839217 h 839217"/>
              <a:gd name="connsiteX5" fmla="*/ 0 w 2397093"/>
              <a:gd name="connsiteY5" fmla="*/ 839217 h 839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97093" h="839217">
                <a:moveTo>
                  <a:pt x="0" y="0"/>
                </a:moveTo>
                <a:lnTo>
                  <a:pt x="2340571" y="0"/>
                </a:lnTo>
                <a:lnTo>
                  <a:pt x="2355845" y="39963"/>
                </a:lnTo>
                <a:cubicBezTo>
                  <a:pt x="2423334" y="268226"/>
                  <a:pt x="2406502" y="530708"/>
                  <a:pt x="2316367" y="802053"/>
                </a:cubicBezTo>
                <a:lnTo>
                  <a:pt x="2302110" y="839217"/>
                </a:lnTo>
                <a:lnTo>
                  <a:pt x="0" y="839217"/>
                </a:lnTo>
                <a:close/>
              </a:path>
            </a:pathLst>
          </a:custGeom>
          <a:solidFill>
            <a:schemeClr val="accent4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5" name="圆角矩形 34"/>
          <p:cNvSpPr/>
          <p:nvPr userDrawn="1"/>
        </p:nvSpPr>
        <p:spPr>
          <a:xfrm>
            <a:off x="293362" y="321669"/>
            <a:ext cx="11626654" cy="6256128"/>
          </a:xfrm>
          <a:prstGeom prst="roundRect">
            <a:avLst>
              <a:gd name="adj" fmla="val 285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2023/5/19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Relationship Id="rId5" Type="http://schemas.openxmlformats.org/officeDocument/2006/relationships/image" Target="../media/image54.png"/><Relationship Id="rId4" Type="http://schemas.openxmlformats.org/officeDocument/2006/relationships/image" Target="../media/image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闪电形 6"/>
          <p:cNvSpPr/>
          <p:nvPr/>
        </p:nvSpPr>
        <p:spPr>
          <a:xfrm>
            <a:off x="349885" y="2548255"/>
            <a:ext cx="3364865" cy="2315845"/>
          </a:xfrm>
          <a:prstGeom prst="lightningBolt">
            <a:avLst/>
          </a:prstGeom>
          <a:solidFill>
            <a:srgbClr val="FFB425"/>
          </a:solidFill>
          <a:ln>
            <a:solidFill>
              <a:srgbClr val="026D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4" name="图片 23" descr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sp>
        <p:nvSpPr>
          <p:cNvPr id="132" name="文本框 131"/>
          <p:cNvSpPr txBox="1"/>
          <p:nvPr/>
        </p:nvSpPr>
        <p:spPr>
          <a:xfrm>
            <a:off x="217805" y="2723515"/>
            <a:ext cx="379158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kern="700" dirty="0">
                <a:ln w="9525">
                  <a:noFill/>
                  <a:prstDash val="solid"/>
                </a:ln>
                <a:solidFill>
                  <a:srgbClr val="036C59"/>
                </a:solidFill>
                <a:effectLst/>
                <a:uFillTx/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童游会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1407160" y="4149725"/>
            <a:ext cx="37547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2400" kern="700" dirty="0">
                <a:ln w="9525">
                  <a:noFill/>
                  <a:prstDash val="solid"/>
                </a:ln>
                <a:solidFill>
                  <a:srgbClr val="036C59"/>
                </a:solidFill>
                <a:effectLst/>
                <a:uFillTx/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没大没小 童年不过期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-275590" y="4935220"/>
            <a:ext cx="20967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kern="700" dirty="0">
                <a:ln w="9525">
                  <a:noFill/>
                  <a:prstDash val="solid"/>
                </a:ln>
                <a:solidFill>
                  <a:schemeClr val="tx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uFillTx/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5.28</a:t>
            </a:r>
          </a:p>
        </p:txBody>
      </p:sp>
      <p:sp>
        <p:nvSpPr>
          <p:cNvPr id="27" name="流程图: 合并 26"/>
          <p:cNvSpPr/>
          <p:nvPr/>
        </p:nvSpPr>
        <p:spPr>
          <a:xfrm rot="16200000">
            <a:off x="1352550" y="5144135"/>
            <a:ext cx="271780" cy="226695"/>
          </a:xfrm>
          <a:prstGeom prst="flowChartMerge">
            <a:avLst/>
          </a:prstGeom>
          <a:solidFill>
            <a:srgbClr val="036C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流程图: 合并 25"/>
          <p:cNvSpPr/>
          <p:nvPr/>
        </p:nvSpPr>
        <p:spPr>
          <a:xfrm rot="16200000">
            <a:off x="1362075" y="5144135"/>
            <a:ext cx="271780" cy="226695"/>
          </a:xfrm>
          <a:prstGeom prst="flowChartMerg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49885" y="5393690"/>
            <a:ext cx="20967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kern="700" dirty="0">
                <a:ln w="9525">
                  <a:noFill/>
                  <a:prstDash val="solid"/>
                </a:ln>
                <a:solidFill>
                  <a:schemeClr val="tx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uFillTx/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6.26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91135" y="2647315"/>
            <a:ext cx="451739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kern="700" dirty="0">
                <a:ln w="9525">
                  <a:noFill/>
                  <a:prstDash val="solid"/>
                </a:ln>
                <a:solidFill>
                  <a:srgbClr val="FBDA33"/>
                </a:solidFill>
                <a:effectLst/>
                <a:uFillTx/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童游会</a:t>
            </a:r>
            <a:r>
              <a:rPr lang="en-US" altLang="zh-CN" sz="5400" kern="700" dirty="0">
                <a:ln w="9525">
                  <a:noFill/>
                  <a:prstDash val="solid"/>
                </a:ln>
                <a:solidFill>
                  <a:srgbClr val="FFB22F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uFillTx/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·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260475" y="4114165"/>
            <a:ext cx="39998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2400" kern="700" dirty="0">
                <a:ln w="9525">
                  <a:noFill/>
                  <a:prstDash val="solid"/>
                </a:ln>
                <a:solidFill>
                  <a:schemeClr val="bg1"/>
                </a:solidFill>
                <a:effectLst/>
                <a:uFillTx/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没大没小 童年不过期</a:t>
            </a:r>
          </a:p>
        </p:txBody>
      </p:sp>
      <p:sp>
        <p:nvSpPr>
          <p:cNvPr id="8" name="圆角矩形 7"/>
          <p:cNvSpPr/>
          <p:nvPr/>
        </p:nvSpPr>
        <p:spPr>
          <a:xfrm rot="19860000">
            <a:off x="6726555" y="2976880"/>
            <a:ext cx="942975" cy="5962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 rot="19260000">
            <a:off x="5521960" y="3258820"/>
            <a:ext cx="942975" cy="6724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793490" y="2924175"/>
            <a:ext cx="396113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kern="700" dirty="0">
                <a:ln w="9525">
                  <a:noFill/>
                  <a:prstDash val="solid"/>
                </a:ln>
                <a:solidFill>
                  <a:srgbClr val="036C59"/>
                </a:solidFill>
                <a:effectLst/>
                <a:uFillTx/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一起顽</a:t>
            </a:r>
            <a:r>
              <a:rPr lang="en-US" altLang="zh-CN" sz="5400" kern="700" dirty="0">
                <a:ln w="9525">
                  <a:noFill/>
                  <a:prstDash val="solid"/>
                </a:ln>
                <a:solidFill>
                  <a:srgbClr val="036C59"/>
                </a:solidFill>
                <a:effectLst/>
                <a:uFillTx/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2022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564890" y="2861945"/>
            <a:ext cx="438277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kern="700" dirty="0">
                <a:ln w="9525">
                  <a:noFill/>
                  <a:prstDash val="solid"/>
                </a:ln>
                <a:solidFill>
                  <a:schemeClr val="bg1"/>
                </a:solidFill>
                <a:effectLst/>
                <a:uFillTx/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一起</a:t>
            </a:r>
            <a:r>
              <a:rPr lang="zh-CN" altLang="en-US" sz="5400" kern="700" dirty="0">
                <a:ln w="9525">
                  <a:noFill/>
                  <a:prstDash val="solid"/>
                </a:ln>
                <a:solidFill>
                  <a:srgbClr val="FBDA33"/>
                </a:solidFill>
                <a:effectLst/>
                <a:uFillTx/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顽</a:t>
            </a:r>
            <a:r>
              <a:rPr lang="en-US" altLang="zh-CN" sz="5400" kern="700" dirty="0">
                <a:ln w="9525">
                  <a:noFill/>
                  <a:prstDash val="solid"/>
                </a:ln>
                <a:solidFill>
                  <a:schemeClr val="bg1"/>
                </a:solidFill>
                <a:effectLst/>
                <a:uFillTx/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270" y="0"/>
            <a:ext cx="12186285" cy="692023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6576695" y="1148080"/>
            <a:ext cx="5614670" cy="4199255"/>
          </a:xfrm>
          <a:prstGeom prst="roundRect">
            <a:avLst>
              <a:gd name="adj" fmla="val 0"/>
            </a:avLst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036C59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6384925" y="1360805"/>
            <a:ext cx="5660390" cy="4199255"/>
          </a:xfrm>
          <a:prstGeom prst="roundRect">
            <a:avLst>
              <a:gd name="adj" fmla="val 0"/>
            </a:avLst>
          </a:prstGeom>
          <a:solidFill>
            <a:srgbClr val="026D59"/>
          </a:solidFill>
          <a:ln w="38100">
            <a:solidFill>
              <a:srgbClr val="FFB4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-10160" y="6402705"/>
            <a:ext cx="12212320" cy="518160"/>
          </a:xfrm>
          <a:prstGeom prst="rect">
            <a:avLst/>
          </a:prstGeom>
          <a:solidFill>
            <a:srgbClr val="026D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8758555" y="6397625"/>
            <a:ext cx="33623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000" i="1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/</a:t>
            </a:r>
            <a:r>
              <a:rPr lang="zh-CN" sz="2000" i="1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Activities in June</a:t>
            </a:r>
            <a:r>
              <a:rPr lang="en-US" altLang="zh-CN" sz="2000" i="1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/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-11430" y="6635750"/>
            <a:ext cx="8606155" cy="67945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 descr="1652586109(1)"/>
          <p:cNvPicPr>
            <a:picLocks noChangeAspect="1"/>
          </p:cNvPicPr>
          <p:nvPr/>
        </p:nvPicPr>
        <p:blipFill>
          <a:blip r:embed="rId3"/>
          <a:srcRect r="43864"/>
          <a:stretch>
            <a:fillRect/>
          </a:stretch>
        </p:blipFill>
        <p:spPr>
          <a:xfrm>
            <a:off x="0" y="0"/>
            <a:ext cx="6384925" cy="639826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681470" y="1695450"/>
            <a:ext cx="6579235" cy="2515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sz="2400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时光永远年轻，</a:t>
            </a:r>
          </a:p>
          <a:p>
            <a:pPr algn="l">
              <a:lnSpc>
                <a:spcPct val="120000"/>
              </a:lnSpc>
            </a:pPr>
            <a:r>
              <a:rPr lang="zh-CN" sz="2400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我们慢慢老去，</a:t>
            </a:r>
          </a:p>
          <a:p>
            <a:pPr algn="l">
              <a:lnSpc>
                <a:spcPct val="120000"/>
              </a:lnSpc>
            </a:pPr>
            <a:r>
              <a:rPr lang="zh-CN" sz="2400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你会发现，</a:t>
            </a:r>
          </a:p>
          <a:p>
            <a:pPr algn="l">
              <a:lnSpc>
                <a:spcPct val="120000"/>
              </a:lnSpc>
            </a:pPr>
            <a:r>
              <a:rPr lang="zh-CN" sz="3600" dirty="0">
                <a:solidFill>
                  <a:srgbClr val="FFB425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童心未眠</a:t>
            </a:r>
            <a:r>
              <a:rPr lang="zh-CN" sz="2400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是值得骄傲的一件事。</a:t>
            </a:r>
            <a:endParaRPr lang="zh-CN" sz="2800" dirty="0">
              <a:latin typeface="汉仪菱心体简" panose="02010609000101010101" charset="-122"/>
              <a:ea typeface="汉仪菱心体简" panose="02010609000101010101" charset="-122"/>
              <a:cs typeface="汉仪菱心体简" panose="02010609000101010101" charset="-122"/>
            </a:endParaRPr>
          </a:p>
          <a:p>
            <a:pPr algn="l"/>
            <a:endParaRPr lang="zh-CN" sz="2800" dirty="0">
              <a:solidFill>
                <a:srgbClr val="FBDA33"/>
              </a:solidFill>
              <a:latin typeface="汉仪菱心体简" panose="02010609000101010101" charset="-122"/>
              <a:ea typeface="汉仪菱心体简" panose="02010609000101010101" charset="-122"/>
              <a:cs typeface="汉仪菱心体简" panose="02010609000101010101" charset="-122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6681470" y="3629660"/>
            <a:ext cx="4532630" cy="1802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endParaRPr lang="zh-CN" sz="2000" dirty="0">
              <a:latin typeface="汉仪菱心体简" panose="02010609000101010101" charset="-122"/>
              <a:ea typeface="汉仪菱心体简" panose="02010609000101010101" charset="-122"/>
              <a:cs typeface="汉仪菱心体简" panose="02010609000101010101" charset="-122"/>
            </a:endParaRPr>
          </a:p>
          <a:p>
            <a:pPr algn="l">
              <a:lnSpc>
                <a:spcPct val="120000"/>
              </a:lnSpc>
            </a:pPr>
            <a:r>
              <a:rPr lang="zh-CN" sz="2000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或许</a:t>
            </a:r>
            <a:r>
              <a:rPr lang="zh-CN" sz="2000" dirty="0">
                <a:solidFill>
                  <a:srgbClr val="FFB425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儿童节</a:t>
            </a:r>
            <a:r>
              <a:rPr lang="zh-CN" sz="2000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存在的意义就在于提醒我们</a:t>
            </a:r>
            <a:r>
              <a:rPr lang="en-US" altLang="zh-CN" sz="2000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,</a:t>
            </a:r>
            <a:endParaRPr lang="zh-CN" sz="2000" dirty="0">
              <a:solidFill>
                <a:srgbClr val="FBDA33"/>
              </a:solidFill>
              <a:latin typeface="汉仪菱心体简" panose="02010609000101010101" charset="-122"/>
              <a:ea typeface="汉仪菱心体简" panose="02010609000101010101" charset="-122"/>
              <a:cs typeface="汉仪菱心体简" panose="02010609000101010101" charset="-122"/>
            </a:endParaRPr>
          </a:p>
          <a:p>
            <a:pPr algn="l">
              <a:lnSpc>
                <a:spcPct val="120000"/>
              </a:lnSpc>
            </a:pPr>
            <a:r>
              <a:rPr lang="zh-CN" sz="2000" dirty="0">
                <a:solidFill>
                  <a:srgbClr val="FFB425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永远不要忘记</a:t>
            </a:r>
            <a:r>
              <a:rPr lang="zh-CN" sz="3600" dirty="0">
                <a:solidFill>
                  <a:srgbClr val="FFB425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年少时的初心</a:t>
            </a:r>
            <a:r>
              <a:rPr lang="en-US" altLang="zh-CN" sz="2000" dirty="0">
                <a:solidFill>
                  <a:srgbClr val="FFB425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.</a:t>
            </a:r>
            <a:endParaRPr lang="zh-CN" sz="2000" dirty="0">
              <a:solidFill>
                <a:srgbClr val="FBDA33"/>
              </a:solidFill>
              <a:latin typeface="汉仪菱心体简" panose="02010609000101010101" charset="-122"/>
              <a:ea typeface="汉仪菱心体简" panose="02010609000101010101" charset="-122"/>
              <a:cs typeface="汉仪菱心体简" panose="02010609000101010101" charset="-122"/>
            </a:endParaRPr>
          </a:p>
          <a:p>
            <a:pPr algn="l"/>
            <a:endParaRPr lang="zh-CN" sz="2000" dirty="0">
              <a:solidFill>
                <a:srgbClr val="FBDA33"/>
              </a:solidFill>
              <a:latin typeface="汉仪菱心体简" panose="02010609000101010101" charset="-122"/>
              <a:ea typeface="汉仪菱心体简" panose="02010609000101010101" charset="-122"/>
              <a:cs typeface="汉仪菱心体简" panose="0201060900010101010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6755130" y="5735388"/>
            <a:ext cx="1342141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 descr="1652586056(1)"/>
          <p:cNvPicPr>
            <a:picLocks noChangeAspect="1"/>
          </p:cNvPicPr>
          <p:nvPr/>
        </p:nvPicPr>
        <p:blipFill>
          <a:blip r:embed="rId3"/>
          <a:srcRect t="627" b="334"/>
          <a:stretch>
            <a:fillRect/>
          </a:stretch>
        </p:blipFill>
        <p:spPr>
          <a:xfrm>
            <a:off x="0" y="0"/>
            <a:ext cx="12250420" cy="6974205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sp>
        <p:nvSpPr>
          <p:cNvPr id="4" name="矩形 3"/>
          <p:cNvSpPr/>
          <p:nvPr/>
        </p:nvSpPr>
        <p:spPr>
          <a:xfrm>
            <a:off x="635" y="-635"/>
            <a:ext cx="12250420" cy="6974840"/>
          </a:xfrm>
          <a:prstGeom prst="rect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3964305"/>
            <a:ext cx="12250420" cy="2282825"/>
          </a:xfrm>
          <a:prstGeom prst="rect">
            <a:avLst/>
          </a:prstGeom>
          <a:solidFill>
            <a:srgbClr val="036C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12725" y="4235450"/>
            <a:ext cx="11997055" cy="2011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"日常生活多为城市的钢筋混凝土空间，孩童们深溺其中的电子、网络虚拟空间，</a:t>
            </a:r>
          </a:p>
          <a:p>
            <a:pPr algn="l">
              <a:lnSpc>
                <a:spcPct val="150000"/>
              </a:lnSpc>
            </a:pPr>
            <a:r>
              <a:rPr lang="zh-CN" altLang="en-US" sz="2000" dirty="0">
                <a:solidFill>
                  <a:srgbClr val="FFB425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亲子之间很难形成良好的互动，</a:t>
            </a:r>
          </a:p>
          <a:p>
            <a:pPr algn="l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当下孩子多多少少都是生活缺失的隐形患者，</a:t>
            </a:r>
          </a:p>
          <a:p>
            <a:pPr algn="l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一定要带着孩子一起走到户外环境中去，只有走出去，</a:t>
            </a:r>
            <a:r>
              <a:rPr lang="zh-CN" altLang="en-US" sz="2400" dirty="0">
                <a:solidFill>
                  <a:srgbClr val="FFB425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放开去听，放手去触碰，放手去体验，</a:t>
            </a:r>
            <a:r>
              <a:rPr lang="zh-CN" altLang="en-US" sz="1400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才能感知世界的真实样子"。</a:t>
            </a:r>
          </a:p>
          <a:p>
            <a:pPr algn="l">
              <a:lnSpc>
                <a:spcPct val="120000"/>
              </a:lnSpc>
            </a:pPr>
            <a:endParaRPr lang="zh-CN" altLang="en-US" sz="1400" dirty="0">
              <a:solidFill>
                <a:schemeClr val="bg1"/>
              </a:solidFill>
              <a:latin typeface="汉仪菱心体简" panose="02010609000101010101" charset="-122"/>
              <a:ea typeface="汉仪菱心体简" panose="02010609000101010101" charset="-122"/>
              <a:cs typeface="汉仪菱心体简" panose="02010609000101010101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128905" y="4124325"/>
            <a:ext cx="11926570" cy="1970405"/>
          </a:xfrm>
          <a:prstGeom prst="roundRect">
            <a:avLst>
              <a:gd name="adj" fmla="val 0"/>
            </a:avLst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036C59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758555" y="6397625"/>
            <a:ext cx="33623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000" i="1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/</a:t>
            </a:r>
            <a:r>
              <a:rPr lang="zh-CN" sz="2000" i="1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Activities in June</a:t>
            </a:r>
            <a:r>
              <a:rPr lang="en-US" altLang="zh-CN" sz="2000" i="1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/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-11430" y="6635750"/>
            <a:ext cx="8606155" cy="67945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 descr="1652586146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210415" cy="685863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4765" y="0"/>
            <a:ext cx="12185650" cy="6858000"/>
          </a:xfrm>
          <a:prstGeom prst="rect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7381240" y="1023620"/>
            <a:ext cx="4386580" cy="4758055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FFB42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036C59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7123430" y="1156335"/>
            <a:ext cx="4511675" cy="4912995"/>
          </a:xfrm>
          <a:prstGeom prst="roundRect">
            <a:avLst>
              <a:gd name="adj" fmla="val 0"/>
            </a:avLst>
          </a:prstGeom>
          <a:solidFill>
            <a:srgbClr val="036C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7123430" y="1156335"/>
            <a:ext cx="4511675" cy="491363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</a:pPr>
            <a:endParaRPr lang="zh-CN" sz="2000" dirty="0">
              <a:solidFill>
                <a:srgbClr val="FBDA33"/>
              </a:solidFill>
              <a:latin typeface="汉仪菱心体简" panose="02010609000101010101" charset="-122"/>
              <a:ea typeface="汉仪菱心体简" panose="02010609000101010101" charset="-122"/>
              <a:cs typeface="汉仪菱心体简" panose="02010609000101010101" charset="-122"/>
            </a:endParaRPr>
          </a:p>
          <a:p>
            <a:pPr algn="l">
              <a:lnSpc>
                <a:spcPct val="140000"/>
              </a:lnSpc>
            </a:pPr>
            <a:r>
              <a:rPr lang="zh-CN" sz="1600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这个夏天，</a:t>
            </a:r>
          </a:p>
          <a:p>
            <a:pPr algn="l">
              <a:lnSpc>
                <a:spcPct val="140000"/>
              </a:lnSpc>
            </a:pPr>
            <a:r>
              <a:rPr lang="zh-CN" sz="2800" dirty="0">
                <a:solidFill>
                  <a:srgbClr val="FFB425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xx龙首广场</a:t>
            </a:r>
            <a:r>
              <a:rPr lang="zh-CN" sz="1600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将举办一场别具一格的亲子主题活动</a:t>
            </a:r>
            <a:r>
              <a:rPr lang="en-US" altLang="zh-CN" sz="2400" dirty="0">
                <a:solidFill>
                  <a:srgbClr val="FFB425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“</a:t>
            </a:r>
            <a:r>
              <a:rPr lang="zh-CN" altLang="en-US" sz="2400" dirty="0">
                <a:solidFill>
                  <a:srgbClr val="FFB425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童游会</a:t>
            </a:r>
            <a:r>
              <a:rPr lang="en-US" altLang="zh-CN" sz="2400" dirty="0">
                <a:solidFill>
                  <a:srgbClr val="FFB425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·</a:t>
            </a:r>
            <a:r>
              <a:rPr lang="zh-CN" altLang="en-US" sz="2400" dirty="0">
                <a:solidFill>
                  <a:srgbClr val="FFB425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一起顽</a:t>
            </a:r>
            <a:r>
              <a:rPr lang="en-US" altLang="zh-CN" sz="2400" dirty="0">
                <a:solidFill>
                  <a:srgbClr val="FFB425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2022</a:t>
            </a:r>
          </a:p>
          <a:p>
            <a:pPr algn="l">
              <a:lnSpc>
                <a:spcPct val="140000"/>
              </a:lnSpc>
            </a:pPr>
            <a:r>
              <a:rPr lang="en-US" altLang="zh-CN" sz="2400" dirty="0">
                <a:solidFill>
                  <a:srgbClr val="FFB425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——</a:t>
            </a:r>
            <a:r>
              <a:rPr lang="zh-CN" altLang="en-US" sz="2400" dirty="0">
                <a:solidFill>
                  <a:srgbClr val="FFB425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没大没小童年不过期</a:t>
            </a:r>
            <a:r>
              <a:rPr lang="en-US" altLang="zh-CN" sz="2400" dirty="0">
                <a:solidFill>
                  <a:srgbClr val="FFB425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”</a:t>
            </a:r>
            <a:r>
              <a:rPr lang="zh-CN" altLang="en-US" sz="2400" dirty="0">
                <a:solidFill>
                  <a:srgbClr val="FFB425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，</a:t>
            </a:r>
            <a:endParaRPr lang="zh-CN" altLang="en-US" sz="2400" dirty="0">
              <a:solidFill>
                <a:srgbClr val="FBDA33"/>
              </a:solidFill>
              <a:latin typeface="汉仪菱心体简" panose="02010609000101010101" charset="-122"/>
              <a:ea typeface="汉仪菱心体简" panose="02010609000101010101" charset="-122"/>
              <a:cs typeface="汉仪菱心体简" panose="02010609000101010101" charset="-122"/>
            </a:endParaRPr>
          </a:p>
          <a:p>
            <a:pPr algn="l">
              <a:lnSpc>
                <a:spcPct val="140000"/>
              </a:lnSpc>
            </a:pPr>
            <a:endParaRPr lang="zh-CN" altLang="en-US" sz="1600" dirty="0">
              <a:solidFill>
                <a:srgbClr val="FBDA33"/>
              </a:solidFill>
              <a:latin typeface="汉仪菱心体简" panose="02010609000101010101" charset="-122"/>
              <a:ea typeface="汉仪菱心体简" panose="02010609000101010101" charset="-122"/>
              <a:cs typeface="汉仪菱心体简" panose="02010609000101010101" charset="-122"/>
            </a:endParaRPr>
          </a:p>
          <a:p>
            <a:pPr algn="l">
              <a:lnSpc>
                <a:spcPct val="14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心怀童心一如少年，心中有趣便是童真，xx龙首广场，三节联动，将欢乐的</a:t>
            </a:r>
            <a:r>
              <a:rPr lang="zh-CN" altLang="en-US" sz="1600" dirty="0">
                <a:solidFill>
                  <a:srgbClr val="FFB425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儿童节</a:t>
            </a:r>
            <a:r>
              <a:rPr lang="zh-CN" altLang="en-US" sz="1600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，传统的</a:t>
            </a:r>
            <a:r>
              <a:rPr lang="zh-CN" altLang="en-US" sz="1600" dirty="0">
                <a:solidFill>
                  <a:srgbClr val="FFB425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端午节</a:t>
            </a:r>
            <a:r>
              <a:rPr lang="zh-CN" altLang="en-US" sz="1600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，温情的</a:t>
            </a:r>
            <a:r>
              <a:rPr lang="zh-CN" altLang="en-US" sz="1600" dirty="0">
                <a:solidFill>
                  <a:srgbClr val="FFB425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父亲节</a:t>
            </a:r>
            <a:r>
              <a:rPr lang="zh-CN" altLang="en-US" sz="1600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，用创意的形式带动情感的释放，打造一场趣味童真的亲子</a:t>
            </a:r>
            <a:r>
              <a:rPr lang="zh-CN" altLang="en-US" sz="2400" dirty="0">
                <a:solidFill>
                  <a:srgbClr val="FFB425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童游会。</a:t>
            </a:r>
            <a:endParaRPr lang="zh-CN" altLang="en-US" sz="1600" dirty="0">
              <a:solidFill>
                <a:schemeClr val="bg1"/>
              </a:solidFill>
              <a:latin typeface="汉仪菱心体简" panose="02010609000101010101" charset="-122"/>
              <a:ea typeface="汉仪菱心体简" panose="02010609000101010101" charset="-122"/>
              <a:cs typeface="汉仪菱心体简" panose="02010609000101010101" charset="-122"/>
            </a:endParaRPr>
          </a:p>
          <a:p>
            <a:pPr algn="l">
              <a:lnSpc>
                <a:spcPct val="140000"/>
              </a:lnSpc>
            </a:pPr>
            <a:endParaRPr lang="zh-CN" altLang="en-US" sz="2400" dirty="0">
              <a:solidFill>
                <a:schemeClr val="bg1"/>
              </a:solidFill>
              <a:latin typeface="汉仪菱心体简" panose="02010609000101010101" charset="-122"/>
              <a:ea typeface="汉仪菱心体简" panose="02010609000101010101" charset="-122"/>
              <a:cs typeface="汉仪菱心体简" panose="0201060900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758555" y="6397625"/>
            <a:ext cx="33623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000" i="1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/</a:t>
            </a:r>
            <a:r>
              <a:rPr lang="zh-CN" sz="2000" i="1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Activities in June</a:t>
            </a:r>
            <a:r>
              <a:rPr lang="en-US" altLang="zh-CN" sz="2000" i="1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/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-11430" y="6635750"/>
            <a:ext cx="8606155" cy="67945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52586083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6285" cy="692912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35" y="0"/>
            <a:ext cx="12185650" cy="6929120"/>
          </a:xfrm>
          <a:prstGeom prst="rect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-10160" y="6402705"/>
            <a:ext cx="12212320" cy="518160"/>
          </a:xfrm>
          <a:prstGeom prst="rect">
            <a:avLst/>
          </a:prstGeom>
          <a:solidFill>
            <a:srgbClr val="026D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470535" y="1985010"/>
            <a:ext cx="4521835" cy="3692525"/>
          </a:xfrm>
          <a:prstGeom prst="roundRect">
            <a:avLst>
              <a:gd name="adj" fmla="val 0"/>
            </a:avLst>
          </a:prstGeom>
          <a:solidFill>
            <a:srgbClr val="036C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367665" y="1885315"/>
            <a:ext cx="4716780" cy="3905885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FFB42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036C59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758555" y="6397625"/>
            <a:ext cx="33623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000" i="1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/</a:t>
            </a:r>
            <a:r>
              <a:rPr lang="zh-CN" sz="2000" i="1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Activities in June</a:t>
            </a:r>
            <a:r>
              <a:rPr lang="en-US" altLang="zh-CN" sz="2000" i="1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/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-11430" y="6635750"/>
            <a:ext cx="8606155" cy="67945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551815" y="2041525"/>
            <a:ext cx="4532630" cy="370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</a:pPr>
            <a:endParaRPr lang="zh-CN" sz="1600" dirty="0">
              <a:latin typeface="汉仪菱心体简" panose="02010609000101010101" charset="-122"/>
              <a:ea typeface="汉仪菱心体简" panose="02010609000101010101" charset="-122"/>
              <a:cs typeface="汉仪菱心体简" panose="02010609000101010101" charset="-122"/>
            </a:endParaRPr>
          </a:p>
          <a:p>
            <a:pPr algn="l">
              <a:lnSpc>
                <a:spcPct val="140000"/>
              </a:lnSpc>
            </a:pPr>
            <a:r>
              <a:rPr lang="zh-CN" sz="1600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  <a:sym typeface="+mn-ea"/>
              </a:rPr>
              <a:t>让这个小长假去放松、去玩闹、</a:t>
            </a:r>
            <a:endParaRPr lang="zh-CN" sz="1600" dirty="0">
              <a:latin typeface="汉仪菱心体简" panose="02010609000101010101" charset="-122"/>
              <a:ea typeface="汉仪菱心体简" panose="02010609000101010101" charset="-122"/>
              <a:cs typeface="汉仪菱心体简" panose="02010609000101010101" charset="-122"/>
            </a:endParaRPr>
          </a:p>
          <a:p>
            <a:pPr algn="l">
              <a:lnSpc>
                <a:spcPct val="140000"/>
              </a:lnSpc>
            </a:pPr>
            <a:r>
              <a:rPr lang="zh-CN" sz="1600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  <a:sym typeface="+mn-ea"/>
              </a:rPr>
              <a:t>去体验</a:t>
            </a:r>
            <a:r>
              <a:rPr lang="zh-CN" sz="2400" dirty="0">
                <a:solidFill>
                  <a:srgbClr val="FFB425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  <a:sym typeface="+mn-ea"/>
              </a:rPr>
              <a:t>妙趣亲子时光，</a:t>
            </a:r>
            <a:endParaRPr lang="zh-CN" sz="2400" dirty="0">
              <a:latin typeface="汉仪菱心体简" panose="02010609000101010101" charset="-122"/>
              <a:ea typeface="汉仪菱心体简" panose="02010609000101010101" charset="-122"/>
              <a:cs typeface="汉仪菱心体简" panose="02010609000101010101" charset="-122"/>
            </a:endParaRPr>
          </a:p>
          <a:p>
            <a:pPr algn="l">
              <a:lnSpc>
                <a:spcPct val="140000"/>
              </a:lnSpc>
            </a:pPr>
            <a:r>
              <a:rPr lang="zh-CN" sz="1600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  <a:sym typeface="+mn-ea"/>
              </a:rPr>
              <a:t>留下孩子弥足珍贵的成长足迹，</a:t>
            </a:r>
            <a:endParaRPr lang="zh-CN" sz="1600" dirty="0">
              <a:solidFill>
                <a:schemeClr val="bg1"/>
              </a:solidFill>
              <a:latin typeface="汉仪菱心体简" panose="02010609000101010101" charset="-122"/>
              <a:ea typeface="汉仪菱心体简" panose="02010609000101010101" charset="-122"/>
              <a:cs typeface="汉仪菱心体简" panose="02010609000101010101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陪伴孩子的时光，</a:t>
            </a:r>
          </a:p>
          <a:p>
            <a:pPr algn="l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参与他的成长</a:t>
            </a:r>
            <a:r>
              <a:rPr lang="en-US" altLang="zh-CN" sz="1600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,</a:t>
            </a:r>
          </a:p>
          <a:p>
            <a:pPr algn="l">
              <a:lnSpc>
                <a:spcPct val="120000"/>
              </a:lnSpc>
            </a:pPr>
            <a:endParaRPr lang="en-US" altLang="zh-CN" sz="1600" dirty="0">
              <a:solidFill>
                <a:schemeClr val="bg1"/>
              </a:solidFill>
              <a:latin typeface="汉仪菱心体简" panose="02010609000101010101" charset="-122"/>
              <a:ea typeface="汉仪菱心体简" panose="02010609000101010101" charset="-122"/>
              <a:cs typeface="汉仪菱心体简" panose="02010609000101010101" charset="-122"/>
            </a:endParaRPr>
          </a:p>
          <a:p>
            <a:pPr algn="l">
              <a:lnSpc>
                <a:spcPct val="120000"/>
              </a:lnSpc>
            </a:pPr>
            <a:endParaRPr lang="en-US" altLang="zh-CN" sz="1600" dirty="0">
              <a:solidFill>
                <a:schemeClr val="bg1"/>
              </a:solidFill>
              <a:latin typeface="汉仪菱心体简" panose="02010609000101010101" charset="-122"/>
              <a:ea typeface="汉仪菱心体简" panose="02010609000101010101" charset="-122"/>
              <a:cs typeface="汉仪菱心体简" panose="02010609000101010101" charset="-122"/>
            </a:endParaRPr>
          </a:p>
          <a:p>
            <a:pPr algn="l">
              <a:lnSpc>
                <a:spcPct val="120000"/>
              </a:lnSpc>
            </a:pPr>
            <a:r>
              <a:rPr lang="zh-CN" sz="2400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  <a:sym typeface="+mn-ea"/>
              </a:rPr>
              <a:t>找回忙碌生活外的</a:t>
            </a:r>
            <a:r>
              <a:rPr lang="zh-CN" sz="2400" dirty="0">
                <a:solidFill>
                  <a:srgbClr val="FFB425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  <a:sym typeface="+mn-ea"/>
              </a:rPr>
              <a:t>童心!</a:t>
            </a:r>
            <a:endParaRPr lang="zh-CN" sz="1600" dirty="0">
              <a:solidFill>
                <a:srgbClr val="FFB425"/>
              </a:solidFill>
              <a:latin typeface="汉仪菱心体简" panose="02010609000101010101" charset="-122"/>
              <a:ea typeface="汉仪菱心体简" panose="02010609000101010101" charset="-122"/>
              <a:cs typeface="汉仪菱心体简" panose="02010609000101010101" charset="-122"/>
            </a:endParaRPr>
          </a:p>
          <a:p>
            <a:pPr algn="l">
              <a:lnSpc>
                <a:spcPct val="120000"/>
              </a:lnSpc>
            </a:pPr>
            <a:endParaRPr lang="zh-CN" altLang="en-US" sz="1600" dirty="0">
              <a:solidFill>
                <a:srgbClr val="FFB425"/>
              </a:solidFill>
              <a:latin typeface="汉仪菱心体简" panose="02010609000101010101" charset="-122"/>
              <a:ea typeface="汉仪菱心体简" panose="02010609000101010101" charset="-122"/>
              <a:cs typeface="汉仪菱心体简" panose="02010609000101010101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6" name="文本框 115"/>
          <p:cNvSpPr txBox="1"/>
          <p:nvPr/>
        </p:nvSpPr>
        <p:spPr>
          <a:xfrm>
            <a:off x="4762076" y="1105292"/>
            <a:ext cx="2214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</a:rPr>
              <a:t>活动概述</a:t>
            </a:r>
          </a:p>
        </p:txBody>
      </p:sp>
      <p:sp>
        <p:nvSpPr>
          <p:cNvPr id="117" name="文本框 116"/>
          <p:cNvSpPr txBox="1"/>
          <p:nvPr/>
        </p:nvSpPr>
        <p:spPr>
          <a:xfrm>
            <a:off x="2009140" y="2155190"/>
            <a:ext cx="7012940" cy="2848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  <a:buClrTx/>
              <a:buSzTx/>
              <a:buFontTx/>
            </a:pPr>
            <a:r>
              <a:rPr sz="14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活动主题：</a:t>
            </a:r>
            <a:r>
              <a:rPr lang="zh-CN" sz="14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童游会·一起顽2022——没大没小童年不过期</a:t>
            </a:r>
            <a:r>
              <a:rPr lang="zh-CN" sz="14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 </a:t>
            </a:r>
          </a:p>
          <a:p>
            <a:pPr algn="l">
              <a:lnSpc>
                <a:spcPct val="140000"/>
              </a:lnSpc>
              <a:buClrTx/>
              <a:buSzTx/>
              <a:buFontTx/>
            </a:pPr>
            <a:r>
              <a:rPr lang="zh-CN" sz="14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                 xx龙首</a:t>
            </a:r>
            <a:r>
              <a:rPr sz="14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广场</a:t>
            </a:r>
            <a:r>
              <a:rPr lang="en-US" sz="14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6</a:t>
            </a:r>
            <a:r>
              <a:rPr sz="14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月系列活动 </a:t>
            </a:r>
          </a:p>
          <a:p>
            <a:pPr algn="l">
              <a:lnSpc>
                <a:spcPct val="250000"/>
              </a:lnSpc>
            </a:pPr>
            <a:r>
              <a:rPr sz="14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活动时间：2022年</a:t>
            </a:r>
            <a:r>
              <a:rPr lang="en-US" sz="14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5</a:t>
            </a:r>
            <a:r>
              <a:rPr sz="14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月</a:t>
            </a:r>
            <a:r>
              <a:rPr lang="en-US" sz="14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28</a:t>
            </a:r>
            <a:r>
              <a:rPr sz="14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日~</a:t>
            </a:r>
            <a:r>
              <a:rPr lang="en-US" sz="14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6</a:t>
            </a:r>
            <a:r>
              <a:rPr sz="14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月</a:t>
            </a:r>
            <a:r>
              <a:rPr lang="en-US" sz="14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26</a:t>
            </a:r>
            <a:r>
              <a:rPr sz="14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日 </a:t>
            </a:r>
          </a:p>
          <a:p>
            <a:pPr algn="l">
              <a:lnSpc>
                <a:spcPct val="250000"/>
              </a:lnSpc>
            </a:pPr>
            <a:r>
              <a:rPr sz="14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活动地点：购物中心中庭</a:t>
            </a:r>
          </a:p>
          <a:p>
            <a:pPr algn="l">
              <a:lnSpc>
                <a:spcPct val="250000"/>
              </a:lnSpc>
            </a:pPr>
            <a:r>
              <a:rPr sz="14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活动内容：</a:t>
            </a:r>
            <a:r>
              <a:rPr lang="zh-CN" sz="14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乐动篮球赛</a:t>
            </a:r>
            <a:r>
              <a:rPr sz="14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+</a:t>
            </a:r>
            <a:r>
              <a:rPr lang="en-US" sz="14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DIY</a:t>
            </a:r>
            <a:r>
              <a:rPr sz="14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+</a:t>
            </a:r>
            <a:r>
              <a:rPr lang="zh-CN" sz="14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端午讲堂</a:t>
            </a:r>
            <a:r>
              <a:rPr sz="14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+</a:t>
            </a:r>
            <a:r>
              <a:rPr lang="zh-CN" sz="14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小恐龙巡游</a:t>
            </a:r>
            <a:r>
              <a:rPr lang="en-US" altLang="zh-CN" sz="14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+</a:t>
            </a:r>
            <a:r>
              <a:rPr lang="zh-CN" sz="14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趣味亲子运动会</a:t>
            </a:r>
          </a:p>
          <a:p>
            <a:pPr algn="l">
              <a:lnSpc>
                <a:spcPct val="250000"/>
              </a:lnSpc>
            </a:pPr>
            <a:r>
              <a:rPr sz="14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活动形式：线上传播，线下互动，氛围包装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6755130" y="5735388"/>
            <a:ext cx="1342141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 descr="1652585904(1)"/>
          <p:cNvPicPr>
            <a:picLocks noChangeAspect="1"/>
          </p:cNvPicPr>
          <p:nvPr/>
        </p:nvPicPr>
        <p:blipFill>
          <a:blip r:embed="rId3"/>
          <a:srcRect r="901"/>
          <a:stretch>
            <a:fillRect/>
          </a:stretch>
        </p:blipFill>
        <p:spPr>
          <a:xfrm>
            <a:off x="0" y="0"/>
            <a:ext cx="12192000" cy="693293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49605" y="283210"/>
            <a:ext cx="2176145" cy="694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sz="2800" dirty="0">
                <a:solidFill>
                  <a:srgbClr val="FFB425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  <a:sym typeface="+mn-ea"/>
              </a:rPr>
              <a:t>活动关键词</a:t>
            </a:r>
            <a:endParaRPr lang="zh-CN" altLang="en-US" sz="2800" dirty="0">
              <a:solidFill>
                <a:srgbClr val="FFB425"/>
              </a:solidFill>
              <a:latin typeface="汉仪菱心体简" panose="02010609000101010101" charset="-122"/>
              <a:ea typeface="汉仪菱心体简" panose="02010609000101010101" charset="-122"/>
              <a:cs typeface="汉仪菱心体简" panose="0201060900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758555" y="6397625"/>
            <a:ext cx="33623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000" i="1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/</a:t>
            </a:r>
            <a:r>
              <a:rPr lang="zh-CN" sz="2000" i="1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Activities in June</a:t>
            </a:r>
            <a:r>
              <a:rPr lang="en-US" altLang="zh-CN" sz="2000" i="1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/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-11430" y="6635750"/>
            <a:ext cx="8606155" cy="67945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5092700" y="1700530"/>
            <a:ext cx="12534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3600" dirty="0">
                <a:solidFill>
                  <a:srgbClr val="026D59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趣味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105275" y="3657600"/>
            <a:ext cx="28886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dirty="0">
                <a:solidFill>
                  <a:srgbClr val="FFB425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童游会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119495" y="3106420"/>
            <a:ext cx="125349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4000" dirty="0">
                <a:solidFill>
                  <a:srgbClr val="026D59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夏日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994650" y="1700530"/>
            <a:ext cx="30340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3600" dirty="0">
                <a:solidFill>
                  <a:srgbClr val="026D59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亲子嘉年华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435475" y="2809875"/>
            <a:ext cx="191071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4400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童真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196330" y="2472690"/>
            <a:ext cx="12534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 dirty="0">
                <a:solidFill>
                  <a:srgbClr val="FFB425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缤纷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7587615" y="4098925"/>
            <a:ext cx="12534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000" dirty="0">
                <a:solidFill>
                  <a:srgbClr val="030509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欢乐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8019415" y="4681855"/>
            <a:ext cx="18110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000" dirty="0">
                <a:solidFill>
                  <a:srgbClr val="030509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少</a:t>
            </a:r>
            <a:r>
              <a:rPr lang="zh-CN" sz="2000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乐动篮球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6755130" y="4241165"/>
            <a:ext cx="26054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000" dirty="0">
                <a:solidFill>
                  <a:srgbClr val="026D59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创意手作</a:t>
            </a:r>
            <a:r>
              <a:rPr lang="en-US" altLang="zh-CN" sz="2000" dirty="0">
                <a:solidFill>
                  <a:srgbClr val="026D59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DIY</a:t>
            </a:r>
            <a:endParaRPr lang="en-US" altLang="zh-CN" sz="2000" dirty="0">
              <a:solidFill>
                <a:srgbClr val="026D59"/>
              </a:solidFill>
              <a:latin typeface="汉仪菱心体简" panose="02010609000101010101" charset="-122"/>
              <a:ea typeface="汉仪菱心体简" panose="02010609000101010101" charset="-122"/>
              <a:cs typeface="汉仪菱心体简" panose="02010609000101010101" charset="-122"/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470140" y="2522855"/>
            <a:ext cx="14884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3200" dirty="0">
                <a:solidFill>
                  <a:srgbClr val="FFB425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小恐龙</a:t>
            </a:r>
          </a:p>
        </p:txBody>
      </p:sp>
      <p:sp>
        <p:nvSpPr>
          <p:cNvPr id="124" name="文本框 123"/>
          <p:cNvSpPr txBox="1"/>
          <p:nvPr/>
        </p:nvSpPr>
        <p:spPr>
          <a:xfrm>
            <a:off x="7842885" y="3501390"/>
            <a:ext cx="19780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超级老爸</a:t>
            </a:r>
          </a:p>
        </p:txBody>
      </p:sp>
      <p:sp>
        <p:nvSpPr>
          <p:cNvPr id="129" name="文本框 128"/>
          <p:cNvSpPr txBox="1"/>
          <p:nvPr/>
        </p:nvSpPr>
        <p:spPr>
          <a:xfrm>
            <a:off x="6506210" y="1416685"/>
            <a:ext cx="14884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游戏</a:t>
            </a:r>
          </a:p>
        </p:txBody>
      </p:sp>
      <p:sp>
        <p:nvSpPr>
          <p:cNvPr id="132" name="文本框 131"/>
          <p:cNvSpPr txBox="1"/>
          <p:nvPr/>
        </p:nvSpPr>
        <p:spPr>
          <a:xfrm>
            <a:off x="9483090" y="2809875"/>
            <a:ext cx="14884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活泼</a:t>
            </a:r>
          </a:p>
        </p:txBody>
      </p:sp>
      <p:sp>
        <p:nvSpPr>
          <p:cNvPr id="133" name="文本框 132"/>
          <p:cNvSpPr txBox="1"/>
          <p:nvPr/>
        </p:nvSpPr>
        <p:spPr>
          <a:xfrm>
            <a:off x="4740275" y="4497705"/>
            <a:ext cx="28886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端午讲堂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9583420" y="3701415"/>
            <a:ext cx="125349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4000" dirty="0">
                <a:solidFill>
                  <a:srgbClr val="026D59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陪伴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196330" y="5080635"/>
            <a:ext cx="28886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3200" dirty="0">
                <a:solidFill>
                  <a:srgbClr val="FFB425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艾草花束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1339850" y="1057910"/>
            <a:ext cx="9688830" cy="4803140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FFB42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036C59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387090" y="4838700"/>
            <a:ext cx="12534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000" dirty="0">
                <a:solidFill>
                  <a:srgbClr val="026D59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金鱼街</a:t>
            </a:r>
          </a:p>
        </p:txBody>
      </p:sp>
      <p:sp>
        <p:nvSpPr>
          <p:cNvPr id="22" name="任意多边形 21"/>
          <p:cNvSpPr/>
          <p:nvPr/>
        </p:nvSpPr>
        <p:spPr>
          <a:xfrm>
            <a:off x="2598420" y="1085215"/>
            <a:ext cx="4020820" cy="3362325"/>
          </a:xfrm>
          <a:custGeom>
            <a:avLst/>
            <a:gdLst>
              <a:gd name="connisteX0" fmla="*/ 1530350 w 4020820"/>
              <a:gd name="connsiteY0" fmla="*/ 711200 h 3362325"/>
              <a:gd name="connisteX1" fmla="*/ 1601470 w 4020820"/>
              <a:gd name="connsiteY1" fmla="*/ 711200 h 3362325"/>
              <a:gd name="connisteX2" fmla="*/ 1690370 w 4020820"/>
              <a:gd name="connsiteY2" fmla="*/ 737870 h 3362325"/>
              <a:gd name="connisteX3" fmla="*/ 1797050 w 4020820"/>
              <a:gd name="connsiteY3" fmla="*/ 782320 h 3362325"/>
              <a:gd name="connisteX4" fmla="*/ 1921510 w 4020820"/>
              <a:gd name="connsiteY4" fmla="*/ 835660 h 3362325"/>
              <a:gd name="connisteX5" fmla="*/ 2001520 w 4020820"/>
              <a:gd name="connsiteY5" fmla="*/ 862330 h 3362325"/>
              <a:gd name="connisteX6" fmla="*/ 2081530 w 4020820"/>
              <a:gd name="connsiteY6" fmla="*/ 897890 h 3362325"/>
              <a:gd name="connisteX7" fmla="*/ 2197100 w 4020820"/>
              <a:gd name="connsiteY7" fmla="*/ 942340 h 3362325"/>
              <a:gd name="connisteX8" fmla="*/ 2303780 w 4020820"/>
              <a:gd name="connsiteY8" fmla="*/ 986790 h 3362325"/>
              <a:gd name="connisteX9" fmla="*/ 2446020 w 4020820"/>
              <a:gd name="connsiteY9" fmla="*/ 1049655 h 3362325"/>
              <a:gd name="connisteX10" fmla="*/ 2579370 w 4020820"/>
              <a:gd name="connsiteY10" fmla="*/ 1102995 h 3362325"/>
              <a:gd name="connisteX11" fmla="*/ 2686685 w 4020820"/>
              <a:gd name="connsiteY11" fmla="*/ 1147445 h 3362325"/>
              <a:gd name="connisteX12" fmla="*/ 2811145 w 4020820"/>
              <a:gd name="connsiteY12" fmla="*/ 1200785 h 3362325"/>
              <a:gd name="connisteX13" fmla="*/ 2926715 w 4020820"/>
              <a:gd name="connsiteY13" fmla="*/ 1254125 h 3362325"/>
              <a:gd name="connisteX14" fmla="*/ 3033395 w 4020820"/>
              <a:gd name="connsiteY14" fmla="*/ 1307465 h 3362325"/>
              <a:gd name="connisteX15" fmla="*/ 3131185 w 4020820"/>
              <a:gd name="connsiteY15" fmla="*/ 1351915 h 3362325"/>
              <a:gd name="connisteX16" fmla="*/ 3220085 w 4020820"/>
              <a:gd name="connsiteY16" fmla="*/ 1405255 h 3362325"/>
              <a:gd name="connisteX17" fmla="*/ 3300095 w 4020820"/>
              <a:gd name="connsiteY17" fmla="*/ 1449705 h 3362325"/>
              <a:gd name="connisteX18" fmla="*/ 3380105 w 4020820"/>
              <a:gd name="connsiteY18" fmla="*/ 1529715 h 3362325"/>
              <a:gd name="connisteX19" fmla="*/ 3433445 w 4020820"/>
              <a:gd name="connsiteY19" fmla="*/ 1618615 h 3362325"/>
              <a:gd name="connisteX20" fmla="*/ 3433445 w 4020820"/>
              <a:gd name="connsiteY20" fmla="*/ 1707515 h 3362325"/>
              <a:gd name="connisteX21" fmla="*/ 3433445 w 4020820"/>
              <a:gd name="connsiteY21" fmla="*/ 1814195 h 3362325"/>
              <a:gd name="connisteX22" fmla="*/ 3433445 w 4020820"/>
              <a:gd name="connsiteY22" fmla="*/ 1947545 h 3362325"/>
              <a:gd name="connisteX23" fmla="*/ 3415665 w 4020820"/>
              <a:gd name="connsiteY23" fmla="*/ 2072005 h 3362325"/>
              <a:gd name="connisteX24" fmla="*/ 3397885 w 4020820"/>
              <a:gd name="connsiteY24" fmla="*/ 2143125 h 3362325"/>
              <a:gd name="connisteX25" fmla="*/ 3477895 w 4020820"/>
              <a:gd name="connsiteY25" fmla="*/ 2125345 h 3362325"/>
              <a:gd name="connisteX26" fmla="*/ 3584575 w 4020820"/>
              <a:gd name="connsiteY26" fmla="*/ 2080895 h 3362325"/>
              <a:gd name="connisteX27" fmla="*/ 3709035 w 4020820"/>
              <a:gd name="connsiteY27" fmla="*/ 2045335 h 3362325"/>
              <a:gd name="connisteX28" fmla="*/ 3843020 w 4020820"/>
              <a:gd name="connsiteY28" fmla="*/ 2018665 h 3362325"/>
              <a:gd name="connisteX29" fmla="*/ 3914140 w 4020820"/>
              <a:gd name="connsiteY29" fmla="*/ 2009775 h 3362325"/>
              <a:gd name="connisteX30" fmla="*/ 4020820 w 4020820"/>
              <a:gd name="connsiteY30" fmla="*/ 1983105 h 3362325"/>
              <a:gd name="connisteX31" fmla="*/ 4011930 w 4020820"/>
              <a:gd name="connsiteY31" fmla="*/ 2072005 h 3362325"/>
              <a:gd name="connisteX32" fmla="*/ 3949700 w 4020820"/>
              <a:gd name="connsiteY32" fmla="*/ 2152650 h 3362325"/>
              <a:gd name="connisteX33" fmla="*/ 3887470 w 4020820"/>
              <a:gd name="connsiteY33" fmla="*/ 2241550 h 3362325"/>
              <a:gd name="connisteX34" fmla="*/ 3825240 w 4020820"/>
              <a:gd name="connsiteY34" fmla="*/ 2330450 h 3362325"/>
              <a:gd name="connisteX35" fmla="*/ 3726815 w 4020820"/>
              <a:gd name="connsiteY35" fmla="*/ 2419350 h 3362325"/>
              <a:gd name="connisteX36" fmla="*/ 3646805 w 4020820"/>
              <a:gd name="connsiteY36" fmla="*/ 2472690 h 3362325"/>
              <a:gd name="connisteX37" fmla="*/ 3566795 w 4020820"/>
              <a:gd name="connsiteY37" fmla="*/ 2508250 h 3362325"/>
              <a:gd name="connisteX38" fmla="*/ 3451225 w 4020820"/>
              <a:gd name="connsiteY38" fmla="*/ 2534920 h 3362325"/>
              <a:gd name="connisteX39" fmla="*/ 3326765 w 4020820"/>
              <a:gd name="connsiteY39" fmla="*/ 2552700 h 3362325"/>
              <a:gd name="connisteX40" fmla="*/ 3211195 w 4020820"/>
              <a:gd name="connsiteY40" fmla="*/ 2552700 h 3362325"/>
              <a:gd name="connisteX41" fmla="*/ 3113405 w 4020820"/>
              <a:gd name="connsiteY41" fmla="*/ 2552700 h 3362325"/>
              <a:gd name="connisteX42" fmla="*/ 3006725 w 4020820"/>
              <a:gd name="connsiteY42" fmla="*/ 2552700 h 3362325"/>
              <a:gd name="connisteX43" fmla="*/ 2900045 w 4020820"/>
              <a:gd name="connsiteY43" fmla="*/ 2552700 h 3362325"/>
              <a:gd name="connisteX44" fmla="*/ 2784475 w 4020820"/>
              <a:gd name="connsiteY44" fmla="*/ 2534920 h 3362325"/>
              <a:gd name="connisteX45" fmla="*/ 2668905 w 4020820"/>
              <a:gd name="connsiteY45" fmla="*/ 2517140 h 3362325"/>
              <a:gd name="connisteX46" fmla="*/ 2543810 w 4020820"/>
              <a:gd name="connsiteY46" fmla="*/ 2499360 h 3362325"/>
              <a:gd name="connisteX47" fmla="*/ 2410460 w 4020820"/>
              <a:gd name="connsiteY47" fmla="*/ 2472690 h 3362325"/>
              <a:gd name="connisteX48" fmla="*/ 2268220 w 4020820"/>
              <a:gd name="connsiteY48" fmla="*/ 2446020 h 3362325"/>
              <a:gd name="connisteX49" fmla="*/ 2152650 w 4020820"/>
              <a:gd name="connsiteY49" fmla="*/ 2410460 h 3362325"/>
              <a:gd name="connisteX50" fmla="*/ 2037080 w 4020820"/>
              <a:gd name="connsiteY50" fmla="*/ 2383790 h 3362325"/>
              <a:gd name="connisteX51" fmla="*/ 1957070 w 4020820"/>
              <a:gd name="connsiteY51" fmla="*/ 2348230 h 3362325"/>
              <a:gd name="connisteX52" fmla="*/ 1877060 w 4020820"/>
              <a:gd name="connsiteY52" fmla="*/ 2321560 h 3362325"/>
              <a:gd name="connisteX53" fmla="*/ 1770380 w 4020820"/>
              <a:gd name="connsiteY53" fmla="*/ 2259330 h 3362325"/>
              <a:gd name="connisteX54" fmla="*/ 1699260 w 4020820"/>
              <a:gd name="connsiteY54" fmla="*/ 2170430 h 3362325"/>
              <a:gd name="connisteX55" fmla="*/ 1645920 w 4020820"/>
              <a:gd name="connsiteY55" fmla="*/ 2098675 h 3362325"/>
              <a:gd name="connisteX56" fmla="*/ 1619250 w 4020820"/>
              <a:gd name="connsiteY56" fmla="*/ 2170430 h 3362325"/>
              <a:gd name="connisteX57" fmla="*/ 1583690 w 4020820"/>
              <a:gd name="connsiteY57" fmla="*/ 2259330 h 3362325"/>
              <a:gd name="connisteX58" fmla="*/ 1539240 w 4020820"/>
              <a:gd name="connsiteY58" fmla="*/ 2383790 h 3362325"/>
              <a:gd name="connisteX59" fmla="*/ 1512570 w 4020820"/>
              <a:gd name="connsiteY59" fmla="*/ 2517140 h 3362325"/>
              <a:gd name="connisteX60" fmla="*/ 1503680 w 4020820"/>
              <a:gd name="connsiteY60" fmla="*/ 2588260 h 3362325"/>
              <a:gd name="connisteX61" fmla="*/ 1521460 w 4020820"/>
              <a:gd name="connsiteY61" fmla="*/ 2712720 h 3362325"/>
              <a:gd name="connisteX62" fmla="*/ 1565910 w 4020820"/>
              <a:gd name="connsiteY62" fmla="*/ 2828290 h 3362325"/>
              <a:gd name="connisteX63" fmla="*/ 1645920 w 4020820"/>
              <a:gd name="connsiteY63" fmla="*/ 2926080 h 3362325"/>
              <a:gd name="connisteX64" fmla="*/ 1779270 w 4020820"/>
              <a:gd name="connsiteY64" fmla="*/ 2988310 h 3362325"/>
              <a:gd name="connisteX65" fmla="*/ 1868170 w 4020820"/>
              <a:gd name="connsiteY65" fmla="*/ 3023870 h 3362325"/>
              <a:gd name="connisteX66" fmla="*/ 1965960 w 4020820"/>
              <a:gd name="connsiteY66" fmla="*/ 3041650 h 3362325"/>
              <a:gd name="connisteX67" fmla="*/ 2054860 w 4020820"/>
              <a:gd name="connsiteY67" fmla="*/ 3050540 h 3362325"/>
              <a:gd name="connisteX68" fmla="*/ 2161540 w 4020820"/>
              <a:gd name="connsiteY68" fmla="*/ 3050540 h 3362325"/>
              <a:gd name="connisteX69" fmla="*/ 2259330 w 4020820"/>
              <a:gd name="connsiteY69" fmla="*/ 3032760 h 3362325"/>
              <a:gd name="connisteX70" fmla="*/ 2357120 w 4020820"/>
              <a:gd name="connsiteY70" fmla="*/ 3014980 h 3362325"/>
              <a:gd name="connisteX71" fmla="*/ 2454910 w 4020820"/>
              <a:gd name="connsiteY71" fmla="*/ 2979420 h 3362325"/>
              <a:gd name="connisteX72" fmla="*/ 2552700 w 4020820"/>
              <a:gd name="connsiteY72" fmla="*/ 2943860 h 3362325"/>
              <a:gd name="connisteX73" fmla="*/ 2642235 w 4020820"/>
              <a:gd name="connsiteY73" fmla="*/ 2917190 h 3362325"/>
              <a:gd name="connisteX74" fmla="*/ 2713355 w 4020820"/>
              <a:gd name="connsiteY74" fmla="*/ 2872740 h 3362325"/>
              <a:gd name="connisteX75" fmla="*/ 2784475 w 4020820"/>
              <a:gd name="connsiteY75" fmla="*/ 2837180 h 3362325"/>
              <a:gd name="connisteX76" fmla="*/ 2900045 w 4020820"/>
              <a:gd name="connsiteY76" fmla="*/ 2766060 h 3362325"/>
              <a:gd name="connisteX77" fmla="*/ 2980055 w 4020820"/>
              <a:gd name="connsiteY77" fmla="*/ 2712720 h 3362325"/>
              <a:gd name="connisteX78" fmla="*/ 3060065 w 4020820"/>
              <a:gd name="connsiteY78" fmla="*/ 2686050 h 3362325"/>
              <a:gd name="connisteX79" fmla="*/ 3148965 w 4020820"/>
              <a:gd name="connsiteY79" fmla="*/ 2623820 h 3362325"/>
              <a:gd name="connisteX80" fmla="*/ 3237865 w 4020820"/>
              <a:gd name="connsiteY80" fmla="*/ 2641600 h 3362325"/>
              <a:gd name="connisteX81" fmla="*/ 3371215 w 4020820"/>
              <a:gd name="connsiteY81" fmla="*/ 2694940 h 3362325"/>
              <a:gd name="connisteX82" fmla="*/ 3460115 w 4020820"/>
              <a:gd name="connsiteY82" fmla="*/ 2730500 h 3362325"/>
              <a:gd name="connisteX83" fmla="*/ 3549015 w 4020820"/>
              <a:gd name="connsiteY83" fmla="*/ 2757170 h 3362325"/>
              <a:gd name="connisteX84" fmla="*/ 3646805 w 4020820"/>
              <a:gd name="connsiteY84" fmla="*/ 2774950 h 3362325"/>
              <a:gd name="connisteX85" fmla="*/ 3726815 w 4020820"/>
              <a:gd name="connsiteY85" fmla="*/ 2792730 h 3362325"/>
              <a:gd name="connisteX86" fmla="*/ 3798570 w 4020820"/>
              <a:gd name="connsiteY86" fmla="*/ 2810510 h 3362325"/>
              <a:gd name="connisteX87" fmla="*/ 3887470 w 4020820"/>
              <a:gd name="connsiteY87" fmla="*/ 2828290 h 3362325"/>
              <a:gd name="connisteX88" fmla="*/ 3940810 w 4020820"/>
              <a:gd name="connsiteY88" fmla="*/ 2908300 h 3362325"/>
              <a:gd name="connisteX89" fmla="*/ 3967480 w 4020820"/>
              <a:gd name="connsiteY89" fmla="*/ 2997200 h 3362325"/>
              <a:gd name="connisteX90" fmla="*/ 3967480 w 4020820"/>
              <a:gd name="connsiteY90" fmla="*/ 3103880 h 3362325"/>
              <a:gd name="connisteX91" fmla="*/ 3967480 w 4020820"/>
              <a:gd name="connsiteY91" fmla="*/ 3175000 h 3362325"/>
              <a:gd name="connisteX92" fmla="*/ 3931920 w 4020820"/>
              <a:gd name="connsiteY92" fmla="*/ 3281680 h 3362325"/>
              <a:gd name="connisteX93" fmla="*/ 3896360 w 4020820"/>
              <a:gd name="connsiteY93" fmla="*/ 3353435 h 3362325"/>
              <a:gd name="connisteX94" fmla="*/ 3798570 w 4020820"/>
              <a:gd name="connsiteY94" fmla="*/ 3362325 h 3362325"/>
              <a:gd name="connisteX95" fmla="*/ 3717925 w 4020820"/>
              <a:gd name="connsiteY95" fmla="*/ 3344545 h 3362325"/>
              <a:gd name="connisteX96" fmla="*/ 3646805 w 4020820"/>
              <a:gd name="connsiteY96" fmla="*/ 3353435 h 3362325"/>
              <a:gd name="connisteX97" fmla="*/ 3575685 w 4020820"/>
              <a:gd name="connsiteY97" fmla="*/ 3362325 h 3362325"/>
              <a:gd name="connisteX98" fmla="*/ 3451225 w 4020820"/>
              <a:gd name="connsiteY98" fmla="*/ 3362325 h 3362325"/>
              <a:gd name="connisteX99" fmla="*/ 3335655 w 4020820"/>
              <a:gd name="connsiteY99" fmla="*/ 3362325 h 3362325"/>
              <a:gd name="connisteX100" fmla="*/ 3228975 w 4020820"/>
              <a:gd name="connsiteY100" fmla="*/ 3362325 h 3362325"/>
              <a:gd name="connisteX101" fmla="*/ 3157855 w 4020820"/>
              <a:gd name="connsiteY101" fmla="*/ 3353435 h 3362325"/>
              <a:gd name="connisteX102" fmla="*/ 3086735 w 4020820"/>
              <a:gd name="connsiteY102" fmla="*/ 3291205 h 3362325"/>
              <a:gd name="connisteX103" fmla="*/ 0 w 4020820"/>
              <a:gd name="connsiteY103" fmla="*/ 2330450 h 3362325"/>
              <a:gd name="connisteX104" fmla="*/ 1912620 w 4020820"/>
              <a:gd name="connsiteY104" fmla="*/ 364490 h 3362325"/>
              <a:gd name="connisteX105" fmla="*/ 2926715 w 4020820"/>
              <a:gd name="connsiteY105" fmla="*/ 444500 h 3362325"/>
              <a:gd name="connisteX106" fmla="*/ 3077845 w 4020820"/>
              <a:gd name="connsiteY106" fmla="*/ 0 h 336232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9" y="connsiteY9"/>
              </a:cxn>
              <a:cxn ang="0">
                <a:pos x="connisteX10" y="connsiteY10"/>
              </a:cxn>
              <a:cxn ang="0">
                <a:pos x="connisteX11" y="connsiteY11"/>
              </a:cxn>
              <a:cxn ang="0">
                <a:pos x="connisteX12" y="connsiteY12"/>
              </a:cxn>
              <a:cxn ang="0">
                <a:pos x="connisteX13" y="connsiteY13"/>
              </a:cxn>
              <a:cxn ang="0">
                <a:pos x="connisteX14" y="connsiteY14"/>
              </a:cxn>
              <a:cxn ang="0">
                <a:pos x="connisteX15" y="connsiteY15"/>
              </a:cxn>
              <a:cxn ang="0">
                <a:pos x="connisteX16" y="connsiteY16"/>
              </a:cxn>
              <a:cxn ang="0">
                <a:pos x="connisteX17" y="connsiteY17"/>
              </a:cxn>
              <a:cxn ang="0">
                <a:pos x="connisteX18" y="connsiteY18"/>
              </a:cxn>
              <a:cxn ang="0">
                <a:pos x="connisteX19" y="connsiteY19"/>
              </a:cxn>
              <a:cxn ang="0">
                <a:pos x="connisteX20" y="connsiteY20"/>
              </a:cxn>
              <a:cxn ang="0">
                <a:pos x="connisteX21" y="connsiteY21"/>
              </a:cxn>
              <a:cxn ang="0">
                <a:pos x="connisteX22" y="connsiteY22"/>
              </a:cxn>
              <a:cxn ang="0">
                <a:pos x="connisteX23" y="connsiteY23"/>
              </a:cxn>
              <a:cxn ang="0">
                <a:pos x="connisteX24" y="connsiteY24"/>
              </a:cxn>
              <a:cxn ang="0">
                <a:pos x="connisteX25" y="connsiteY25"/>
              </a:cxn>
              <a:cxn ang="0">
                <a:pos x="connisteX26" y="connsiteY26"/>
              </a:cxn>
              <a:cxn ang="0">
                <a:pos x="connisteX27" y="connsiteY27"/>
              </a:cxn>
              <a:cxn ang="0">
                <a:pos x="connisteX28" y="connsiteY28"/>
              </a:cxn>
              <a:cxn ang="0">
                <a:pos x="connisteX29" y="connsiteY29"/>
              </a:cxn>
              <a:cxn ang="0">
                <a:pos x="connisteX30" y="connsiteY30"/>
              </a:cxn>
              <a:cxn ang="0">
                <a:pos x="connisteX31" y="connsiteY31"/>
              </a:cxn>
              <a:cxn ang="0">
                <a:pos x="connisteX32" y="connsiteY32"/>
              </a:cxn>
              <a:cxn ang="0">
                <a:pos x="connisteX33" y="connsiteY33"/>
              </a:cxn>
              <a:cxn ang="0">
                <a:pos x="connisteX34" y="connsiteY34"/>
              </a:cxn>
              <a:cxn ang="0">
                <a:pos x="connisteX35" y="connsiteY35"/>
              </a:cxn>
              <a:cxn ang="0">
                <a:pos x="connisteX36" y="connsiteY36"/>
              </a:cxn>
              <a:cxn ang="0">
                <a:pos x="connisteX37" y="connsiteY37"/>
              </a:cxn>
              <a:cxn ang="0">
                <a:pos x="connisteX38" y="connsiteY38"/>
              </a:cxn>
              <a:cxn ang="0">
                <a:pos x="connisteX39" y="connsiteY39"/>
              </a:cxn>
              <a:cxn ang="0">
                <a:pos x="connisteX40" y="connsiteY40"/>
              </a:cxn>
              <a:cxn ang="0">
                <a:pos x="connisteX41" y="connsiteY41"/>
              </a:cxn>
              <a:cxn ang="0">
                <a:pos x="connisteX42" y="connsiteY42"/>
              </a:cxn>
              <a:cxn ang="0">
                <a:pos x="connisteX43" y="connsiteY43"/>
              </a:cxn>
              <a:cxn ang="0">
                <a:pos x="connisteX44" y="connsiteY44"/>
              </a:cxn>
              <a:cxn ang="0">
                <a:pos x="connisteX45" y="connsiteY45"/>
              </a:cxn>
              <a:cxn ang="0">
                <a:pos x="connisteX46" y="connsiteY46"/>
              </a:cxn>
              <a:cxn ang="0">
                <a:pos x="connisteX47" y="connsiteY47"/>
              </a:cxn>
              <a:cxn ang="0">
                <a:pos x="connisteX48" y="connsiteY48"/>
              </a:cxn>
              <a:cxn ang="0">
                <a:pos x="connisteX49" y="connsiteY49"/>
              </a:cxn>
              <a:cxn ang="0">
                <a:pos x="connisteX50" y="connsiteY50"/>
              </a:cxn>
              <a:cxn ang="0">
                <a:pos x="connisteX51" y="connsiteY51"/>
              </a:cxn>
              <a:cxn ang="0">
                <a:pos x="connisteX52" y="connsiteY52"/>
              </a:cxn>
              <a:cxn ang="0">
                <a:pos x="connisteX53" y="connsiteY53"/>
              </a:cxn>
              <a:cxn ang="0">
                <a:pos x="connisteX54" y="connsiteY54"/>
              </a:cxn>
              <a:cxn ang="0">
                <a:pos x="connisteX55" y="connsiteY55"/>
              </a:cxn>
              <a:cxn ang="0">
                <a:pos x="connisteX56" y="connsiteY56"/>
              </a:cxn>
              <a:cxn ang="0">
                <a:pos x="connisteX57" y="connsiteY57"/>
              </a:cxn>
              <a:cxn ang="0">
                <a:pos x="connisteX58" y="connsiteY58"/>
              </a:cxn>
              <a:cxn ang="0">
                <a:pos x="connisteX59" y="connsiteY59"/>
              </a:cxn>
              <a:cxn ang="0">
                <a:pos x="connisteX60" y="connsiteY60"/>
              </a:cxn>
              <a:cxn ang="0">
                <a:pos x="connisteX61" y="connsiteY61"/>
              </a:cxn>
              <a:cxn ang="0">
                <a:pos x="connisteX62" y="connsiteY62"/>
              </a:cxn>
              <a:cxn ang="0">
                <a:pos x="connisteX63" y="connsiteY63"/>
              </a:cxn>
              <a:cxn ang="0">
                <a:pos x="connisteX64" y="connsiteY64"/>
              </a:cxn>
              <a:cxn ang="0">
                <a:pos x="connisteX65" y="connsiteY65"/>
              </a:cxn>
              <a:cxn ang="0">
                <a:pos x="connisteX66" y="connsiteY66"/>
              </a:cxn>
              <a:cxn ang="0">
                <a:pos x="connisteX67" y="connsiteY67"/>
              </a:cxn>
              <a:cxn ang="0">
                <a:pos x="connisteX68" y="connsiteY68"/>
              </a:cxn>
              <a:cxn ang="0">
                <a:pos x="connisteX69" y="connsiteY69"/>
              </a:cxn>
              <a:cxn ang="0">
                <a:pos x="connisteX70" y="connsiteY70"/>
              </a:cxn>
              <a:cxn ang="0">
                <a:pos x="connisteX71" y="connsiteY71"/>
              </a:cxn>
              <a:cxn ang="0">
                <a:pos x="connisteX72" y="connsiteY72"/>
              </a:cxn>
              <a:cxn ang="0">
                <a:pos x="connisteX73" y="connsiteY73"/>
              </a:cxn>
              <a:cxn ang="0">
                <a:pos x="connisteX74" y="connsiteY74"/>
              </a:cxn>
              <a:cxn ang="0">
                <a:pos x="connisteX75" y="connsiteY75"/>
              </a:cxn>
              <a:cxn ang="0">
                <a:pos x="connisteX76" y="connsiteY76"/>
              </a:cxn>
              <a:cxn ang="0">
                <a:pos x="connisteX77" y="connsiteY77"/>
              </a:cxn>
              <a:cxn ang="0">
                <a:pos x="connisteX78" y="connsiteY78"/>
              </a:cxn>
              <a:cxn ang="0">
                <a:pos x="connisteX79" y="connsiteY79"/>
              </a:cxn>
              <a:cxn ang="0">
                <a:pos x="connisteX80" y="connsiteY80"/>
              </a:cxn>
              <a:cxn ang="0">
                <a:pos x="connisteX81" y="connsiteY81"/>
              </a:cxn>
              <a:cxn ang="0">
                <a:pos x="connisteX82" y="connsiteY82"/>
              </a:cxn>
              <a:cxn ang="0">
                <a:pos x="connisteX83" y="connsiteY83"/>
              </a:cxn>
              <a:cxn ang="0">
                <a:pos x="connisteX84" y="connsiteY84"/>
              </a:cxn>
              <a:cxn ang="0">
                <a:pos x="connisteX85" y="connsiteY85"/>
              </a:cxn>
              <a:cxn ang="0">
                <a:pos x="connisteX86" y="connsiteY86"/>
              </a:cxn>
              <a:cxn ang="0">
                <a:pos x="connisteX87" y="connsiteY87"/>
              </a:cxn>
              <a:cxn ang="0">
                <a:pos x="connisteX88" y="connsiteY88"/>
              </a:cxn>
              <a:cxn ang="0">
                <a:pos x="connisteX89" y="connsiteY89"/>
              </a:cxn>
              <a:cxn ang="0">
                <a:pos x="connisteX90" y="connsiteY90"/>
              </a:cxn>
              <a:cxn ang="0">
                <a:pos x="connisteX91" y="connsiteY91"/>
              </a:cxn>
              <a:cxn ang="0">
                <a:pos x="connisteX92" y="connsiteY92"/>
              </a:cxn>
              <a:cxn ang="0">
                <a:pos x="connisteX93" y="connsiteY93"/>
              </a:cxn>
              <a:cxn ang="0">
                <a:pos x="connisteX94" y="connsiteY94"/>
              </a:cxn>
              <a:cxn ang="0">
                <a:pos x="connisteX95" y="connsiteY95"/>
              </a:cxn>
              <a:cxn ang="0">
                <a:pos x="connisteX96" y="connsiteY96"/>
              </a:cxn>
              <a:cxn ang="0">
                <a:pos x="connisteX97" y="connsiteY97"/>
              </a:cxn>
              <a:cxn ang="0">
                <a:pos x="connisteX98" y="connsiteY98"/>
              </a:cxn>
              <a:cxn ang="0">
                <a:pos x="connisteX99" y="connsiteY99"/>
              </a:cxn>
              <a:cxn ang="0">
                <a:pos x="connisteX100" y="connsiteY100"/>
              </a:cxn>
              <a:cxn ang="0">
                <a:pos x="connisteX101" y="connsiteY101"/>
              </a:cxn>
              <a:cxn ang="0">
                <a:pos x="connisteX102" y="connsiteY102"/>
              </a:cxn>
              <a:cxn ang="0">
                <a:pos x="connisteX103" y="connsiteY103"/>
              </a:cxn>
              <a:cxn ang="0">
                <a:pos x="connisteX104" y="connsiteY104"/>
              </a:cxn>
              <a:cxn ang="0">
                <a:pos x="connisteX105" y="connsiteY105"/>
              </a:cxn>
              <a:cxn ang="0">
                <a:pos x="connisteX106" y="connsiteY106"/>
              </a:cxn>
            </a:cxnLst>
            <a:rect l="l" t="t" r="r" b="b"/>
            <a:pathLst>
              <a:path w="4020820" h="3362325">
                <a:moveTo>
                  <a:pt x="1530350" y="711200"/>
                </a:moveTo>
                <a:lnTo>
                  <a:pt x="1601470" y="711200"/>
                </a:lnTo>
                <a:lnTo>
                  <a:pt x="1690370" y="737870"/>
                </a:lnTo>
                <a:lnTo>
                  <a:pt x="1797050" y="782320"/>
                </a:lnTo>
                <a:lnTo>
                  <a:pt x="1921510" y="835660"/>
                </a:lnTo>
                <a:lnTo>
                  <a:pt x="2001520" y="862330"/>
                </a:lnTo>
                <a:lnTo>
                  <a:pt x="2081530" y="897890"/>
                </a:lnTo>
                <a:lnTo>
                  <a:pt x="2197100" y="942340"/>
                </a:lnTo>
                <a:lnTo>
                  <a:pt x="2303780" y="986790"/>
                </a:lnTo>
                <a:lnTo>
                  <a:pt x="2446020" y="1049655"/>
                </a:lnTo>
                <a:lnTo>
                  <a:pt x="2579370" y="1102995"/>
                </a:lnTo>
                <a:lnTo>
                  <a:pt x="2686685" y="1147445"/>
                </a:lnTo>
                <a:lnTo>
                  <a:pt x="2811145" y="1200785"/>
                </a:lnTo>
                <a:lnTo>
                  <a:pt x="2926715" y="1254125"/>
                </a:lnTo>
                <a:lnTo>
                  <a:pt x="3033395" y="1307465"/>
                </a:lnTo>
                <a:lnTo>
                  <a:pt x="3131185" y="1351915"/>
                </a:lnTo>
                <a:lnTo>
                  <a:pt x="3220085" y="1405255"/>
                </a:lnTo>
                <a:lnTo>
                  <a:pt x="3300095" y="1449705"/>
                </a:lnTo>
                <a:lnTo>
                  <a:pt x="3380105" y="1529715"/>
                </a:lnTo>
                <a:lnTo>
                  <a:pt x="3433445" y="1618615"/>
                </a:lnTo>
                <a:lnTo>
                  <a:pt x="3433445" y="1707515"/>
                </a:lnTo>
                <a:lnTo>
                  <a:pt x="3433445" y="1814195"/>
                </a:lnTo>
                <a:lnTo>
                  <a:pt x="3433445" y="1947545"/>
                </a:lnTo>
                <a:lnTo>
                  <a:pt x="3415665" y="2072005"/>
                </a:lnTo>
                <a:lnTo>
                  <a:pt x="3397885" y="2143125"/>
                </a:lnTo>
                <a:lnTo>
                  <a:pt x="3477895" y="2125345"/>
                </a:lnTo>
                <a:lnTo>
                  <a:pt x="3584575" y="2080895"/>
                </a:lnTo>
                <a:lnTo>
                  <a:pt x="3709035" y="2045335"/>
                </a:lnTo>
                <a:lnTo>
                  <a:pt x="3843020" y="2018665"/>
                </a:lnTo>
                <a:lnTo>
                  <a:pt x="3914140" y="2009775"/>
                </a:lnTo>
                <a:lnTo>
                  <a:pt x="4020820" y="1983105"/>
                </a:lnTo>
                <a:lnTo>
                  <a:pt x="4011930" y="2072005"/>
                </a:lnTo>
                <a:lnTo>
                  <a:pt x="3949700" y="2152650"/>
                </a:lnTo>
                <a:lnTo>
                  <a:pt x="3887470" y="2241550"/>
                </a:lnTo>
                <a:lnTo>
                  <a:pt x="3825240" y="2330450"/>
                </a:lnTo>
                <a:lnTo>
                  <a:pt x="3726815" y="2419350"/>
                </a:lnTo>
                <a:lnTo>
                  <a:pt x="3646805" y="2472690"/>
                </a:lnTo>
                <a:lnTo>
                  <a:pt x="3566795" y="2508250"/>
                </a:lnTo>
                <a:lnTo>
                  <a:pt x="3451225" y="2534920"/>
                </a:lnTo>
                <a:lnTo>
                  <a:pt x="3326765" y="2552700"/>
                </a:lnTo>
                <a:lnTo>
                  <a:pt x="3211195" y="2552700"/>
                </a:lnTo>
                <a:lnTo>
                  <a:pt x="3113405" y="2552700"/>
                </a:lnTo>
                <a:lnTo>
                  <a:pt x="3006725" y="2552700"/>
                </a:lnTo>
                <a:lnTo>
                  <a:pt x="2900045" y="2552700"/>
                </a:lnTo>
                <a:lnTo>
                  <a:pt x="2784475" y="2534920"/>
                </a:lnTo>
                <a:lnTo>
                  <a:pt x="2668905" y="2517140"/>
                </a:lnTo>
                <a:lnTo>
                  <a:pt x="2543810" y="2499360"/>
                </a:lnTo>
                <a:lnTo>
                  <a:pt x="2410460" y="2472690"/>
                </a:lnTo>
                <a:lnTo>
                  <a:pt x="2268220" y="2446020"/>
                </a:lnTo>
                <a:lnTo>
                  <a:pt x="2152650" y="2410460"/>
                </a:lnTo>
                <a:lnTo>
                  <a:pt x="2037080" y="2383790"/>
                </a:lnTo>
                <a:lnTo>
                  <a:pt x="1957070" y="2348230"/>
                </a:lnTo>
                <a:lnTo>
                  <a:pt x="1877060" y="2321560"/>
                </a:lnTo>
                <a:lnTo>
                  <a:pt x="1770380" y="2259330"/>
                </a:lnTo>
                <a:lnTo>
                  <a:pt x="1699260" y="2170430"/>
                </a:lnTo>
                <a:lnTo>
                  <a:pt x="1645920" y="2098675"/>
                </a:lnTo>
                <a:lnTo>
                  <a:pt x="1619250" y="2170430"/>
                </a:lnTo>
                <a:lnTo>
                  <a:pt x="1583690" y="2259330"/>
                </a:lnTo>
                <a:lnTo>
                  <a:pt x="1539240" y="2383790"/>
                </a:lnTo>
                <a:lnTo>
                  <a:pt x="1512570" y="2517140"/>
                </a:lnTo>
                <a:lnTo>
                  <a:pt x="1503680" y="2588260"/>
                </a:lnTo>
                <a:lnTo>
                  <a:pt x="1521460" y="2712720"/>
                </a:lnTo>
                <a:lnTo>
                  <a:pt x="1565910" y="2828290"/>
                </a:lnTo>
                <a:lnTo>
                  <a:pt x="1645920" y="2926080"/>
                </a:lnTo>
                <a:lnTo>
                  <a:pt x="1779270" y="2988310"/>
                </a:lnTo>
                <a:lnTo>
                  <a:pt x="1868170" y="3023870"/>
                </a:lnTo>
                <a:lnTo>
                  <a:pt x="1965960" y="3041650"/>
                </a:lnTo>
                <a:lnTo>
                  <a:pt x="2054860" y="3050540"/>
                </a:lnTo>
                <a:lnTo>
                  <a:pt x="2161540" y="3050540"/>
                </a:lnTo>
                <a:lnTo>
                  <a:pt x="2259330" y="3032760"/>
                </a:lnTo>
                <a:lnTo>
                  <a:pt x="2357120" y="3014980"/>
                </a:lnTo>
                <a:lnTo>
                  <a:pt x="2454910" y="2979420"/>
                </a:lnTo>
                <a:lnTo>
                  <a:pt x="2552700" y="2943860"/>
                </a:lnTo>
                <a:lnTo>
                  <a:pt x="2642235" y="2917190"/>
                </a:lnTo>
                <a:lnTo>
                  <a:pt x="2713355" y="2872740"/>
                </a:lnTo>
                <a:lnTo>
                  <a:pt x="2784475" y="2837180"/>
                </a:lnTo>
                <a:lnTo>
                  <a:pt x="2900045" y="2766060"/>
                </a:lnTo>
                <a:lnTo>
                  <a:pt x="2980055" y="2712720"/>
                </a:lnTo>
                <a:lnTo>
                  <a:pt x="3060065" y="2686050"/>
                </a:lnTo>
                <a:lnTo>
                  <a:pt x="3148965" y="2623820"/>
                </a:lnTo>
                <a:lnTo>
                  <a:pt x="3237865" y="2641600"/>
                </a:lnTo>
                <a:lnTo>
                  <a:pt x="3371215" y="2694940"/>
                </a:lnTo>
                <a:lnTo>
                  <a:pt x="3460115" y="2730500"/>
                </a:lnTo>
                <a:lnTo>
                  <a:pt x="3549015" y="2757170"/>
                </a:lnTo>
                <a:lnTo>
                  <a:pt x="3646805" y="2774950"/>
                </a:lnTo>
                <a:lnTo>
                  <a:pt x="3726815" y="2792730"/>
                </a:lnTo>
                <a:lnTo>
                  <a:pt x="3798570" y="2810510"/>
                </a:lnTo>
                <a:lnTo>
                  <a:pt x="3887470" y="2828290"/>
                </a:lnTo>
                <a:lnTo>
                  <a:pt x="3940810" y="2908300"/>
                </a:lnTo>
                <a:lnTo>
                  <a:pt x="3967480" y="2997200"/>
                </a:lnTo>
                <a:lnTo>
                  <a:pt x="3967480" y="3103880"/>
                </a:lnTo>
                <a:lnTo>
                  <a:pt x="3967480" y="3175000"/>
                </a:lnTo>
                <a:lnTo>
                  <a:pt x="3931920" y="3281680"/>
                </a:lnTo>
                <a:lnTo>
                  <a:pt x="3896360" y="3353435"/>
                </a:lnTo>
                <a:lnTo>
                  <a:pt x="3798570" y="3362325"/>
                </a:lnTo>
                <a:lnTo>
                  <a:pt x="3717925" y="3344545"/>
                </a:lnTo>
                <a:lnTo>
                  <a:pt x="3646805" y="3353435"/>
                </a:lnTo>
                <a:lnTo>
                  <a:pt x="3575685" y="3362325"/>
                </a:lnTo>
                <a:lnTo>
                  <a:pt x="3451225" y="3362325"/>
                </a:lnTo>
                <a:lnTo>
                  <a:pt x="3335655" y="3362325"/>
                </a:lnTo>
                <a:lnTo>
                  <a:pt x="3228975" y="3362325"/>
                </a:lnTo>
                <a:lnTo>
                  <a:pt x="3157855" y="3353435"/>
                </a:lnTo>
                <a:lnTo>
                  <a:pt x="3086735" y="3291205"/>
                </a:lnTo>
                <a:lnTo>
                  <a:pt x="0" y="2330450"/>
                </a:lnTo>
                <a:lnTo>
                  <a:pt x="1912620" y="364490"/>
                </a:lnTo>
                <a:lnTo>
                  <a:pt x="2926715" y="444500"/>
                </a:lnTo>
                <a:lnTo>
                  <a:pt x="3077845" y="0"/>
                </a:ln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闪电形 25"/>
          <p:cNvSpPr/>
          <p:nvPr/>
        </p:nvSpPr>
        <p:spPr>
          <a:xfrm>
            <a:off x="4168775" y="1590040"/>
            <a:ext cx="923925" cy="635635"/>
          </a:xfrm>
          <a:prstGeom prst="lightningBolt">
            <a:avLst/>
          </a:prstGeom>
          <a:solidFill>
            <a:srgbClr val="FFB4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右弧形箭头 26"/>
          <p:cNvSpPr/>
          <p:nvPr/>
        </p:nvSpPr>
        <p:spPr>
          <a:xfrm>
            <a:off x="9830435" y="4634230"/>
            <a:ext cx="568960" cy="764540"/>
          </a:xfrm>
          <a:prstGeom prst="curvedLeftArrow">
            <a:avLst/>
          </a:prstGeom>
          <a:solidFill>
            <a:srgbClr val="FFB425"/>
          </a:solidFill>
          <a:ln>
            <a:solidFill>
              <a:srgbClr val="FFB4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1" name="心形 30"/>
          <p:cNvSpPr/>
          <p:nvPr/>
        </p:nvSpPr>
        <p:spPr>
          <a:xfrm rot="19380000">
            <a:off x="1670685" y="2061210"/>
            <a:ext cx="542925" cy="462915"/>
          </a:xfrm>
          <a:prstGeom prst="heart">
            <a:avLst/>
          </a:prstGeom>
          <a:solidFill>
            <a:srgbClr val="FFB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635" cy="6858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9559290" y="6113780"/>
            <a:ext cx="2205990" cy="497840"/>
          </a:xfrm>
          <a:prstGeom prst="rect">
            <a:avLst/>
          </a:prstGeom>
          <a:solidFill>
            <a:srgbClr val="FFB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9765030" y="6113780"/>
            <a:ext cx="27920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</a:rPr>
              <a:t>活动主</a:t>
            </a:r>
            <a:r>
              <a:rPr lang="en-US" altLang="zh-CN" sz="2800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</a:rPr>
              <a:t>KV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207875" cy="685736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9692640" y="323215"/>
            <a:ext cx="2205990" cy="497840"/>
          </a:xfrm>
          <a:prstGeom prst="rect">
            <a:avLst/>
          </a:prstGeom>
          <a:solidFill>
            <a:srgbClr val="FFB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9925050" y="323215"/>
            <a:ext cx="27920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</a:rPr>
              <a:t>视觉延展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l="2700" r="153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9559290" y="6113780"/>
            <a:ext cx="2205990" cy="497840"/>
          </a:xfrm>
          <a:prstGeom prst="rect">
            <a:avLst/>
          </a:prstGeom>
          <a:solidFill>
            <a:srgbClr val="FFB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9791700" y="6113780"/>
            <a:ext cx="27920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</a:rPr>
              <a:t>视觉延展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闪电形 6"/>
          <p:cNvSpPr/>
          <p:nvPr/>
        </p:nvSpPr>
        <p:spPr>
          <a:xfrm>
            <a:off x="349885" y="2548255"/>
            <a:ext cx="3364865" cy="2315845"/>
          </a:xfrm>
          <a:prstGeom prst="lightningBolt">
            <a:avLst/>
          </a:prstGeom>
          <a:solidFill>
            <a:srgbClr val="FFB425"/>
          </a:solidFill>
          <a:ln>
            <a:solidFill>
              <a:srgbClr val="026D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4" name="图片 23" descr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 rot="19860000">
            <a:off x="6726555" y="2976880"/>
            <a:ext cx="942975" cy="5962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 rot="19260000">
            <a:off x="5521960" y="3258820"/>
            <a:ext cx="942975" cy="6724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172085" y="379095"/>
            <a:ext cx="11874500" cy="6286500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091565" y="1896110"/>
            <a:ext cx="3524250" cy="243205"/>
          </a:xfrm>
          <a:prstGeom prst="rect">
            <a:avLst/>
          </a:prstGeom>
          <a:solidFill>
            <a:srgbClr val="409C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868045" y="821690"/>
            <a:ext cx="246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dirty="0"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媒体宣传及活动排期</a:t>
            </a:r>
            <a:endParaRPr lang="zh-CN" altLang="en-US" sz="2000" dirty="0">
              <a:latin typeface="汉仪菱心体简" panose="02010609000101010101" charset="-122"/>
              <a:ea typeface="汉仪菱心体简" panose="02010609000101010101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91565" y="2369820"/>
            <a:ext cx="1571625" cy="163195"/>
          </a:xfrm>
          <a:prstGeom prst="rect">
            <a:avLst/>
          </a:prstGeom>
          <a:solidFill>
            <a:srgbClr val="409C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6" name="直接箭头连接符 65"/>
          <p:cNvCxnSpPr/>
          <p:nvPr/>
        </p:nvCxnSpPr>
        <p:spPr>
          <a:xfrm flipV="1">
            <a:off x="1132840" y="3976370"/>
            <a:ext cx="10125075" cy="9525"/>
          </a:xfrm>
          <a:prstGeom prst="straightConnector1">
            <a:avLst/>
          </a:prstGeom>
          <a:ln w="38100">
            <a:solidFill>
              <a:srgbClr val="03050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文本框 68"/>
          <p:cNvSpPr txBox="1"/>
          <p:nvPr/>
        </p:nvSpPr>
        <p:spPr>
          <a:xfrm>
            <a:off x="2388870" y="1880235"/>
            <a:ext cx="94805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乐动篮球赛</a:t>
            </a:r>
          </a:p>
        </p:txBody>
      </p:sp>
      <p:sp>
        <p:nvSpPr>
          <p:cNvPr id="70" name="文本框 69"/>
          <p:cNvSpPr txBox="1"/>
          <p:nvPr/>
        </p:nvSpPr>
        <p:spPr>
          <a:xfrm>
            <a:off x="1485900" y="2331720"/>
            <a:ext cx="72517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风铃</a:t>
            </a:r>
            <a:r>
              <a:rPr lang="en-US" altLang="zh-CN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DIY</a:t>
            </a:r>
          </a:p>
        </p:txBody>
      </p:sp>
      <p:sp>
        <p:nvSpPr>
          <p:cNvPr id="73" name="矩形 72"/>
          <p:cNvSpPr/>
          <p:nvPr/>
        </p:nvSpPr>
        <p:spPr>
          <a:xfrm>
            <a:off x="3044825" y="2694940"/>
            <a:ext cx="1571625" cy="163195"/>
          </a:xfrm>
          <a:prstGeom prst="rect">
            <a:avLst/>
          </a:prstGeom>
          <a:solidFill>
            <a:srgbClr val="409C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圆角矩形 73"/>
          <p:cNvSpPr/>
          <p:nvPr/>
        </p:nvSpPr>
        <p:spPr>
          <a:xfrm>
            <a:off x="1542415" y="3990975"/>
            <a:ext cx="771525" cy="22860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文本框 74"/>
          <p:cNvSpPr txBox="1"/>
          <p:nvPr/>
        </p:nvSpPr>
        <p:spPr>
          <a:xfrm>
            <a:off x="1616710" y="3966210"/>
            <a:ext cx="64198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儿童节</a:t>
            </a:r>
          </a:p>
        </p:txBody>
      </p:sp>
      <p:sp>
        <p:nvSpPr>
          <p:cNvPr id="76" name="文本框 75"/>
          <p:cNvSpPr txBox="1"/>
          <p:nvPr/>
        </p:nvSpPr>
        <p:spPr>
          <a:xfrm>
            <a:off x="1485900" y="3700780"/>
            <a:ext cx="83756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b="1" dirty="0">
                <a:solidFill>
                  <a:schemeClr val="tx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5.28-6.1</a:t>
            </a:r>
          </a:p>
        </p:txBody>
      </p:sp>
      <p:sp>
        <p:nvSpPr>
          <p:cNvPr id="77" name="圆角矩形 76"/>
          <p:cNvSpPr/>
          <p:nvPr/>
        </p:nvSpPr>
        <p:spPr>
          <a:xfrm>
            <a:off x="3248660" y="4004310"/>
            <a:ext cx="771525" cy="22860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文本框 77"/>
          <p:cNvSpPr txBox="1"/>
          <p:nvPr/>
        </p:nvSpPr>
        <p:spPr>
          <a:xfrm>
            <a:off x="3313430" y="3966210"/>
            <a:ext cx="64198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端午节</a:t>
            </a:r>
          </a:p>
        </p:txBody>
      </p:sp>
      <p:sp>
        <p:nvSpPr>
          <p:cNvPr id="80" name="文本框 79"/>
          <p:cNvSpPr txBox="1"/>
          <p:nvPr/>
        </p:nvSpPr>
        <p:spPr>
          <a:xfrm>
            <a:off x="3248660" y="3714115"/>
            <a:ext cx="72263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b="1" dirty="0">
                <a:solidFill>
                  <a:schemeClr val="tx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6.3/6.5</a:t>
            </a:r>
          </a:p>
        </p:txBody>
      </p:sp>
      <p:sp>
        <p:nvSpPr>
          <p:cNvPr id="81" name="圆角矩形 80"/>
          <p:cNvSpPr/>
          <p:nvPr/>
        </p:nvSpPr>
        <p:spPr>
          <a:xfrm>
            <a:off x="5298440" y="3989705"/>
            <a:ext cx="771525" cy="22860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文本框 82"/>
          <p:cNvSpPr txBox="1"/>
          <p:nvPr/>
        </p:nvSpPr>
        <p:spPr>
          <a:xfrm>
            <a:off x="5422900" y="3966210"/>
            <a:ext cx="64706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周末</a:t>
            </a:r>
          </a:p>
        </p:txBody>
      </p:sp>
      <p:sp>
        <p:nvSpPr>
          <p:cNvPr id="84" name="文本框 83"/>
          <p:cNvSpPr txBox="1"/>
          <p:nvPr/>
        </p:nvSpPr>
        <p:spPr>
          <a:xfrm>
            <a:off x="5241925" y="3727450"/>
            <a:ext cx="93853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b="1" dirty="0">
                <a:solidFill>
                  <a:schemeClr val="tx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6.11-6.12</a:t>
            </a:r>
          </a:p>
        </p:txBody>
      </p:sp>
      <p:sp>
        <p:nvSpPr>
          <p:cNvPr id="85" name="圆角矩形 84"/>
          <p:cNvSpPr/>
          <p:nvPr/>
        </p:nvSpPr>
        <p:spPr>
          <a:xfrm>
            <a:off x="7075805" y="3985895"/>
            <a:ext cx="1151890" cy="22860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文本框 85"/>
          <p:cNvSpPr txBox="1"/>
          <p:nvPr/>
        </p:nvSpPr>
        <p:spPr>
          <a:xfrm>
            <a:off x="7188200" y="3966210"/>
            <a:ext cx="14700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父亲节</a:t>
            </a:r>
            <a:r>
              <a:rPr lang="en-US" altLang="zh-CN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/</a:t>
            </a:r>
            <a:r>
              <a:rPr lang="zh-CN" altLang="en-US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周末</a:t>
            </a:r>
            <a:r>
              <a:rPr lang="en-US" altLang="zh-CN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 </a:t>
            </a:r>
          </a:p>
        </p:txBody>
      </p:sp>
      <p:sp>
        <p:nvSpPr>
          <p:cNvPr id="87" name="文本框 86"/>
          <p:cNvSpPr txBox="1"/>
          <p:nvPr/>
        </p:nvSpPr>
        <p:spPr>
          <a:xfrm>
            <a:off x="7232650" y="3733165"/>
            <a:ext cx="83756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 dirty="0">
                <a:solidFill>
                  <a:schemeClr val="tx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6.18-19</a:t>
            </a:r>
          </a:p>
        </p:txBody>
      </p:sp>
      <p:sp>
        <p:nvSpPr>
          <p:cNvPr id="88" name="圆角矩形 87"/>
          <p:cNvSpPr/>
          <p:nvPr/>
        </p:nvSpPr>
        <p:spPr>
          <a:xfrm>
            <a:off x="9422765" y="3989705"/>
            <a:ext cx="771525" cy="22860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文本框 88"/>
          <p:cNvSpPr txBox="1"/>
          <p:nvPr/>
        </p:nvSpPr>
        <p:spPr>
          <a:xfrm>
            <a:off x="9487535" y="3966210"/>
            <a:ext cx="48895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周末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9356725" y="3733165"/>
            <a:ext cx="79756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b="1" dirty="0">
                <a:solidFill>
                  <a:schemeClr val="tx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6.25-26</a:t>
            </a:r>
          </a:p>
        </p:txBody>
      </p:sp>
      <p:sp>
        <p:nvSpPr>
          <p:cNvPr id="91" name="文本框 90"/>
          <p:cNvSpPr txBox="1"/>
          <p:nvPr/>
        </p:nvSpPr>
        <p:spPr>
          <a:xfrm>
            <a:off x="3221355" y="2639060"/>
            <a:ext cx="125412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端午节习俗讲堂</a:t>
            </a:r>
            <a:endParaRPr lang="en-US" altLang="zh-CN" sz="1200" b="1" dirty="0">
              <a:solidFill>
                <a:schemeClr val="bg1"/>
              </a:solidFill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  <a:sym typeface="+mn-ea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3044825" y="2914650"/>
            <a:ext cx="1571625" cy="163195"/>
          </a:xfrm>
          <a:prstGeom prst="rect">
            <a:avLst/>
          </a:prstGeom>
          <a:solidFill>
            <a:srgbClr val="409C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文本框 92"/>
          <p:cNvSpPr txBox="1"/>
          <p:nvPr/>
        </p:nvSpPr>
        <p:spPr>
          <a:xfrm>
            <a:off x="3468370" y="2861945"/>
            <a:ext cx="72517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DIY</a:t>
            </a:r>
            <a:r>
              <a:rPr lang="zh-CN" altLang="en-US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活动</a:t>
            </a:r>
          </a:p>
        </p:txBody>
      </p:sp>
      <p:sp>
        <p:nvSpPr>
          <p:cNvPr id="94" name="矩形 93"/>
          <p:cNvSpPr/>
          <p:nvPr/>
        </p:nvSpPr>
        <p:spPr>
          <a:xfrm>
            <a:off x="3044825" y="3105785"/>
            <a:ext cx="1571625" cy="163195"/>
          </a:xfrm>
          <a:prstGeom prst="rect">
            <a:avLst/>
          </a:prstGeom>
          <a:solidFill>
            <a:srgbClr val="409C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文本框 94"/>
          <p:cNvSpPr txBox="1"/>
          <p:nvPr/>
        </p:nvSpPr>
        <p:spPr>
          <a:xfrm>
            <a:off x="3355658" y="3053080"/>
            <a:ext cx="94805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带龙舟比赛</a:t>
            </a:r>
          </a:p>
        </p:txBody>
      </p:sp>
      <p:sp>
        <p:nvSpPr>
          <p:cNvPr id="97" name="矩形 96"/>
          <p:cNvSpPr/>
          <p:nvPr/>
        </p:nvSpPr>
        <p:spPr>
          <a:xfrm>
            <a:off x="5241925" y="2074545"/>
            <a:ext cx="6016625" cy="238760"/>
          </a:xfrm>
          <a:prstGeom prst="rect">
            <a:avLst/>
          </a:prstGeom>
          <a:solidFill>
            <a:srgbClr val="FFB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文本框 97"/>
          <p:cNvSpPr txBox="1"/>
          <p:nvPr/>
        </p:nvSpPr>
        <p:spPr>
          <a:xfrm>
            <a:off x="7646035" y="2056130"/>
            <a:ext cx="120840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200" b="1" dirty="0">
                <a:solidFill>
                  <a:schemeClr val="tx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#</a:t>
            </a:r>
            <a:r>
              <a:rPr lang="zh-CN" altLang="en-US" sz="1200" b="1" dirty="0">
                <a:solidFill>
                  <a:schemeClr val="tx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时间有限公司</a:t>
            </a:r>
          </a:p>
        </p:txBody>
      </p:sp>
      <p:sp>
        <p:nvSpPr>
          <p:cNvPr id="99" name="文本框 98"/>
          <p:cNvSpPr txBox="1"/>
          <p:nvPr/>
        </p:nvSpPr>
        <p:spPr>
          <a:xfrm>
            <a:off x="1576705" y="4632960"/>
            <a:ext cx="641985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200" b="1" dirty="0">
                <a:solidFill>
                  <a:schemeClr val="tx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公众号</a:t>
            </a:r>
          </a:p>
          <a:p>
            <a:pPr algn="l"/>
            <a:r>
              <a:rPr lang="zh-CN" altLang="en-US" sz="1200" b="1" dirty="0">
                <a:solidFill>
                  <a:schemeClr val="tx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视频号</a:t>
            </a:r>
          </a:p>
          <a:p>
            <a:pPr algn="l"/>
            <a:r>
              <a:rPr lang="zh-CN" altLang="en-US" sz="1200" b="1" dirty="0">
                <a:solidFill>
                  <a:schemeClr val="tx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小红书</a:t>
            </a:r>
          </a:p>
          <a:p>
            <a:pPr algn="l"/>
            <a:r>
              <a:rPr lang="zh-CN" altLang="en-US" sz="1200" b="1" dirty="0">
                <a:solidFill>
                  <a:schemeClr val="tx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小程序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3282950" y="4632960"/>
            <a:ext cx="641985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200" b="1" dirty="0">
                <a:solidFill>
                  <a:schemeClr val="tx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公众号</a:t>
            </a:r>
          </a:p>
          <a:p>
            <a:pPr algn="l"/>
            <a:r>
              <a:rPr lang="zh-CN" altLang="en-US" sz="1200" b="1" dirty="0">
                <a:solidFill>
                  <a:schemeClr val="tx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视频号</a:t>
            </a:r>
          </a:p>
          <a:p>
            <a:pPr algn="l"/>
            <a:r>
              <a:rPr lang="zh-CN" altLang="en-US" sz="1200" b="1" dirty="0">
                <a:solidFill>
                  <a:schemeClr val="tx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小红书</a:t>
            </a:r>
          </a:p>
          <a:p>
            <a:pPr algn="l"/>
            <a:r>
              <a:rPr lang="zh-CN" altLang="en-US" sz="1200" b="1" dirty="0">
                <a:solidFill>
                  <a:schemeClr val="tx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小程序</a:t>
            </a:r>
          </a:p>
        </p:txBody>
      </p:sp>
      <p:sp>
        <p:nvSpPr>
          <p:cNvPr id="101" name="文本框 100"/>
          <p:cNvSpPr txBox="1"/>
          <p:nvPr/>
        </p:nvSpPr>
        <p:spPr>
          <a:xfrm>
            <a:off x="4973320" y="4632960"/>
            <a:ext cx="172275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200" b="1" dirty="0">
                <a:solidFill>
                  <a:schemeClr val="tx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H5</a:t>
            </a:r>
            <a:r>
              <a:rPr lang="zh-CN" altLang="en-US" sz="1200" b="1" dirty="0">
                <a:solidFill>
                  <a:schemeClr val="tx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（</a:t>
            </a:r>
            <a:r>
              <a:rPr lang="en-US" altLang="zh-CN" sz="1200" b="1" dirty="0">
                <a:solidFill>
                  <a:schemeClr val="tx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#</a:t>
            </a:r>
            <a:r>
              <a:rPr lang="zh-CN" altLang="en-US" sz="1200" b="1" dirty="0">
                <a:solidFill>
                  <a:schemeClr val="tx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时间有限公司）</a:t>
            </a:r>
          </a:p>
          <a:p>
            <a:pPr algn="l"/>
            <a:r>
              <a:rPr lang="zh-CN" altLang="en-US" sz="1200" b="1" dirty="0">
                <a:solidFill>
                  <a:schemeClr val="tx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视频号（趣味运动）</a:t>
            </a:r>
          </a:p>
        </p:txBody>
      </p:sp>
      <p:sp>
        <p:nvSpPr>
          <p:cNvPr id="102" name="文本框 101"/>
          <p:cNvSpPr txBox="1"/>
          <p:nvPr/>
        </p:nvSpPr>
        <p:spPr>
          <a:xfrm>
            <a:off x="7056755" y="4644390"/>
            <a:ext cx="140716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200" b="1" dirty="0">
                <a:solidFill>
                  <a:schemeClr val="tx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公众号</a:t>
            </a:r>
          </a:p>
          <a:p>
            <a:pPr algn="l"/>
            <a:r>
              <a:rPr lang="zh-CN" altLang="en-US" sz="1200" b="1" dirty="0">
                <a:solidFill>
                  <a:schemeClr val="tx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视频号（父亲节）</a:t>
            </a:r>
          </a:p>
          <a:p>
            <a:pPr algn="l"/>
            <a:r>
              <a:rPr lang="zh-CN" altLang="en-US" sz="1200" b="1" dirty="0">
                <a:solidFill>
                  <a:schemeClr val="tx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小红书</a:t>
            </a:r>
          </a:p>
          <a:p>
            <a:pPr algn="l"/>
            <a:r>
              <a:rPr lang="zh-CN" altLang="en-US" sz="1200" b="1" dirty="0">
                <a:solidFill>
                  <a:schemeClr val="tx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小程序</a:t>
            </a:r>
          </a:p>
        </p:txBody>
      </p:sp>
      <p:sp>
        <p:nvSpPr>
          <p:cNvPr id="103" name="文本框 102"/>
          <p:cNvSpPr txBox="1"/>
          <p:nvPr/>
        </p:nvSpPr>
        <p:spPr>
          <a:xfrm>
            <a:off x="9206865" y="4632960"/>
            <a:ext cx="13550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200" b="1" dirty="0">
                <a:solidFill>
                  <a:schemeClr val="tx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       </a:t>
            </a:r>
            <a:r>
              <a:rPr lang="zh-CN" altLang="en-US" sz="1200" b="1" dirty="0">
                <a:solidFill>
                  <a:schemeClr val="tx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公众号</a:t>
            </a:r>
          </a:p>
          <a:p>
            <a:pPr algn="l"/>
            <a:r>
              <a:rPr lang="zh-CN" altLang="en-US" sz="1200" b="1" dirty="0">
                <a:solidFill>
                  <a:schemeClr val="tx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（</a:t>
            </a:r>
            <a:r>
              <a:rPr lang="en-US" altLang="zh-CN" sz="1200" b="1" dirty="0">
                <a:solidFill>
                  <a:schemeClr val="tx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7</a:t>
            </a:r>
            <a:r>
              <a:rPr lang="zh-CN" altLang="en-US" sz="1200" b="1" dirty="0">
                <a:solidFill>
                  <a:schemeClr val="tx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月活动预热）</a:t>
            </a:r>
          </a:p>
        </p:txBody>
      </p:sp>
      <p:sp>
        <p:nvSpPr>
          <p:cNvPr id="13" name="矩形 12"/>
          <p:cNvSpPr/>
          <p:nvPr/>
        </p:nvSpPr>
        <p:spPr>
          <a:xfrm>
            <a:off x="5240020" y="2694940"/>
            <a:ext cx="980440" cy="163195"/>
          </a:xfrm>
          <a:prstGeom prst="rect">
            <a:avLst/>
          </a:prstGeom>
          <a:solidFill>
            <a:srgbClr val="409C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341620" y="2639060"/>
            <a:ext cx="72517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团扇</a:t>
            </a:r>
            <a:r>
              <a:rPr lang="en-US" altLang="zh-CN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DIY</a:t>
            </a:r>
          </a:p>
        </p:txBody>
      </p:sp>
      <p:sp>
        <p:nvSpPr>
          <p:cNvPr id="15" name="矩形 14"/>
          <p:cNvSpPr/>
          <p:nvPr/>
        </p:nvSpPr>
        <p:spPr>
          <a:xfrm>
            <a:off x="6947535" y="2694940"/>
            <a:ext cx="1384300" cy="163195"/>
          </a:xfrm>
          <a:prstGeom prst="rect">
            <a:avLst/>
          </a:prstGeom>
          <a:solidFill>
            <a:srgbClr val="409C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7041515" y="2640330"/>
            <a:ext cx="125412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趣味亲子运动会</a:t>
            </a:r>
            <a:endParaRPr lang="en-US" altLang="zh-CN" sz="1200" b="1" dirty="0">
              <a:solidFill>
                <a:schemeClr val="bg1"/>
              </a:solidFill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172575" y="2694940"/>
            <a:ext cx="1477645" cy="163195"/>
          </a:xfrm>
          <a:prstGeom prst="rect">
            <a:avLst/>
          </a:prstGeom>
          <a:solidFill>
            <a:srgbClr val="409C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9304655" y="2639060"/>
            <a:ext cx="118427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鸡蛋拖风铃</a:t>
            </a:r>
            <a:r>
              <a:rPr lang="en-US" altLang="zh-CN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DIY</a:t>
            </a:r>
          </a:p>
        </p:txBody>
      </p:sp>
      <p:sp>
        <p:nvSpPr>
          <p:cNvPr id="19" name="矩形 18"/>
          <p:cNvSpPr/>
          <p:nvPr/>
        </p:nvSpPr>
        <p:spPr>
          <a:xfrm>
            <a:off x="1091565" y="2645410"/>
            <a:ext cx="1571625" cy="163195"/>
          </a:xfrm>
          <a:prstGeom prst="rect">
            <a:avLst/>
          </a:prstGeom>
          <a:solidFill>
            <a:srgbClr val="409C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405890" y="2595880"/>
            <a:ext cx="94805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小恐龙巡游</a:t>
            </a:r>
          </a:p>
        </p:txBody>
      </p:sp>
      <p:sp>
        <p:nvSpPr>
          <p:cNvPr id="21" name="矩形 20"/>
          <p:cNvSpPr/>
          <p:nvPr/>
        </p:nvSpPr>
        <p:spPr>
          <a:xfrm>
            <a:off x="1077595" y="2942590"/>
            <a:ext cx="1571625" cy="163195"/>
          </a:xfrm>
          <a:prstGeom prst="rect">
            <a:avLst/>
          </a:prstGeom>
          <a:solidFill>
            <a:srgbClr val="026D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1426210" y="2893060"/>
            <a:ext cx="84772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金鱼街</a:t>
            </a:r>
            <a:r>
              <a:rPr lang="en-US" altLang="zh-CN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DP</a:t>
            </a:r>
          </a:p>
        </p:txBody>
      </p:sp>
      <p:sp>
        <p:nvSpPr>
          <p:cNvPr id="29" name="矩形 28"/>
          <p:cNvSpPr/>
          <p:nvPr/>
        </p:nvSpPr>
        <p:spPr>
          <a:xfrm>
            <a:off x="3045460" y="3347720"/>
            <a:ext cx="1571625" cy="163195"/>
          </a:xfrm>
          <a:prstGeom prst="rect">
            <a:avLst/>
          </a:prstGeom>
          <a:solidFill>
            <a:srgbClr val="026D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3385185" y="3298190"/>
            <a:ext cx="84772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端午节</a:t>
            </a:r>
            <a:r>
              <a:rPr lang="en-US" altLang="zh-CN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DP</a:t>
            </a:r>
          </a:p>
        </p:txBody>
      </p:sp>
      <p:sp>
        <p:nvSpPr>
          <p:cNvPr id="31" name="矩形 30"/>
          <p:cNvSpPr/>
          <p:nvPr/>
        </p:nvSpPr>
        <p:spPr>
          <a:xfrm>
            <a:off x="5207635" y="3347720"/>
            <a:ext cx="5921375" cy="162560"/>
          </a:xfrm>
          <a:prstGeom prst="rect">
            <a:avLst/>
          </a:prstGeom>
          <a:solidFill>
            <a:srgbClr val="026D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7646035" y="3291205"/>
            <a:ext cx="319341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主题地贴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175" y="-31115"/>
            <a:ext cx="12186285" cy="692023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-10160" y="6402705"/>
            <a:ext cx="12212320" cy="518160"/>
          </a:xfrm>
          <a:prstGeom prst="rect">
            <a:avLst/>
          </a:prstGeom>
          <a:solidFill>
            <a:srgbClr val="026D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" name="图片 1" descr="1652586109(1)"/>
          <p:cNvPicPr>
            <a:picLocks noChangeAspect="1"/>
          </p:cNvPicPr>
          <p:nvPr/>
        </p:nvPicPr>
        <p:blipFill>
          <a:blip r:embed="rId3">
            <a:clrChange>
              <a:clrFrom>
                <a:srgbClr val="EE6052">
                  <a:alpha val="100000"/>
                </a:srgbClr>
              </a:clrFrom>
              <a:clrTo>
                <a:srgbClr val="EE6052">
                  <a:alpha val="100000"/>
                  <a:alpha val="0"/>
                </a:srgbClr>
              </a:clrTo>
            </a:clrChange>
          </a:blip>
          <a:srcRect r="43784"/>
          <a:stretch>
            <a:fillRect/>
          </a:stretch>
        </p:blipFill>
        <p:spPr>
          <a:xfrm>
            <a:off x="182880" y="1443990"/>
            <a:ext cx="3920490" cy="397002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8758555" y="6397625"/>
            <a:ext cx="33623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000" i="1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/</a:t>
            </a:r>
            <a:r>
              <a:rPr lang="zh-CN" sz="2000" i="1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Activities in June</a:t>
            </a:r>
            <a:r>
              <a:rPr lang="en-US" altLang="zh-CN" sz="2000" i="1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/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-11430" y="6635750"/>
            <a:ext cx="8606155" cy="67945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5743786" y="2695967"/>
            <a:ext cx="4679315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</a:rPr>
              <a:t>01 PR</a:t>
            </a:r>
            <a:r>
              <a:rPr lang="zh-CN" altLang="en-US" sz="7200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</a:rPr>
              <a:t>活动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闪电形 6"/>
          <p:cNvSpPr/>
          <p:nvPr/>
        </p:nvSpPr>
        <p:spPr>
          <a:xfrm>
            <a:off x="349885" y="2548255"/>
            <a:ext cx="3364865" cy="2315845"/>
          </a:xfrm>
          <a:prstGeom prst="lightningBolt">
            <a:avLst/>
          </a:prstGeom>
          <a:solidFill>
            <a:srgbClr val="FFB425"/>
          </a:solidFill>
          <a:ln>
            <a:solidFill>
              <a:srgbClr val="026D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4" name="图片 23" descr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 rot="19860000">
            <a:off x="6726555" y="2976880"/>
            <a:ext cx="942975" cy="5962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 rot="19260000">
            <a:off x="5521960" y="3258820"/>
            <a:ext cx="942975" cy="6724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172085" y="379095"/>
            <a:ext cx="11874500" cy="6286500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8" name="文本框 77"/>
          <p:cNvSpPr txBox="1"/>
          <p:nvPr/>
        </p:nvSpPr>
        <p:spPr>
          <a:xfrm>
            <a:off x="3313430" y="3966210"/>
            <a:ext cx="64198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端午节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7646035" y="3291205"/>
            <a:ext cx="319341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主题地贴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571076" y="731912"/>
            <a:ext cx="20116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sz="3600" dirty="0">
                <a:latin typeface="汉仪菱心体简" panose="02010609000101010101" charset="-122"/>
                <a:ea typeface="汉仪菱心体简" panose="02010609000101010101" charset="-122"/>
              </a:rPr>
              <a:t>乐动篮球</a:t>
            </a:r>
          </a:p>
        </p:txBody>
      </p:sp>
      <p:sp>
        <p:nvSpPr>
          <p:cNvPr id="117" name="文本框 116"/>
          <p:cNvSpPr txBox="1"/>
          <p:nvPr/>
        </p:nvSpPr>
        <p:spPr>
          <a:xfrm>
            <a:off x="570865" y="2634615"/>
            <a:ext cx="9837420" cy="1921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70000"/>
              </a:lnSpc>
            </a:pPr>
            <a:r>
              <a:rPr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活动时间</a:t>
            </a:r>
            <a:r>
              <a:rPr 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：</a:t>
            </a:r>
            <a:r>
              <a:rPr lang="en-US" alt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5.28—6.5</a:t>
            </a:r>
          </a:p>
          <a:p>
            <a:pPr algn="l">
              <a:lnSpc>
                <a:spcPct val="170000"/>
              </a:lnSpc>
            </a:pPr>
            <a:r>
              <a:rPr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活动地点</a:t>
            </a:r>
            <a:r>
              <a:rPr 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：商场</a:t>
            </a:r>
            <a:r>
              <a:rPr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大中庭</a:t>
            </a:r>
          </a:p>
          <a:p>
            <a:pPr algn="l">
              <a:lnSpc>
                <a:spcPct val="170000"/>
              </a:lnSpc>
            </a:pPr>
            <a:r>
              <a:rPr 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合作单位：商户扶持</a:t>
            </a:r>
            <a:endParaRPr sz="1400" b="1" dirty="0"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</a:endParaRPr>
          </a:p>
          <a:p>
            <a:pPr algn="l">
              <a:lnSpc>
                <a:spcPct val="170000"/>
              </a:lnSpc>
            </a:pPr>
            <a:r>
              <a:rPr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场内商户乐动篮球活动，商场提供活动背景桁架画面+场地 </a:t>
            </a:r>
          </a:p>
          <a:p>
            <a:pPr algn="l">
              <a:lnSpc>
                <a:spcPct val="170000"/>
              </a:lnSpc>
            </a:pPr>
            <a:r>
              <a:rPr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商户活动5.28举办一天，互动体验区可保留至6.5</a:t>
            </a: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9210" y="732155"/>
            <a:ext cx="4911725" cy="273050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2385" y="3566795"/>
            <a:ext cx="4908550" cy="27311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闪电形 6"/>
          <p:cNvSpPr/>
          <p:nvPr/>
        </p:nvSpPr>
        <p:spPr>
          <a:xfrm>
            <a:off x="349885" y="2548255"/>
            <a:ext cx="3364865" cy="2315845"/>
          </a:xfrm>
          <a:prstGeom prst="lightningBolt">
            <a:avLst/>
          </a:prstGeom>
          <a:solidFill>
            <a:srgbClr val="FFB425"/>
          </a:solidFill>
          <a:ln>
            <a:solidFill>
              <a:srgbClr val="026D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4" name="图片 23" descr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 rot="19860000">
            <a:off x="6726555" y="2976880"/>
            <a:ext cx="942975" cy="5962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 rot="19260000">
            <a:off x="5521960" y="3258820"/>
            <a:ext cx="942975" cy="6724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172085" y="379095"/>
            <a:ext cx="11874500" cy="6286500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7646035" y="3291205"/>
            <a:ext cx="319341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主题地贴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737446" y="616342"/>
            <a:ext cx="33832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latin typeface="汉仪菱心体简" panose="02010609000101010101" charset="-122"/>
                <a:ea typeface="汉仪菱心体简" panose="02010609000101010101" charset="-122"/>
              </a:rPr>
              <a:t>儿童节美陈参考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rcRect l="2467" t="20721" b="9258"/>
          <a:stretch>
            <a:fillRect/>
          </a:stretch>
        </p:blipFill>
        <p:spPr>
          <a:xfrm>
            <a:off x="4255135" y="3034665"/>
            <a:ext cx="3319780" cy="296418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6035" y="3037205"/>
            <a:ext cx="4255135" cy="2961005"/>
          </a:xfrm>
          <a:prstGeom prst="rect">
            <a:avLst/>
          </a:prstGeom>
        </p:spPr>
      </p:pic>
      <p:sp>
        <p:nvSpPr>
          <p:cNvPr id="117" name="文本框 116"/>
          <p:cNvSpPr txBox="1"/>
          <p:nvPr/>
        </p:nvSpPr>
        <p:spPr>
          <a:xfrm>
            <a:off x="838200" y="1261745"/>
            <a:ext cx="10299700" cy="1555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70000"/>
              </a:lnSpc>
            </a:pPr>
            <a:r>
              <a:rPr 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展出</a:t>
            </a:r>
            <a:r>
              <a:rPr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时间</a:t>
            </a:r>
            <a:r>
              <a:rPr 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：</a:t>
            </a:r>
            <a:r>
              <a:rPr lang="en-US" alt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6.1—6.2</a:t>
            </a:r>
          </a:p>
          <a:p>
            <a:pPr algn="l">
              <a:lnSpc>
                <a:spcPct val="170000"/>
              </a:lnSpc>
            </a:pPr>
            <a:r>
              <a:rPr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活动地点</a:t>
            </a:r>
            <a:r>
              <a:rPr 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：商场北厅</a:t>
            </a:r>
          </a:p>
          <a:p>
            <a:pPr algn="l">
              <a:lnSpc>
                <a:spcPct val="170000"/>
              </a:lnSpc>
            </a:pPr>
            <a:r>
              <a:rPr 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儿童节设置主题</a:t>
            </a:r>
            <a:r>
              <a:rPr lang="en-US" alt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DP</a:t>
            </a:r>
            <a:r>
              <a:rPr lang="zh-CN" altLang="en-US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点。儿童节当天带领小朋友制作自己的专属风铃，完成手工后还可以穿着小恐龙服装带着小风铃</a:t>
            </a:r>
          </a:p>
          <a:p>
            <a:pPr algn="l">
              <a:lnSpc>
                <a:spcPct val="170000"/>
              </a:lnSpc>
            </a:pPr>
            <a:r>
              <a:rPr lang="zh-CN" altLang="en-US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参与巡游。当天活动结束后前往金鱼街领取活动纪念礼品小金鱼。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rcRect l="3961" r="11901"/>
          <a:stretch>
            <a:fillRect/>
          </a:stretch>
        </p:blipFill>
        <p:spPr>
          <a:xfrm>
            <a:off x="431165" y="3034665"/>
            <a:ext cx="3733800" cy="296164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闪电形 6"/>
          <p:cNvSpPr/>
          <p:nvPr/>
        </p:nvSpPr>
        <p:spPr>
          <a:xfrm>
            <a:off x="349885" y="2548255"/>
            <a:ext cx="3364865" cy="2315845"/>
          </a:xfrm>
          <a:prstGeom prst="lightningBolt">
            <a:avLst/>
          </a:prstGeom>
          <a:solidFill>
            <a:srgbClr val="FFB425"/>
          </a:solidFill>
          <a:ln>
            <a:solidFill>
              <a:srgbClr val="026D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4" name="图片 23" descr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 rot="19860000">
            <a:off x="6726555" y="2976880"/>
            <a:ext cx="942975" cy="5962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 rot="19260000">
            <a:off x="5521960" y="3258820"/>
            <a:ext cx="942975" cy="6724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172085" y="379095"/>
            <a:ext cx="11874500" cy="6286500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7646035" y="3291205"/>
            <a:ext cx="319341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主题地贴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737446" y="616342"/>
            <a:ext cx="33832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latin typeface="汉仪菱心体简" panose="02010609000101010101" charset="-122"/>
                <a:ea typeface="汉仪菱心体简" panose="02010609000101010101" charset="-122"/>
              </a:rPr>
              <a:t>儿童节美陈参考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rcRect t="128" r="5839" b="4065"/>
          <a:stretch>
            <a:fillRect/>
          </a:stretch>
        </p:blipFill>
        <p:spPr>
          <a:xfrm>
            <a:off x="7388225" y="3037205"/>
            <a:ext cx="4359275" cy="295783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rcRect l="32295"/>
          <a:stretch>
            <a:fillRect/>
          </a:stretch>
        </p:blipFill>
        <p:spPr>
          <a:xfrm>
            <a:off x="4194810" y="3041015"/>
            <a:ext cx="3133725" cy="295783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470" y="1876425"/>
            <a:ext cx="3622040" cy="409702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4893945" y="923290"/>
            <a:ext cx="6270625" cy="1921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70000"/>
              </a:lnSpc>
            </a:pPr>
            <a:r>
              <a:rPr 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展出</a:t>
            </a:r>
            <a:r>
              <a:rPr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时间</a:t>
            </a:r>
            <a:r>
              <a:rPr 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：</a:t>
            </a:r>
            <a:r>
              <a:rPr lang="en-US" alt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6.1—6.2</a:t>
            </a:r>
          </a:p>
          <a:p>
            <a:pPr algn="l">
              <a:lnSpc>
                <a:spcPct val="170000"/>
              </a:lnSpc>
            </a:pPr>
            <a:r>
              <a:rPr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活动地点</a:t>
            </a:r>
            <a:r>
              <a:rPr 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：商场北厅</a:t>
            </a:r>
          </a:p>
          <a:p>
            <a:pPr algn="l">
              <a:lnSpc>
                <a:spcPct val="170000"/>
              </a:lnSpc>
            </a:pPr>
            <a:r>
              <a:rPr 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儿童节设置主题</a:t>
            </a:r>
            <a:r>
              <a:rPr lang="en-US" alt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DP</a:t>
            </a:r>
            <a:r>
              <a:rPr lang="zh-CN" altLang="en-US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点。儿童节当天带领小朋友制作自己的专属风铃，完成手工后还可以穿着小恐龙服装带着小风铃参与巡游。当天活动结束后前往金鱼街领取活动纪念礼品小金鱼。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闪电形 6"/>
          <p:cNvSpPr/>
          <p:nvPr/>
        </p:nvSpPr>
        <p:spPr>
          <a:xfrm>
            <a:off x="349885" y="2548255"/>
            <a:ext cx="3364865" cy="2315845"/>
          </a:xfrm>
          <a:prstGeom prst="lightningBolt">
            <a:avLst/>
          </a:prstGeom>
          <a:solidFill>
            <a:srgbClr val="FFB425"/>
          </a:solidFill>
          <a:ln>
            <a:solidFill>
              <a:srgbClr val="026D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4" name="图片 23" descr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 rot="19860000">
            <a:off x="6726555" y="2976880"/>
            <a:ext cx="942975" cy="5962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 rot="19260000">
            <a:off x="5521960" y="3258820"/>
            <a:ext cx="942975" cy="6724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172085" y="379095"/>
            <a:ext cx="11874500" cy="6286500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8" name="文本框 77"/>
          <p:cNvSpPr txBox="1"/>
          <p:nvPr/>
        </p:nvSpPr>
        <p:spPr>
          <a:xfrm>
            <a:off x="3313430" y="3966210"/>
            <a:ext cx="64198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端午节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7646035" y="3291205"/>
            <a:ext cx="319341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主题地贴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559435" y="1717675"/>
            <a:ext cx="51727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汉仪菱心体简" panose="02010609000101010101" charset="-122"/>
                <a:ea typeface="汉仪菱心体简" panose="02010609000101010101" charset="-122"/>
              </a:rPr>
              <a:t>6.1</a:t>
            </a:r>
            <a:r>
              <a:rPr lang="zh-CN" altLang="en-US" sz="3600" dirty="0">
                <a:latin typeface="汉仪菱心体简" panose="02010609000101010101" charset="-122"/>
                <a:ea typeface="汉仪菱心体简" panose="02010609000101010101" charset="-122"/>
              </a:rPr>
              <a:t>儿童节</a:t>
            </a:r>
            <a:r>
              <a:rPr lang="en-US" altLang="zh-CN" sz="3600" dirty="0">
                <a:latin typeface="汉仪菱心体简" panose="02010609000101010101" charset="-122"/>
                <a:ea typeface="汉仪菱心体简" panose="02010609000101010101" charset="-122"/>
              </a:rPr>
              <a:t>-</a:t>
            </a:r>
            <a:r>
              <a:rPr lang="zh-CN" altLang="en-US" sz="3600" dirty="0">
                <a:latin typeface="汉仪菱心体简" panose="02010609000101010101" charset="-122"/>
                <a:ea typeface="汉仪菱心体简" panose="02010609000101010101" charset="-122"/>
              </a:rPr>
              <a:t>风铃</a:t>
            </a:r>
            <a:r>
              <a:rPr lang="en-US" altLang="zh-CN" sz="3600" dirty="0">
                <a:latin typeface="汉仪菱心体简" panose="02010609000101010101" charset="-122"/>
                <a:ea typeface="汉仪菱心体简" panose="02010609000101010101" charset="-122"/>
              </a:rPr>
              <a:t>DIY</a:t>
            </a:r>
          </a:p>
        </p:txBody>
      </p:sp>
      <p:sp>
        <p:nvSpPr>
          <p:cNvPr id="117" name="文本框 116"/>
          <p:cNvSpPr txBox="1"/>
          <p:nvPr/>
        </p:nvSpPr>
        <p:spPr>
          <a:xfrm>
            <a:off x="6181725" y="1445895"/>
            <a:ext cx="4835525" cy="1555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70000"/>
              </a:lnSpc>
            </a:pPr>
            <a:r>
              <a:rPr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活动时间</a:t>
            </a:r>
            <a:r>
              <a:rPr lang="zh-CN"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：</a:t>
            </a:r>
            <a:r>
              <a:rPr lang="en-US" altLang="zh-CN"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15:00—17:00</a:t>
            </a:r>
          </a:p>
          <a:p>
            <a:pPr algn="l">
              <a:lnSpc>
                <a:spcPct val="170000"/>
              </a:lnSpc>
            </a:pPr>
            <a:r>
              <a:rPr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活动地点</a:t>
            </a:r>
            <a:r>
              <a:rPr lang="zh-CN"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：</a:t>
            </a:r>
            <a:r>
              <a:rPr 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商场北厅</a:t>
            </a:r>
          </a:p>
          <a:p>
            <a:pPr algn="l">
              <a:lnSpc>
                <a:spcPct val="170000"/>
              </a:lnSpc>
            </a:pPr>
            <a:r>
              <a:rPr lang="zh-CN"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活动内容：风铃</a:t>
            </a:r>
            <a:r>
              <a:rPr lang="en-US" altLang="zh-CN"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DIY</a:t>
            </a:r>
            <a:r>
              <a:rPr lang="zh-CN" altLang="en-US"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，活动当天设置主题背景，活动桌椅，到场宾客可参与活动。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421640" y="3283585"/>
            <a:ext cx="11452860" cy="2767965"/>
            <a:chOff x="661" y="5066"/>
            <a:chExt cx="18497" cy="447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80" y="5067"/>
              <a:ext cx="6032" cy="4468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1" y="5078"/>
              <a:ext cx="5949" cy="4458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774" y="5066"/>
              <a:ext cx="6384" cy="446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闪电形 6"/>
          <p:cNvSpPr/>
          <p:nvPr/>
        </p:nvSpPr>
        <p:spPr>
          <a:xfrm>
            <a:off x="349885" y="2548255"/>
            <a:ext cx="3364865" cy="2315845"/>
          </a:xfrm>
          <a:prstGeom prst="lightningBolt">
            <a:avLst/>
          </a:prstGeom>
          <a:solidFill>
            <a:srgbClr val="FFB425"/>
          </a:solidFill>
          <a:ln>
            <a:solidFill>
              <a:srgbClr val="026D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4" name="图片 23" descr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 rot="19860000">
            <a:off x="6726555" y="2976880"/>
            <a:ext cx="942975" cy="5962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 rot="19260000">
            <a:off x="5521960" y="3258820"/>
            <a:ext cx="942975" cy="6724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172085" y="379095"/>
            <a:ext cx="11874500" cy="6286500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8" name="文本框 77"/>
          <p:cNvSpPr txBox="1"/>
          <p:nvPr/>
        </p:nvSpPr>
        <p:spPr>
          <a:xfrm>
            <a:off x="3313430" y="3966210"/>
            <a:ext cx="64198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端午节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936836" y="1692032"/>
            <a:ext cx="490664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latin typeface="汉仪菱心体简" panose="02010609000101010101" charset="-122"/>
                <a:ea typeface="汉仪菱心体简" panose="02010609000101010101" charset="-122"/>
              </a:rPr>
              <a:t>6.1</a:t>
            </a:r>
            <a:r>
              <a:rPr lang="zh-CN" altLang="en-US" sz="3600" dirty="0">
                <a:latin typeface="汉仪菱心体简" panose="02010609000101010101" charset="-122"/>
                <a:ea typeface="汉仪菱心体简" panose="02010609000101010101" charset="-122"/>
              </a:rPr>
              <a:t>儿童节</a:t>
            </a:r>
            <a:r>
              <a:rPr lang="en-US" altLang="zh-CN" sz="3600" dirty="0">
                <a:latin typeface="汉仪菱心体简" panose="02010609000101010101" charset="-122"/>
                <a:ea typeface="汉仪菱心体简" panose="02010609000101010101" charset="-122"/>
              </a:rPr>
              <a:t>—</a:t>
            </a:r>
            <a:r>
              <a:rPr lang="zh-CN" altLang="en-US" sz="3600" dirty="0">
                <a:latin typeface="汉仪菱心体简" panose="02010609000101010101" charset="-122"/>
                <a:ea typeface="汉仪菱心体简" panose="02010609000101010101" charset="-122"/>
              </a:rPr>
              <a:t>小恐龙巡游</a:t>
            </a:r>
          </a:p>
        </p:txBody>
      </p:sp>
      <p:sp>
        <p:nvSpPr>
          <p:cNvPr id="117" name="文本框 116"/>
          <p:cNvSpPr txBox="1"/>
          <p:nvPr/>
        </p:nvSpPr>
        <p:spPr>
          <a:xfrm>
            <a:off x="6771005" y="1420495"/>
            <a:ext cx="4665980" cy="1555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70000"/>
              </a:lnSpc>
            </a:pPr>
            <a:r>
              <a:rPr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活动时间</a:t>
            </a:r>
            <a:r>
              <a:rPr 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：</a:t>
            </a:r>
            <a:r>
              <a:rPr lang="en-US" alt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15:00—17:00</a:t>
            </a:r>
          </a:p>
          <a:p>
            <a:pPr algn="l">
              <a:lnSpc>
                <a:spcPct val="170000"/>
              </a:lnSpc>
            </a:pPr>
            <a:r>
              <a:rPr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活动地点</a:t>
            </a:r>
            <a:r>
              <a:rPr 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：商场一层</a:t>
            </a:r>
            <a:endParaRPr sz="1400" b="1" dirty="0"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  <a:sym typeface="+mn-ea"/>
            </a:endParaRPr>
          </a:p>
          <a:p>
            <a:pPr algn="l">
              <a:lnSpc>
                <a:spcPct val="170000"/>
              </a:lnSpc>
            </a:pPr>
            <a:r>
              <a:rPr 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活动内容：小恐龙巡游，活动当日参与</a:t>
            </a:r>
            <a:r>
              <a:rPr lang="en-US" alt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DIY</a:t>
            </a:r>
            <a:r>
              <a:rPr lang="zh-CN" altLang="en-US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的小朋友可赠送充气服装，在商场巡游，提升商场氛围。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935" y="3037205"/>
            <a:ext cx="3463290" cy="330708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4309110" y="3037205"/>
            <a:ext cx="3601085" cy="330708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12430" y="3037205"/>
            <a:ext cx="3352800" cy="33210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闪电形 6"/>
          <p:cNvSpPr/>
          <p:nvPr/>
        </p:nvSpPr>
        <p:spPr>
          <a:xfrm>
            <a:off x="349885" y="2548255"/>
            <a:ext cx="3364865" cy="2315845"/>
          </a:xfrm>
          <a:prstGeom prst="lightningBolt">
            <a:avLst/>
          </a:prstGeom>
          <a:solidFill>
            <a:srgbClr val="FFB425"/>
          </a:solidFill>
          <a:ln>
            <a:solidFill>
              <a:srgbClr val="026D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4" name="图片 23" descr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 rot="19860000">
            <a:off x="6726555" y="2976880"/>
            <a:ext cx="942975" cy="5962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 rot="19260000">
            <a:off x="5521960" y="3258820"/>
            <a:ext cx="942975" cy="6724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172085" y="379095"/>
            <a:ext cx="11874500" cy="6286500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7646035" y="3291205"/>
            <a:ext cx="319341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主题地贴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737446" y="616342"/>
            <a:ext cx="33832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latin typeface="汉仪菱心体简" panose="02010609000101010101" charset="-122"/>
                <a:ea typeface="汉仪菱心体简" panose="02010609000101010101" charset="-122"/>
              </a:rPr>
              <a:t>端午节美陈参考</a:t>
            </a:r>
          </a:p>
        </p:txBody>
      </p:sp>
      <p:sp>
        <p:nvSpPr>
          <p:cNvPr id="117" name="文本框 116"/>
          <p:cNvSpPr txBox="1"/>
          <p:nvPr/>
        </p:nvSpPr>
        <p:spPr>
          <a:xfrm>
            <a:off x="855980" y="1261745"/>
            <a:ext cx="9837420" cy="1189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70000"/>
              </a:lnSpc>
            </a:pPr>
            <a:r>
              <a:rPr 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展出</a:t>
            </a:r>
            <a:r>
              <a:rPr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时间</a:t>
            </a:r>
            <a:r>
              <a:rPr 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：</a:t>
            </a:r>
            <a:r>
              <a:rPr lang="en-US" alt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6.3—6.5</a:t>
            </a:r>
          </a:p>
          <a:p>
            <a:pPr algn="l">
              <a:lnSpc>
                <a:spcPct val="170000"/>
              </a:lnSpc>
            </a:pPr>
            <a:r>
              <a:rPr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活动地点</a:t>
            </a:r>
            <a:r>
              <a:rPr 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：商场北厅</a:t>
            </a:r>
          </a:p>
          <a:p>
            <a:pPr algn="l">
              <a:lnSpc>
                <a:spcPct val="170000"/>
              </a:lnSpc>
            </a:pPr>
            <a:r>
              <a:rPr 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端午节设置主题</a:t>
            </a:r>
            <a:r>
              <a:rPr lang="en-US" alt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DP</a:t>
            </a:r>
            <a:r>
              <a:rPr lang="zh-CN" altLang="en-US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点，可提供祈福卡，到场宾客可为家人和朋友送上美好的心愿。</a:t>
            </a:r>
            <a:endParaRPr sz="1400" b="1" dirty="0"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8091170" y="3133725"/>
            <a:ext cx="3698240" cy="3013075"/>
            <a:chOff x="11183" y="4387"/>
            <a:chExt cx="6802" cy="5541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183" y="4387"/>
              <a:ext cx="6802" cy="5541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/>
            <a:srcRect l="7218" t="83180" r="55204"/>
            <a:stretch>
              <a:fillRect/>
            </a:stretch>
          </p:blipFill>
          <p:spPr>
            <a:xfrm flipH="1">
              <a:off x="15429" y="8996"/>
              <a:ext cx="2556" cy="932"/>
            </a:xfrm>
            <a:prstGeom prst="rect">
              <a:avLst/>
            </a:prstGeom>
          </p:spPr>
        </p:pic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rcRect l="4714"/>
          <a:stretch>
            <a:fillRect/>
          </a:stretch>
        </p:blipFill>
        <p:spPr>
          <a:xfrm>
            <a:off x="333375" y="3133725"/>
            <a:ext cx="4300220" cy="300482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rcRect l="7194" t="10265"/>
          <a:stretch>
            <a:fillRect/>
          </a:stretch>
        </p:blipFill>
        <p:spPr>
          <a:xfrm>
            <a:off x="4705350" y="3133725"/>
            <a:ext cx="3321685" cy="301244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闪电形 6"/>
          <p:cNvSpPr/>
          <p:nvPr/>
        </p:nvSpPr>
        <p:spPr>
          <a:xfrm>
            <a:off x="349885" y="2548255"/>
            <a:ext cx="3364865" cy="2315845"/>
          </a:xfrm>
          <a:prstGeom prst="lightningBolt">
            <a:avLst/>
          </a:prstGeom>
          <a:solidFill>
            <a:srgbClr val="FFB425"/>
          </a:solidFill>
          <a:ln>
            <a:solidFill>
              <a:srgbClr val="026D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4" name="图片 23" descr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 rot="19860000">
            <a:off x="6726555" y="2976880"/>
            <a:ext cx="942975" cy="5962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 rot="19260000">
            <a:off x="5521960" y="3258820"/>
            <a:ext cx="942975" cy="6724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172085" y="379095"/>
            <a:ext cx="11874500" cy="6286500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8" name="文本框 77"/>
          <p:cNvSpPr txBox="1"/>
          <p:nvPr/>
        </p:nvSpPr>
        <p:spPr>
          <a:xfrm>
            <a:off x="3313430" y="3966210"/>
            <a:ext cx="64198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端午节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990176" y="1318017"/>
            <a:ext cx="45262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latin typeface="汉仪菱心体简" panose="02010609000101010101" charset="-122"/>
                <a:ea typeface="汉仪菱心体简" panose="02010609000101010101" charset="-122"/>
              </a:rPr>
              <a:t>6.3</a:t>
            </a:r>
            <a:r>
              <a:rPr lang="zh-CN" altLang="en-US" sz="3600" dirty="0">
                <a:latin typeface="汉仪菱心体简" panose="02010609000101010101" charset="-122"/>
                <a:ea typeface="汉仪菱心体简" panose="02010609000101010101" charset="-122"/>
              </a:rPr>
              <a:t>端午节</a:t>
            </a:r>
            <a:r>
              <a:rPr lang="en-US" altLang="zh-CN" sz="3600" dirty="0">
                <a:latin typeface="汉仪菱心体简" panose="02010609000101010101" charset="-122"/>
                <a:ea typeface="汉仪菱心体简" panose="02010609000101010101" charset="-122"/>
              </a:rPr>
              <a:t>—</a:t>
            </a:r>
            <a:r>
              <a:rPr lang="zh-CN" altLang="en-US" sz="3600" dirty="0">
                <a:latin typeface="汉仪菱心体简" panose="02010609000101010101" charset="-122"/>
                <a:ea typeface="汉仪菱心体简" panose="02010609000101010101" charset="-122"/>
              </a:rPr>
              <a:t>习俗讲堂</a:t>
            </a:r>
          </a:p>
        </p:txBody>
      </p:sp>
      <p:sp>
        <p:nvSpPr>
          <p:cNvPr id="117" name="文本框 116"/>
          <p:cNvSpPr txBox="1"/>
          <p:nvPr/>
        </p:nvSpPr>
        <p:spPr>
          <a:xfrm>
            <a:off x="6112510" y="862965"/>
            <a:ext cx="5102225" cy="1555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70000"/>
              </a:lnSpc>
            </a:pPr>
            <a:r>
              <a:rPr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活动时间</a:t>
            </a:r>
            <a:r>
              <a:rPr 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：</a:t>
            </a:r>
            <a:r>
              <a:rPr lang="en-US" alt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15:00—17:00</a:t>
            </a:r>
          </a:p>
          <a:p>
            <a:pPr algn="l">
              <a:lnSpc>
                <a:spcPct val="170000"/>
              </a:lnSpc>
            </a:pPr>
            <a:r>
              <a:rPr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活动地点</a:t>
            </a:r>
            <a:r>
              <a:rPr 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：商场北厅</a:t>
            </a:r>
          </a:p>
          <a:p>
            <a:pPr algn="l">
              <a:lnSpc>
                <a:spcPct val="170000"/>
              </a:lnSpc>
            </a:pPr>
            <a:r>
              <a:rPr 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活动内容：双店联动</a:t>
            </a:r>
            <a:r>
              <a:rPr lang="en-US" alt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—</a:t>
            </a:r>
            <a:r>
              <a:rPr 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端午节当天邀请汉服/传统习俗KOL在龙首及时代活动现场进行端午由来及传统习俗讲堂。</a:t>
            </a:r>
            <a:endParaRPr lang="en-US" altLang="zh-CN" sz="1400" b="1" dirty="0"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115" y="2698115"/>
            <a:ext cx="5257800" cy="350710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2510" y="2698115"/>
            <a:ext cx="5260975" cy="350774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闪电形 6"/>
          <p:cNvSpPr/>
          <p:nvPr/>
        </p:nvSpPr>
        <p:spPr>
          <a:xfrm>
            <a:off x="349885" y="2548255"/>
            <a:ext cx="3364865" cy="2315845"/>
          </a:xfrm>
          <a:prstGeom prst="lightningBolt">
            <a:avLst/>
          </a:prstGeom>
          <a:solidFill>
            <a:srgbClr val="FFB425"/>
          </a:solidFill>
          <a:ln>
            <a:solidFill>
              <a:srgbClr val="026D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4" name="图片 23" descr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 rot="19860000">
            <a:off x="6726555" y="2976880"/>
            <a:ext cx="942975" cy="5962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 rot="19260000">
            <a:off x="5521960" y="3258820"/>
            <a:ext cx="942975" cy="6724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172085" y="379095"/>
            <a:ext cx="11874500" cy="6286500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8" name="文本框 77"/>
          <p:cNvSpPr txBox="1"/>
          <p:nvPr/>
        </p:nvSpPr>
        <p:spPr>
          <a:xfrm>
            <a:off x="3313430" y="3966210"/>
            <a:ext cx="64198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端午节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990176" y="1318017"/>
            <a:ext cx="500189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latin typeface="汉仪菱心体简" panose="02010609000101010101" charset="-122"/>
                <a:ea typeface="汉仪菱心体简" panose="02010609000101010101" charset="-122"/>
              </a:rPr>
              <a:t>6.4</a:t>
            </a:r>
            <a:r>
              <a:rPr lang="zh-CN" altLang="en-US" sz="3600" dirty="0">
                <a:latin typeface="汉仪菱心体简" panose="02010609000101010101" charset="-122"/>
                <a:ea typeface="汉仪菱心体简" panose="02010609000101010101" charset="-122"/>
              </a:rPr>
              <a:t>端午节</a:t>
            </a:r>
            <a:r>
              <a:rPr lang="en-US" altLang="zh-CN" sz="3600" dirty="0">
                <a:latin typeface="汉仪菱心体简" panose="02010609000101010101" charset="-122"/>
                <a:ea typeface="汉仪菱心体简" panose="02010609000101010101" charset="-122"/>
              </a:rPr>
              <a:t>—</a:t>
            </a:r>
            <a:r>
              <a:rPr lang="zh-CN" altLang="en-US" sz="3600" dirty="0">
                <a:latin typeface="汉仪菱心体简" panose="02010609000101010101" charset="-122"/>
                <a:ea typeface="汉仪菱心体简" panose="02010609000101010101" charset="-122"/>
              </a:rPr>
              <a:t>草花绳</a:t>
            </a:r>
            <a:r>
              <a:rPr lang="en-US" altLang="zh-CN" sz="3600" dirty="0">
                <a:latin typeface="汉仪菱心体简" panose="02010609000101010101" charset="-122"/>
                <a:ea typeface="汉仪菱心体简" panose="02010609000101010101" charset="-122"/>
              </a:rPr>
              <a:t>DIY</a:t>
            </a:r>
          </a:p>
        </p:txBody>
      </p:sp>
      <p:sp>
        <p:nvSpPr>
          <p:cNvPr id="117" name="文本框 116"/>
          <p:cNvSpPr txBox="1"/>
          <p:nvPr/>
        </p:nvSpPr>
        <p:spPr>
          <a:xfrm>
            <a:off x="7019925" y="1117600"/>
            <a:ext cx="4425950" cy="1555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70000"/>
              </a:lnSpc>
            </a:pPr>
            <a:r>
              <a:rPr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活动时间</a:t>
            </a:r>
            <a:r>
              <a:rPr 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：</a:t>
            </a:r>
            <a:r>
              <a:rPr lang="en-US" alt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15:00—17:00</a:t>
            </a:r>
          </a:p>
          <a:p>
            <a:pPr algn="l">
              <a:lnSpc>
                <a:spcPct val="170000"/>
              </a:lnSpc>
            </a:pPr>
            <a:r>
              <a:rPr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活动地点</a:t>
            </a:r>
            <a:r>
              <a:rPr 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：商场</a:t>
            </a:r>
            <a:r>
              <a:rPr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大中庭</a:t>
            </a:r>
            <a:r>
              <a:rPr lang="en-US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/</a:t>
            </a:r>
            <a:r>
              <a:rPr lang="zh-CN" altLang="en-US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乐动篮球场一侧</a:t>
            </a:r>
            <a:endParaRPr sz="1400" b="1" dirty="0"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  <a:sym typeface="+mn-ea"/>
            </a:endParaRPr>
          </a:p>
          <a:p>
            <a:pPr algn="l">
              <a:lnSpc>
                <a:spcPct val="170000"/>
              </a:lnSpc>
            </a:pPr>
            <a:r>
              <a:rPr 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活动内容：端午假期以端午传统习俗为主线，设置DIY活动，邀约亲子家庭参与活动。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rcRect b="7982"/>
          <a:stretch>
            <a:fillRect/>
          </a:stretch>
        </p:blipFill>
        <p:spPr>
          <a:xfrm>
            <a:off x="932180" y="2656840"/>
            <a:ext cx="5117465" cy="353631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rcRect t="5976" b="4896"/>
          <a:stretch>
            <a:fillRect/>
          </a:stretch>
        </p:blipFill>
        <p:spPr>
          <a:xfrm>
            <a:off x="6182995" y="2656840"/>
            <a:ext cx="5058410" cy="353631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闪电形 6"/>
          <p:cNvSpPr/>
          <p:nvPr/>
        </p:nvSpPr>
        <p:spPr>
          <a:xfrm>
            <a:off x="349885" y="2548255"/>
            <a:ext cx="3364865" cy="2315845"/>
          </a:xfrm>
          <a:prstGeom prst="lightningBolt">
            <a:avLst/>
          </a:prstGeom>
          <a:solidFill>
            <a:srgbClr val="FFB425"/>
          </a:solidFill>
          <a:ln>
            <a:solidFill>
              <a:srgbClr val="026D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4" name="图片 23" descr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 rot="19860000">
            <a:off x="6726555" y="2976880"/>
            <a:ext cx="942975" cy="5962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 rot="19260000">
            <a:off x="5521960" y="3258820"/>
            <a:ext cx="942975" cy="6724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172085" y="379095"/>
            <a:ext cx="11874500" cy="6286500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8" name="文本框 77"/>
          <p:cNvSpPr txBox="1"/>
          <p:nvPr/>
        </p:nvSpPr>
        <p:spPr>
          <a:xfrm>
            <a:off x="3313430" y="3966210"/>
            <a:ext cx="64198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端午节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990176" y="1318017"/>
            <a:ext cx="523049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latin typeface="汉仪菱心体简" panose="02010609000101010101" charset="-122"/>
                <a:ea typeface="汉仪菱心体简" panose="02010609000101010101" charset="-122"/>
              </a:rPr>
              <a:t>6.</a:t>
            </a:r>
            <a:r>
              <a:rPr lang="zh-CN" altLang="en-US" sz="3600" dirty="0">
                <a:latin typeface="汉仪菱心体简" panose="02010609000101010101" charset="-122"/>
                <a:ea typeface="汉仪菱心体简" panose="02010609000101010101" charset="-122"/>
              </a:rPr>
              <a:t>端午节</a:t>
            </a:r>
            <a:r>
              <a:rPr lang="en-US" altLang="zh-CN" sz="3600" dirty="0">
                <a:latin typeface="汉仪菱心体简" panose="02010609000101010101" charset="-122"/>
                <a:ea typeface="汉仪菱心体简" panose="02010609000101010101" charset="-122"/>
              </a:rPr>
              <a:t>—</a:t>
            </a:r>
            <a:r>
              <a:rPr lang="zh-CN" altLang="en-US" sz="3600" dirty="0">
                <a:latin typeface="汉仪菱心体简" panose="02010609000101010101" charset="-122"/>
                <a:ea typeface="汉仪菱心体简" panose="02010609000101010101" charset="-122"/>
              </a:rPr>
              <a:t>艾草花束</a:t>
            </a:r>
            <a:r>
              <a:rPr lang="en-US" altLang="zh-CN" sz="3600" dirty="0">
                <a:latin typeface="汉仪菱心体简" panose="02010609000101010101" charset="-122"/>
                <a:ea typeface="汉仪菱心体简" panose="02010609000101010101" charset="-122"/>
              </a:rPr>
              <a:t>DIY</a:t>
            </a:r>
          </a:p>
        </p:txBody>
      </p:sp>
      <p:sp>
        <p:nvSpPr>
          <p:cNvPr id="117" name="文本框 116"/>
          <p:cNvSpPr txBox="1"/>
          <p:nvPr/>
        </p:nvSpPr>
        <p:spPr>
          <a:xfrm>
            <a:off x="7019925" y="1117600"/>
            <a:ext cx="4390390" cy="1555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70000"/>
              </a:lnSpc>
            </a:pPr>
            <a:r>
              <a:rPr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活动时间</a:t>
            </a:r>
            <a:r>
              <a:rPr 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：</a:t>
            </a:r>
            <a:r>
              <a:rPr lang="en-US" alt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15:00—17:00</a:t>
            </a:r>
          </a:p>
          <a:p>
            <a:pPr algn="l">
              <a:lnSpc>
                <a:spcPct val="170000"/>
              </a:lnSpc>
            </a:pPr>
            <a:r>
              <a:rPr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活动地点</a:t>
            </a:r>
            <a:r>
              <a:rPr 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：商场北厅</a:t>
            </a:r>
            <a:endParaRPr sz="1400" b="1" dirty="0"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  <a:sym typeface="+mn-ea"/>
            </a:endParaRPr>
          </a:p>
          <a:p>
            <a:pPr algn="l">
              <a:lnSpc>
                <a:spcPct val="170000"/>
              </a:lnSpc>
            </a:pPr>
            <a:r>
              <a:rPr 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活动内容：</a:t>
            </a:r>
            <a:r>
              <a:rPr 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端午假期以端午传统习俗为主线，设置DIY活动，邀约亲子家庭参与活动。</a:t>
            </a:r>
            <a:endParaRPr lang="zh-CN" sz="1400" b="1" dirty="0"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704850" y="2607945"/>
            <a:ext cx="10705465" cy="3874135"/>
            <a:chOff x="1559" y="4576"/>
            <a:chExt cx="13884" cy="5024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/>
            <a:srcRect b="12624"/>
            <a:stretch>
              <a:fillRect/>
            </a:stretch>
          </p:blipFill>
          <p:spPr>
            <a:xfrm>
              <a:off x="1559" y="4602"/>
              <a:ext cx="5721" cy="4999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/>
            <a:srcRect b="10437"/>
            <a:stretch>
              <a:fillRect/>
            </a:stretch>
          </p:blipFill>
          <p:spPr>
            <a:xfrm>
              <a:off x="7334" y="4576"/>
              <a:ext cx="4209" cy="5025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645" y="4576"/>
              <a:ext cx="3799" cy="50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闪电形 6"/>
          <p:cNvSpPr/>
          <p:nvPr/>
        </p:nvSpPr>
        <p:spPr>
          <a:xfrm>
            <a:off x="349885" y="2548255"/>
            <a:ext cx="3364865" cy="2315845"/>
          </a:xfrm>
          <a:prstGeom prst="lightningBolt">
            <a:avLst/>
          </a:prstGeom>
          <a:solidFill>
            <a:srgbClr val="FFB425"/>
          </a:solidFill>
          <a:ln>
            <a:solidFill>
              <a:srgbClr val="026D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4" name="图片 23" descr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 rot="19860000">
            <a:off x="6726555" y="2976880"/>
            <a:ext cx="942975" cy="5962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 rot="19260000">
            <a:off x="5521960" y="3258820"/>
            <a:ext cx="942975" cy="6724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172085" y="379095"/>
            <a:ext cx="11874500" cy="6286500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8" name="文本框 77"/>
          <p:cNvSpPr txBox="1"/>
          <p:nvPr/>
        </p:nvSpPr>
        <p:spPr>
          <a:xfrm>
            <a:off x="3313430" y="3966210"/>
            <a:ext cx="64198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端午节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915881" y="1447557"/>
            <a:ext cx="449961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latin typeface="汉仪菱心体简" panose="02010609000101010101" charset="-122"/>
                <a:ea typeface="汉仪菱心体简" panose="02010609000101010101" charset="-122"/>
              </a:rPr>
              <a:t>端午节</a:t>
            </a:r>
            <a:r>
              <a:rPr lang="en-US" altLang="zh-CN" sz="3600" dirty="0">
                <a:latin typeface="汉仪菱心体简" panose="02010609000101010101" charset="-122"/>
                <a:ea typeface="汉仪菱心体简" panose="02010609000101010101" charset="-122"/>
              </a:rPr>
              <a:t>—MINI</a:t>
            </a:r>
            <a:r>
              <a:rPr lang="zh-CN" sz="3600" dirty="0">
                <a:latin typeface="汉仪菱心体简" panose="02010609000101010101" charset="-122"/>
                <a:ea typeface="汉仪菱心体简" panose="02010609000101010101" charset="-122"/>
              </a:rPr>
              <a:t>赛龙舟</a:t>
            </a:r>
          </a:p>
        </p:txBody>
      </p:sp>
      <p:sp>
        <p:nvSpPr>
          <p:cNvPr id="117" name="文本框 116"/>
          <p:cNvSpPr txBox="1"/>
          <p:nvPr/>
        </p:nvSpPr>
        <p:spPr>
          <a:xfrm>
            <a:off x="6228080" y="992505"/>
            <a:ext cx="4833620" cy="1555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70000"/>
              </a:lnSpc>
            </a:pPr>
            <a:r>
              <a:rPr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活动时间</a:t>
            </a:r>
            <a:r>
              <a:rPr 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：</a:t>
            </a:r>
            <a:r>
              <a:rPr lang="en-US" alt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6.3-6.5</a:t>
            </a:r>
            <a:r>
              <a:rPr lang="zh-CN" altLang="en-US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日</a:t>
            </a:r>
            <a:r>
              <a:rPr lang="en-US" alt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15:00—17:00</a:t>
            </a:r>
          </a:p>
          <a:p>
            <a:pPr algn="l">
              <a:lnSpc>
                <a:spcPct val="170000"/>
              </a:lnSpc>
            </a:pPr>
            <a:r>
              <a:rPr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活动地点</a:t>
            </a:r>
            <a:r>
              <a:rPr 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：商场北厅</a:t>
            </a:r>
          </a:p>
          <a:p>
            <a:pPr algn="l">
              <a:lnSpc>
                <a:spcPct val="170000"/>
              </a:lnSpc>
            </a:pPr>
            <a:r>
              <a:rPr 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活动内容：赛龙舟比赛为小朋友分组，独立为龙舟填色，组装，并使用自己的作品与其他小组比赛，按比赛名次获奖。</a:t>
            </a:r>
          </a:p>
        </p:txBody>
      </p:sp>
      <p:pic>
        <p:nvPicPr>
          <p:cNvPr id="3" name="图片 2" descr="75465"/>
          <p:cNvPicPr>
            <a:picLocks noChangeAspect="1"/>
          </p:cNvPicPr>
          <p:nvPr/>
        </p:nvPicPr>
        <p:blipFill>
          <a:blip r:embed="rId4"/>
          <a:srcRect r="5194"/>
          <a:stretch>
            <a:fillRect/>
          </a:stretch>
        </p:blipFill>
        <p:spPr>
          <a:xfrm>
            <a:off x="349885" y="3037205"/>
            <a:ext cx="4414520" cy="332930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3305" y="3037205"/>
            <a:ext cx="3557270" cy="332867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26780" y="3037205"/>
            <a:ext cx="3173730" cy="332867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闪电形 6"/>
          <p:cNvSpPr/>
          <p:nvPr/>
        </p:nvSpPr>
        <p:spPr>
          <a:xfrm>
            <a:off x="349885" y="2548255"/>
            <a:ext cx="3364865" cy="2315845"/>
          </a:xfrm>
          <a:prstGeom prst="lightningBolt">
            <a:avLst/>
          </a:prstGeom>
          <a:solidFill>
            <a:srgbClr val="FFB425"/>
          </a:solidFill>
          <a:ln>
            <a:solidFill>
              <a:srgbClr val="026D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4" name="图片 23" descr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 rot="19860000">
            <a:off x="6726555" y="2976880"/>
            <a:ext cx="942975" cy="5962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 rot="19260000">
            <a:off x="5521960" y="3258820"/>
            <a:ext cx="942975" cy="6724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171450" y="379095"/>
            <a:ext cx="11874500" cy="6286500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7646035" y="3291205"/>
            <a:ext cx="319341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主题地贴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616161" y="873517"/>
            <a:ext cx="29260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latin typeface="汉仪菱心体简" panose="02010609000101010101" charset="-122"/>
                <a:ea typeface="汉仪菱心体简" panose="02010609000101010101" charset="-122"/>
              </a:rPr>
              <a:t>中厅氛围布置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3155" y="2785745"/>
            <a:ext cx="5578475" cy="344678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15950" y="1518920"/>
            <a:ext cx="9837420" cy="1189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70000"/>
              </a:lnSpc>
            </a:pPr>
            <a:r>
              <a:rPr 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展出</a:t>
            </a:r>
            <a:r>
              <a:rPr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时间</a:t>
            </a:r>
            <a:r>
              <a:rPr 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：</a:t>
            </a:r>
            <a:r>
              <a:rPr lang="en-US" alt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6.11—6.27</a:t>
            </a:r>
          </a:p>
          <a:p>
            <a:pPr algn="l">
              <a:lnSpc>
                <a:spcPct val="170000"/>
              </a:lnSpc>
            </a:pPr>
            <a:r>
              <a:rPr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活动地点</a:t>
            </a:r>
            <a:r>
              <a:rPr 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：商场大中厅</a:t>
            </a:r>
          </a:p>
          <a:p>
            <a:pPr algn="l">
              <a:lnSpc>
                <a:spcPct val="170000"/>
              </a:lnSpc>
            </a:pPr>
            <a:r>
              <a:rPr 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端午节后，撤除端午节展陈，</a:t>
            </a:r>
            <a:r>
              <a:rPr lang="en-US" alt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6.10</a:t>
            </a:r>
            <a:r>
              <a:rPr lang="zh-CN" altLang="en-US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更换主题氛围布置，增加本月活动主题的传播性。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rcRect t="5305" b="8842"/>
          <a:stretch>
            <a:fillRect/>
          </a:stretch>
        </p:blipFill>
        <p:spPr>
          <a:xfrm>
            <a:off x="764540" y="2785745"/>
            <a:ext cx="5323840" cy="34467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4925" y="3566795"/>
            <a:ext cx="1971040" cy="110871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闪电形 6"/>
          <p:cNvSpPr/>
          <p:nvPr/>
        </p:nvSpPr>
        <p:spPr>
          <a:xfrm>
            <a:off x="349885" y="2548255"/>
            <a:ext cx="3364865" cy="2315845"/>
          </a:xfrm>
          <a:prstGeom prst="lightningBolt">
            <a:avLst/>
          </a:prstGeom>
          <a:solidFill>
            <a:srgbClr val="FFB425"/>
          </a:solidFill>
          <a:ln>
            <a:solidFill>
              <a:srgbClr val="026D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4" name="图片 23" descr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 rot="19860000">
            <a:off x="6726555" y="2976880"/>
            <a:ext cx="942975" cy="5962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 rot="19260000">
            <a:off x="5521960" y="3258820"/>
            <a:ext cx="942975" cy="6724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172085" y="379095"/>
            <a:ext cx="11874500" cy="6286500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8" name="文本框 77"/>
          <p:cNvSpPr txBox="1"/>
          <p:nvPr/>
        </p:nvSpPr>
        <p:spPr>
          <a:xfrm>
            <a:off x="3313430" y="3966210"/>
            <a:ext cx="64198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端午节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380316" y="1220227"/>
            <a:ext cx="488569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latin typeface="汉仪菱心体简" panose="02010609000101010101" charset="-122"/>
                <a:ea typeface="汉仪菱心体简" panose="02010609000101010101" charset="-122"/>
              </a:rPr>
              <a:t>6.11/12</a:t>
            </a:r>
            <a:r>
              <a:rPr lang="zh-CN" altLang="en-US" sz="3600" dirty="0">
                <a:latin typeface="汉仪菱心体简" panose="02010609000101010101" charset="-122"/>
                <a:ea typeface="汉仪菱心体简" panose="02010609000101010101" charset="-122"/>
              </a:rPr>
              <a:t>周末</a:t>
            </a:r>
            <a:r>
              <a:rPr lang="en-US" altLang="zh-CN" sz="3600" dirty="0">
                <a:latin typeface="汉仪菱心体简" panose="02010609000101010101" charset="-122"/>
                <a:ea typeface="汉仪菱心体简" panose="02010609000101010101" charset="-122"/>
              </a:rPr>
              <a:t>—</a:t>
            </a:r>
            <a:r>
              <a:rPr lang="zh-CN" altLang="en-US" sz="3600" dirty="0">
                <a:latin typeface="汉仪菱心体简" panose="02010609000101010101" charset="-122"/>
                <a:ea typeface="汉仪菱心体简" panose="02010609000101010101" charset="-122"/>
              </a:rPr>
              <a:t>团扇</a:t>
            </a:r>
            <a:r>
              <a:rPr lang="en-US" altLang="zh-CN" sz="3600" dirty="0">
                <a:latin typeface="汉仪菱心体简" panose="02010609000101010101" charset="-122"/>
                <a:ea typeface="汉仪菱心体简" panose="02010609000101010101" charset="-122"/>
              </a:rPr>
              <a:t>DIY</a:t>
            </a:r>
          </a:p>
        </p:txBody>
      </p:sp>
      <p:sp>
        <p:nvSpPr>
          <p:cNvPr id="117" name="文本框 116"/>
          <p:cNvSpPr txBox="1"/>
          <p:nvPr/>
        </p:nvSpPr>
        <p:spPr>
          <a:xfrm>
            <a:off x="4375785" y="1958340"/>
            <a:ext cx="4889500" cy="1189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70000"/>
              </a:lnSpc>
            </a:pPr>
            <a:r>
              <a:rPr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活动时间</a:t>
            </a:r>
            <a:r>
              <a:rPr 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：</a:t>
            </a:r>
            <a:r>
              <a:rPr lang="en-US" alt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15:00—17:00</a:t>
            </a:r>
          </a:p>
          <a:p>
            <a:pPr algn="l">
              <a:lnSpc>
                <a:spcPct val="170000"/>
              </a:lnSpc>
            </a:pPr>
            <a:r>
              <a:rPr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活动地点</a:t>
            </a:r>
            <a:r>
              <a:rPr 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：商场大中厅</a:t>
            </a:r>
          </a:p>
          <a:p>
            <a:pPr algn="l">
              <a:lnSpc>
                <a:spcPct val="170000"/>
              </a:lnSpc>
            </a:pPr>
            <a:r>
              <a:rPr lang="zh-CN" altLang="en-US"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活动当天设置主题背景，活动桌椅，到场宾客可参与活动。</a:t>
            </a:r>
            <a:endParaRPr lang="zh-CN" sz="1400" b="1" dirty="0"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26085" y="3421380"/>
            <a:ext cx="11274425" cy="2486660"/>
            <a:chOff x="551" y="5374"/>
            <a:chExt cx="17755" cy="3916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/>
            <a:srcRect t="50110"/>
            <a:stretch>
              <a:fillRect/>
            </a:stretch>
          </p:blipFill>
          <p:spPr>
            <a:xfrm>
              <a:off x="551" y="5374"/>
              <a:ext cx="5889" cy="3917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/>
            <a:srcRect b="50217"/>
            <a:stretch>
              <a:fillRect/>
            </a:stretch>
          </p:blipFill>
          <p:spPr>
            <a:xfrm>
              <a:off x="6532" y="5374"/>
              <a:ext cx="5896" cy="3913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516" y="5374"/>
              <a:ext cx="5791" cy="386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闪电形 6"/>
          <p:cNvSpPr/>
          <p:nvPr/>
        </p:nvSpPr>
        <p:spPr>
          <a:xfrm>
            <a:off x="349885" y="2548255"/>
            <a:ext cx="3364865" cy="2315845"/>
          </a:xfrm>
          <a:prstGeom prst="lightningBolt">
            <a:avLst/>
          </a:prstGeom>
          <a:solidFill>
            <a:srgbClr val="FFB425"/>
          </a:solidFill>
          <a:ln>
            <a:solidFill>
              <a:srgbClr val="026D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4" name="图片 23" descr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 rot="19860000">
            <a:off x="6726555" y="2976880"/>
            <a:ext cx="942975" cy="5962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 rot="19260000">
            <a:off x="5521960" y="3258820"/>
            <a:ext cx="942975" cy="6724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172085" y="379095"/>
            <a:ext cx="11874500" cy="6286500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8" name="文本框 77"/>
          <p:cNvSpPr txBox="1"/>
          <p:nvPr/>
        </p:nvSpPr>
        <p:spPr>
          <a:xfrm>
            <a:off x="3313430" y="3966210"/>
            <a:ext cx="64198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端午节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60306" y="1100212"/>
            <a:ext cx="2849245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latin typeface="汉仪菱心体简" panose="02010609000101010101" charset="-122"/>
                <a:ea typeface="汉仪菱心体简" panose="02010609000101010101" charset="-122"/>
              </a:rPr>
              <a:t>6.18</a:t>
            </a:r>
            <a:r>
              <a:rPr lang="zh-CN" altLang="en-US" sz="3600" dirty="0">
                <a:latin typeface="汉仪菱心体简" panose="02010609000101010101" charset="-122"/>
                <a:ea typeface="汉仪菱心体简" panose="02010609000101010101" charset="-122"/>
              </a:rPr>
              <a:t>父亲节</a:t>
            </a:r>
            <a:r>
              <a:rPr lang="en-US" altLang="zh-CN" sz="3600" dirty="0">
                <a:latin typeface="汉仪菱心体简" panose="02010609000101010101" charset="-122"/>
                <a:ea typeface="汉仪菱心体简" panose="02010609000101010101" charset="-122"/>
              </a:rPr>
              <a:t>—</a:t>
            </a:r>
          </a:p>
          <a:p>
            <a:r>
              <a:rPr lang="zh-CN" altLang="en-US" sz="3600" dirty="0">
                <a:latin typeface="汉仪菱心体简" panose="02010609000101010101" charset="-122"/>
                <a:ea typeface="汉仪菱心体简" panose="02010609000101010101" charset="-122"/>
              </a:rPr>
              <a:t>趣味运动会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9295" y="1304925"/>
            <a:ext cx="7119620" cy="454279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38175" y="2548255"/>
            <a:ext cx="3664585" cy="3441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70000"/>
              </a:lnSpc>
            </a:pPr>
            <a:r>
              <a:rPr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活动时间</a:t>
            </a:r>
            <a:r>
              <a:rPr lang="zh-CN"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：</a:t>
            </a:r>
            <a:r>
              <a:rPr lang="en-US" altLang="zh-CN"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15:00—17:00</a:t>
            </a:r>
          </a:p>
          <a:p>
            <a:pPr algn="l">
              <a:lnSpc>
                <a:spcPct val="170000"/>
              </a:lnSpc>
              <a:buClrTx/>
              <a:buSzTx/>
              <a:buFontTx/>
            </a:pPr>
            <a:r>
              <a:rPr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活动地点</a:t>
            </a:r>
            <a:r>
              <a:rPr lang="zh-CN"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：商场大中庭</a:t>
            </a:r>
          </a:p>
          <a:p>
            <a:pPr algn="l">
              <a:lnSpc>
                <a:spcPct val="170000"/>
              </a:lnSpc>
              <a:spcBef>
                <a:spcPct val="20000"/>
              </a:spcBef>
              <a:buClrTx/>
              <a:buSzTx/>
              <a:buFontTx/>
            </a:pPr>
            <a:r>
              <a:rPr lang="zh-CN"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游戏名称：</a:t>
            </a:r>
            <a:r>
              <a:rPr lang="zh-CN" sz="2400" b="1" dirty="0">
                <a:solidFill>
                  <a:srgbClr val="409C38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相扑大比拼</a:t>
            </a:r>
            <a:endParaRPr lang="zh-CN" sz="1400" dirty="0"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</a:endParaRPr>
          </a:p>
          <a:p>
            <a:pPr lvl="0" algn="l" eaLnBrk="1" hangingPunct="1">
              <a:lnSpc>
                <a:spcPct val="170000"/>
              </a:lnSpc>
              <a:spcBef>
                <a:spcPct val="20000"/>
              </a:spcBef>
              <a:buClrTx/>
              <a:buSzTx/>
              <a:buFontTx/>
              <a:buNone/>
            </a:pPr>
            <a:r>
              <a:rPr lang="zh-CN"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每队参赛者：2人</a:t>
            </a:r>
            <a:endParaRPr lang="zh-CN" sz="1400" dirty="0"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</a:endParaRPr>
          </a:p>
          <a:p>
            <a:pPr lvl="0" algn="l" eaLnBrk="1" hangingPunct="1">
              <a:lnSpc>
                <a:spcPct val="170000"/>
              </a:lnSpc>
              <a:spcBef>
                <a:spcPct val="20000"/>
              </a:spcBef>
              <a:buClrTx/>
              <a:buSzTx/>
              <a:buFontTx/>
              <a:buNone/>
            </a:pPr>
            <a:r>
              <a:rPr lang="zh-CN"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游戏规则:参加游戏者换道具服装,站在指定线内，两位参与者身体不能接触，用手掌推对方，被推处指定线外的参赛者淘汰。</a:t>
            </a:r>
            <a:endParaRPr lang="zh-CN" sz="1400" dirty="0">
              <a:solidFill>
                <a:schemeClr val="tx1"/>
              </a:solidFill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  <a:sym typeface="+mn-ea"/>
            </a:endParaRPr>
          </a:p>
          <a:p>
            <a:pPr algn="l">
              <a:lnSpc>
                <a:spcPct val="150000"/>
              </a:lnSpc>
              <a:spcBef>
                <a:spcPct val="20000"/>
              </a:spcBef>
              <a:buClrTx/>
              <a:buSzTx/>
              <a:buFont typeface="Arial" panose="020B0604020202020204" pitchFamily="34" charset="0"/>
            </a:pPr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闪电形 6"/>
          <p:cNvSpPr/>
          <p:nvPr/>
        </p:nvSpPr>
        <p:spPr>
          <a:xfrm>
            <a:off x="349885" y="2548255"/>
            <a:ext cx="3364865" cy="2315845"/>
          </a:xfrm>
          <a:prstGeom prst="lightningBolt">
            <a:avLst/>
          </a:prstGeom>
          <a:solidFill>
            <a:srgbClr val="FFB425"/>
          </a:solidFill>
          <a:ln>
            <a:solidFill>
              <a:srgbClr val="026D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4" name="图片 23" descr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 rot="19860000">
            <a:off x="6726555" y="2976880"/>
            <a:ext cx="942975" cy="5962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 rot="19260000">
            <a:off x="5521960" y="3258820"/>
            <a:ext cx="942975" cy="6724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172085" y="379095"/>
            <a:ext cx="11874500" cy="6286500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8" name="文本框 77"/>
          <p:cNvSpPr txBox="1"/>
          <p:nvPr/>
        </p:nvSpPr>
        <p:spPr>
          <a:xfrm>
            <a:off x="3313430" y="3966210"/>
            <a:ext cx="64198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端午节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60306" y="1100212"/>
            <a:ext cx="2849245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latin typeface="汉仪菱心体简" panose="02010609000101010101" charset="-122"/>
                <a:ea typeface="汉仪菱心体简" panose="02010609000101010101" charset="-122"/>
              </a:rPr>
              <a:t>6.18</a:t>
            </a:r>
            <a:r>
              <a:rPr lang="zh-CN" altLang="en-US" sz="3600" dirty="0">
                <a:latin typeface="汉仪菱心体简" panose="02010609000101010101" charset="-122"/>
                <a:ea typeface="汉仪菱心体简" panose="02010609000101010101" charset="-122"/>
              </a:rPr>
              <a:t>父亲节</a:t>
            </a:r>
            <a:r>
              <a:rPr lang="en-US" altLang="zh-CN" sz="3600" dirty="0">
                <a:latin typeface="汉仪菱心体简" panose="02010609000101010101" charset="-122"/>
                <a:ea typeface="汉仪菱心体简" panose="02010609000101010101" charset="-122"/>
              </a:rPr>
              <a:t>—</a:t>
            </a:r>
          </a:p>
          <a:p>
            <a:r>
              <a:rPr lang="zh-CN" altLang="en-US" sz="3600" dirty="0">
                <a:latin typeface="汉仪菱心体简" panose="02010609000101010101" charset="-122"/>
                <a:ea typeface="汉仪菱心体简" panose="02010609000101010101" charset="-122"/>
              </a:rPr>
              <a:t>趣味运动会</a:t>
            </a:r>
          </a:p>
        </p:txBody>
      </p:sp>
      <p:sp>
        <p:nvSpPr>
          <p:cNvPr id="117" name="文本框 116"/>
          <p:cNvSpPr txBox="1"/>
          <p:nvPr/>
        </p:nvSpPr>
        <p:spPr>
          <a:xfrm>
            <a:off x="760095" y="2669540"/>
            <a:ext cx="3732530" cy="2670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70000"/>
              </a:lnSpc>
            </a:pPr>
            <a:r>
              <a:rPr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活动时间</a:t>
            </a:r>
            <a:r>
              <a:rPr lang="zh-CN"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：</a:t>
            </a:r>
            <a:r>
              <a:rPr lang="en-US" altLang="zh-CN"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15:00—17:00</a:t>
            </a:r>
          </a:p>
          <a:p>
            <a:pPr algn="l">
              <a:lnSpc>
                <a:spcPct val="170000"/>
              </a:lnSpc>
            </a:pPr>
            <a:r>
              <a:rPr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活动地点</a:t>
            </a:r>
            <a:r>
              <a:rPr lang="zh-CN"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：商场</a:t>
            </a:r>
            <a:r>
              <a:rPr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大中庭</a:t>
            </a:r>
          </a:p>
          <a:p>
            <a:pPr lvl="0" algn="l">
              <a:lnSpc>
                <a:spcPct val="150000"/>
              </a:lnSpc>
              <a:buClrTx/>
              <a:buSzTx/>
              <a:buFont typeface="Arial" panose="020B0604020202020204" pitchFamily="34" charset="0"/>
              <a:buNone/>
            </a:pPr>
            <a:r>
              <a:rPr lang="zh-CN"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游戏名称：</a:t>
            </a:r>
            <a:r>
              <a:rPr lang="zh-CN" sz="2400" b="1" dirty="0">
                <a:solidFill>
                  <a:srgbClr val="409C38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趾压板跳绳</a:t>
            </a:r>
          </a:p>
          <a:p>
            <a:pPr lvl="0" algn="l">
              <a:lnSpc>
                <a:spcPct val="150000"/>
              </a:lnSpc>
              <a:buClrTx/>
              <a:buSzTx/>
              <a:buFont typeface="Arial" panose="020B0604020202020204" pitchFamily="34" charset="0"/>
              <a:buNone/>
            </a:pPr>
            <a:r>
              <a:rPr lang="zh-CN"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每组参赛者：2人</a:t>
            </a:r>
            <a:endParaRPr lang="zh-CN" sz="1400" dirty="0"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</a:endParaRPr>
          </a:p>
          <a:p>
            <a:pPr lvl="0" algn="l">
              <a:lnSpc>
                <a:spcPct val="150000"/>
              </a:lnSpc>
              <a:buClrTx/>
              <a:buSzTx/>
              <a:buFont typeface="Arial" panose="020B0604020202020204" pitchFamily="34" charset="0"/>
              <a:buNone/>
            </a:pPr>
            <a:r>
              <a:rPr lang="zh-CN"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游戏规则：</a:t>
            </a:r>
          </a:p>
          <a:p>
            <a:pPr lvl="0" algn="l">
              <a:lnSpc>
                <a:spcPct val="150000"/>
              </a:lnSpc>
              <a:buClrTx/>
              <a:buSzTx/>
              <a:buFont typeface="Arial" panose="020B0604020202020204" pitchFamily="34" charset="0"/>
              <a:buNone/>
            </a:pPr>
            <a:r>
              <a:rPr lang="zh-CN"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1.每组游戏2个家庭参与，参赛者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在指压板上挑战跳绳，最先跳完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个的参赛者获胜。</a:t>
            </a:r>
            <a:endParaRPr lang="zh-CN" sz="1400" dirty="0"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rcRect l="51248" t="37033" r="2681" b="3928"/>
          <a:stretch>
            <a:fillRect/>
          </a:stretch>
        </p:blipFill>
        <p:spPr>
          <a:xfrm>
            <a:off x="5022215" y="1296670"/>
            <a:ext cx="6173470" cy="445071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闪电形 6"/>
          <p:cNvSpPr/>
          <p:nvPr/>
        </p:nvSpPr>
        <p:spPr>
          <a:xfrm>
            <a:off x="349885" y="2548255"/>
            <a:ext cx="3364865" cy="2315845"/>
          </a:xfrm>
          <a:prstGeom prst="lightningBolt">
            <a:avLst/>
          </a:prstGeom>
          <a:solidFill>
            <a:srgbClr val="FFB425"/>
          </a:solidFill>
          <a:ln>
            <a:solidFill>
              <a:srgbClr val="026D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4" name="图片 23" descr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 rot="19860000">
            <a:off x="6726555" y="2976880"/>
            <a:ext cx="942975" cy="5962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 rot="19260000">
            <a:off x="5521960" y="3258820"/>
            <a:ext cx="942975" cy="6724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172085" y="379095"/>
            <a:ext cx="11874500" cy="6286500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8" name="文本框 77"/>
          <p:cNvSpPr txBox="1"/>
          <p:nvPr/>
        </p:nvSpPr>
        <p:spPr>
          <a:xfrm>
            <a:off x="3313430" y="3966210"/>
            <a:ext cx="64198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端午节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60306" y="1100212"/>
            <a:ext cx="2849245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latin typeface="汉仪菱心体简" panose="02010609000101010101" charset="-122"/>
                <a:ea typeface="汉仪菱心体简" panose="02010609000101010101" charset="-122"/>
              </a:rPr>
              <a:t>6.19</a:t>
            </a:r>
            <a:r>
              <a:rPr lang="zh-CN" altLang="en-US" sz="3600" dirty="0">
                <a:latin typeface="汉仪菱心体简" panose="02010609000101010101" charset="-122"/>
                <a:ea typeface="汉仪菱心体简" panose="02010609000101010101" charset="-122"/>
              </a:rPr>
              <a:t>父亲节</a:t>
            </a:r>
            <a:r>
              <a:rPr lang="en-US" altLang="zh-CN" sz="3600" dirty="0">
                <a:latin typeface="汉仪菱心体简" panose="02010609000101010101" charset="-122"/>
                <a:ea typeface="汉仪菱心体简" panose="02010609000101010101" charset="-122"/>
              </a:rPr>
              <a:t>—</a:t>
            </a:r>
          </a:p>
          <a:p>
            <a:r>
              <a:rPr lang="zh-CN" altLang="en-US" sz="3600" dirty="0">
                <a:latin typeface="汉仪菱心体简" panose="02010609000101010101" charset="-122"/>
                <a:ea typeface="汉仪菱心体简" panose="02010609000101010101" charset="-122"/>
              </a:rPr>
              <a:t>趣味运动会</a:t>
            </a:r>
          </a:p>
        </p:txBody>
      </p:sp>
      <p:sp>
        <p:nvSpPr>
          <p:cNvPr id="117" name="文本框 116"/>
          <p:cNvSpPr txBox="1"/>
          <p:nvPr/>
        </p:nvSpPr>
        <p:spPr>
          <a:xfrm>
            <a:off x="760095" y="2162810"/>
            <a:ext cx="3732530" cy="3359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70000"/>
              </a:lnSpc>
            </a:pPr>
            <a:r>
              <a:rPr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活动时间</a:t>
            </a:r>
            <a:r>
              <a:rPr lang="zh-CN"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：</a:t>
            </a:r>
            <a:r>
              <a:rPr lang="en-US" altLang="zh-CN"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15:00—17:00</a:t>
            </a:r>
          </a:p>
          <a:p>
            <a:pPr algn="l">
              <a:lnSpc>
                <a:spcPct val="170000"/>
              </a:lnSpc>
            </a:pPr>
            <a:r>
              <a:rPr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活动地点</a:t>
            </a:r>
            <a:r>
              <a:rPr lang="zh-CN"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：商场</a:t>
            </a:r>
            <a:r>
              <a:rPr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大中庭</a:t>
            </a:r>
          </a:p>
          <a:p>
            <a:pPr lvl="0" algn="l">
              <a:lnSpc>
                <a:spcPct val="150000"/>
              </a:lnSpc>
              <a:buClrTx/>
              <a:buSzTx/>
              <a:buFont typeface="Arial" panose="020B0604020202020204" pitchFamily="34" charset="0"/>
              <a:buNone/>
            </a:pPr>
            <a:r>
              <a:rPr lang="zh-CN"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游戏名称：</a:t>
            </a:r>
            <a:r>
              <a:rPr lang="zh-CN" altLang="en-US" sz="2400" b="1" dirty="0">
                <a:solidFill>
                  <a:srgbClr val="409C38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小小投篮手</a:t>
            </a:r>
            <a:endParaRPr lang="zh-CN" sz="2400" b="1" dirty="0">
              <a:solidFill>
                <a:srgbClr val="409C38"/>
              </a:solidFill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  <a:sym typeface="+mn-ea"/>
            </a:endParaRPr>
          </a:p>
          <a:p>
            <a:pPr lvl="0" algn="l">
              <a:lnSpc>
                <a:spcPct val="150000"/>
              </a:lnSpc>
              <a:buClrTx/>
              <a:buSzTx/>
              <a:buFont typeface="Arial" panose="020B0604020202020204" pitchFamily="34" charset="0"/>
              <a:buNone/>
            </a:pPr>
            <a:r>
              <a:rPr lang="zh-CN"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每组参赛者：2人</a:t>
            </a:r>
            <a:endParaRPr lang="zh-CN" sz="1400" dirty="0"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</a:endParaRPr>
          </a:p>
          <a:p>
            <a:pPr lvl="0" algn="l">
              <a:lnSpc>
                <a:spcPct val="150000"/>
              </a:lnSpc>
              <a:buClrTx/>
              <a:buSzTx/>
              <a:buFont typeface="Arial" panose="020B0604020202020204" pitchFamily="34" charset="0"/>
              <a:buNone/>
            </a:pPr>
            <a:r>
              <a:rPr lang="zh-CN"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游戏规则：</a:t>
            </a:r>
          </a:p>
          <a:p>
            <a:pPr algn="l">
              <a:lnSpc>
                <a:spcPct val="150000"/>
              </a:lnSpc>
              <a:buClrTx/>
              <a:buSzTx/>
              <a:buFont typeface="Arial" panose="020B0604020202020204" pitchFamily="34" charset="0"/>
            </a:pPr>
            <a:r>
              <a:rPr lang="zh-CN"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家庭赛，孩子扔球，通过家长与子女的共同配合，完成一系列任务增加亲子协作能力。</a:t>
            </a:r>
            <a:endParaRPr lang="zh-CN" sz="1400" dirty="0"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</a:endParaRPr>
          </a:p>
          <a:p>
            <a:pPr algn="l">
              <a:lnSpc>
                <a:spcPct val="150000"/>
              </a:lnSpc>
              <a:buClrTx/>
              <a:buSzTx/>
              <a:buFont typeface="Arial" panose="020B0604020202020204" pitchFamily="34" charset="0"/>
            </a:pPr>
            <a:endParaRPr lang="zh-CN" sz="1400" dirty="0"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</a:endParaRPr>
          </a:p>
          <a:p>
            <a:pPr algn="l">
              <a:lnSpc>
                <a:spcPct val="170000"/>
              </a:lnSpc>
            </a:pPr>
            <a:endParaRPr lang="zh-CN" sz="1400" dirty="0"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1595" y="1447800"/>
            <a:ext cx="6239510" cy="414909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闪电形 6"/>
          <p:cNvSpPr/>
          <p:nvPr/>
        </p:nvSpPr>
        <p:spPr>
          <a:xfrm>
            <a:off x="349885" y="2548255"/>
            <a:ext cx="3364865" cy="2315845"/>
          </a:xfrm>
          <a:prstGeom prst="lightningBolt">
            <a:avLst/>
          </a:prstGeom>
          <a:solidFill>
            <a:srgbClr val="FFB425"/>
          </a:solidFill>
          <a:ln>
            <a:solidFill>
              <a:srgbClr val="026D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4" name="图片 23" descr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 rot="19860000">
            <a:off x="6726555" y="2976880"/>
            <a:ext cx="942975" cy="5962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 rot="19260000">
            <a:off x="5521960" y="3258820"/>
            <a:ext cx="942975" cy="6724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172085" y="379095"/>
            <a:ext cx="11874500" cy="6286500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>
                <a:latin typeface="方正俊黑简体" panose="02000000000000000000" charset="-122"/>
                <a:ea typeface="方正俊黑简体" panose="02000000000000000000" charset="-122"/>
                <a:cs typeface="方正俊黑简体" panose="02000000000000000000" charset="-122"/>
                <a:sym typeface="+mn-ea"/>
              </a:rPr>
              <a:t>游戏规则：每组家庭三人，用绳子将相邻腿绑上之后跑步最先跑到终点者为胜。</a:t>
            </a:r>
            <a:endParaRPr lang="zh-CN" altLang="en-US"/>
          </a:p>
        </p:txBody>
      </p:sp>
      <p:sp>
        <p:nvSpPr>
          <p:cNvPr id="78" name="文本框 77"/>
          <p:cNvSpPr txBox="1"/>
          <p:nvPr/>
        </p:nvSpPr>
        <p:spPr>
          <a:xfrm>
            <a:off x="3313430" y="3966210"/>
            <a:ext cx="64198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端午节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60306" y="1100212"/>
            <a:ext cx="2849245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latin typeface="汉仪菱心体简" panose="02010609000101010101" charset="-122"/>
                <a:ea typeface="汉仪菱心体简" panose="02010609000101010101" charset="-122"/>
              </a:rPr>
              <a:t>6.19</a:t>
            </a:r>
            <a:r>
              <a:rPr lang="zh-CN" altLang="en-US" sz="3600" dirty="0">
                <a:latin typeface="汉仪菱心体简" panose="02010609000101010101" charset="-122"/>
                <a:ea typeface="汉仪菱心体简" panose="02010609000101010101" charset="-122"/>
              </a:rPr>
              <a:t>父亲节</a:t>
            </a:r>
            <a:r>
              <a:rPr lang="en-US" altLang="zh-CN" sz="3600" dirty="0">
                <a:latin typeface="汉仪菱心体简" panose="02010609000101010101" charset="-122"/>
                <a:ea typeface="汉仪菱心体简" panose="02010609000101010101" charset="-122"/>
              </a:rPr>
              <a:t>—</a:t>
            </a:r>
          </a:p>
          <a:p>
            <a:r>
              <a:rPr lang="zh-CN" altLang="en-US" sz="3600" dirty="0">
                <a:latin typeface="汉仪菱心体简" panose="02010609000101010101" charset="-122"/>
                <a:ea typeface="汉仪菱心体简" panose="02010609000101010101" charset="-122"/>
              </a:rPr>
              <a:t>趣味运动会</a:t>
            </a:r>
          </a:p>
        </p:txBody>
      </p:sp>
      <p:sp>
        <p:nvSpPr>
          <p:cNvPr id="117" name="文本框 116"/>
          <p:cNvSpPr txBox="1"/>
          <p:nvPr/>
        </p:nvSpPr>
        <p:spPr>
          <a:xfrm>
            <a:off x="760095" y="2548255"/>
            <a:ext cx="3732530" cy="3359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70000"/>
              </a:lnSpc>
            </a:pPr>
            <a:r>
              <a:rPr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活动时间</a:t>
            </a:r>
            <a:r>
              <a:rPr lang="zh-CN"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：</a:t>
            </a:r>
            <a:r>
              <a:rPr lang="en-US" altLang="zh-CN"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15:00—17:00</a:t>
            </a:r>
          </a:p>
          <a:p>
            <a:pPr algn="l">
              <a:lnSpc>
                <a:spcPct val="170000"/>
              </a:lnSpc>
            </a:pPr>
            <a:r>
              <a:rPr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活动地点</a:t>
            </a:r>
            <a:r>
              <a:rPr lang="zh-CN"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：商场</a:t>
            </a:r>
            <a:r>
              <a:rPr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大中庭</a:t>
            </a:r>
          </a:p>
          <a:p>
            <a:pPr lvl="0" algn="l">
              <a:lnSpc>
                <a:spcPct val="150000"/>
              </a:lnSpc>
              <a:buClrTx/>
              <a:buSzTx/>
              <a:buFont typeface="Arial" panose="020B0604020202020204" pitchFamily="34" charset="0"/>
              <a:buNone/>
            </a:pPr>
            <a:r>
              <a:rPr lang="zh-CN"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游戏名称：</a:t>
            </a:r>
            <a:r>
              <a:rPr lang="zh-CN" sz="2400" b="1" dirty="0">
                <a:solidFill>
                  <a:srgbClr val="73B66D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两人三足</a:t>
            </a:r>
            <a:endParaRPr lang="zh-CN" sz="2400" b="1" dirty="0">
              <a:solidFill>
                <a:srgbClr val="409C38"/>
              </a:solidFill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  <a:sym typeface="+mn-ea"/>
            </a:endParaRPr>
          </a:p>
          <a:p>
            <a:pPr lvl="0" algn="l">
              <a:lnSpc>
                <a:spcPct val="150000"/>
              </a:lnSpc>
              <a:buClrTx/>
              <a:buSzTx/>
              <a:buFont typeface="Arial" panose="020B0604020202020204" pitchFamily="34" charset="0"/>
              <a:buNone/>
            </a:pPr>
            <a:r>
              <a:rPr lang="zh-CN"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每组参赛者：</a:t>
            </a:r>
            <a:r>
              <a:rPr lang="en-US" altLang="zh-CN"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3</a:t>
            </a:r>
            <a:r>
              <a:rPr lang="zh-CN"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人</a:t>
            </a:r>
            <a:endParaRPr lang="zh-CN" sz="1400" dirty="0"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</a:endParaRPr>
          </a:p>
          <a:p>
            <a:pPr lvl="0" algn="l">
              <a:lnSpc>
                <a:spcPct val="150000"/>
              </a:lnSpc>
              <a:buClrTx/>
              <a:buSzTx/>
              <a:buFont typeface="Arial" panose="020B0604020202020204" pitchFamily="34" charset="0"/>
              <a:buNone/>
            </a:pPr>
            <a:r>
              <a:rPr lang="zh-CN"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游戏规则：</a:t>
            </a:r>
          </a:p>
          <a:p>
            <a:pPr algn="l">
              <a:lnSpc>
                <a:spcPct val="150000"/>
              </a:lnSpc>
              <a:buClrTx/>
              <a:buSzTx/>
              <a:buFont typeface="Arial" panose="020B0604020202020204" pitchFamily="34" charset="0"/>
            </a:pPr>
            <a:r>
              <a:rPr lang="zh-CN"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每组家庭三人，用绳子将相邻腿绑上之后跑步最先跑到终点者为胜。</a:t>
            </a:r>
            <a:endParaRPr lang="zh-CN" sz="1400" dirty="0"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</a:endParaRPr>
          </a:p>
          <a:p>
            <a:pPr algn="l">
              <a:lnSpc>
                <a:spcPct val="150000"/>
              </a:lnSpc>
              <a:buClrTx/>
              <a:buSzTx/>
              <a:buFont typeface="Arial" panose="020B0604020202020204" pitchFamily="34" charset="0"/>
            </a:pPr>
            <a:endParaRPr lang="zh-CN" sz="1400" dirty="0"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</a:endParaRPr>
          </a:p>
          <a:p>
            <a:pPr algn="l">
              <a:lnSpc>
                <a:spcPct val="170000"/>
              </a:lnSpc>
            </a:pPr>
            <a:endParaRPr lang="zh-CN" sz="1400" dirty="0"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5535" y="1521460"/>
            <a:ext cx="6160135" cy="414782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闪电形 6"/>
          <p:cNvSpPr/>
          <p:nvPr/>
        </p:nvSpPr>
        <p:spPr>
          <a:xfrm>
            <a:off x="349885" y="2548255"/>
            <a:ext cx="3364865" cy="2315845"/>
          </a:xfrm>
          <a:prstGeom prst="lightningBolt">
            <a:avLst/>
          </a:prstGeom>
          <a:solidFill>
            <a:srgbClr val="FFB425"/>
          </a:solidFill>
          <a:ln>
            <a:solidFill>
              <a:srgbClr val="026D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4" name="图片 23" descr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 rot="19860000">
            <a:off x="6726555" y="2976880"/>
            <a:ext cx="942975" cy="5962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 rot="19260000">
            <a:off x="5521960" y="3258820"/>
            <a:ext cx="942975" cy="6724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172085" y="387985"/>
            <a:ext cx="11874500" cy="6286500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8" name="文本框 77"/>
          <p:cNvSpPr txBox="1"/>
          <p:nvPr/>
        </p:nvSpPr>
        <p:spPr>
          <a:xfrm>
            <a:off x="3313430" y="3966210"/>
            <a:ext cx="64198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端午节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2826385" y="1140460"/>
            <a:ext cx="72675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汉仪菱心体简" panose="02010609000101010101" charset="-122"/>
                <a:ea typeface="汉仪菱心体简" panose="02010609000101010101" charset="-122"/>
              </a:rPr>
              <a:t>6.25/26</a:t>
            </a:r>
            <a:r>
              <a:rPr lang="zh-CN" altLang="en-US" sz="3600" dirty="0">
                <a:latin typeface="汉仪菱心体简" panose="02010609000101010101" charset="-122"/>
                <a:ea typeface="汉仪菱心体简" panose="02010609000101010101" charset="-122"/>
              </a:rPr>
              <a:t>周末</a:t>
            </a:r>
            <a:r>
              <a:rPr lang="en-US" altLang="zh-CN" sz="3600" dirty="0">
                <a:latin typeface="汉仪菱心体简" panose="02010609000101010101" charset="-122"/>
                <a:ea typeface="汉仪菱心体简" panose="02010609000101010101" charset="-122"/>
              </a:rPr>
              <a:t>—</a:t>
            </a:r>
            <a:r>
              <a:rPr lang="zh-CN" altLang="en-US" sz="3600" dirty="0">
                <a:latin typeface="汉仪菱心体简" panose="02010609000101010101" charset="-122"/>
                <a:ea typeface="汉仪菱心体简" panose="02010609000101010101" charset="-122"/>
              </a:rPr>
              <a:t>鸡蛋托</a:t>
            </a:r>
            <a:r>
              <a:rPr lang="en-US" altLang="zh-CN" sz="3600" dirty="0">
                <a:latin typeface="汉仪菱心体简" panose="02010609000101010101" charset="-122"/>
                <a:ea typeface="汉仪菱心体简" panose="02010609000101010101" charset="-122"/>
              </a:rPr>
              <a:t>DIY</a:t>
            </a:r>
          </a:p>
        </p:txBody>
      </p:sp>
      <p:sp>
        <p:nvSpPr>
          <p:cNvPr id="117" name="文本框 116"/>
          <p:cNvSpPr txBox="1"/>
          <p:nvPr/>
        </p:nvSpPr>
        <p:spPr>
          <a:xfrm>
            <a:off x="4182745" y="1785620"/>
            <a:ext cx="5608320" cy="1555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70000"/>
              </a:lnSpc>
            </a:pPr>
            <a:r>
              <a:rPr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活动时间</a:t>
            </a:r>
            <a:r>
              <a:rPr 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：</a:t>
            </a:r>
            <a:r>
              <a:rPr lang="en-US" alt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15:00—17:00</a:t>
            </a:r>
          </a:p>
          <a:p>
            <a:pPr algn="l">
              <a:lnSpc>
                <a:spcPct val="170000"/>
              </a:lnSpc>
            </a:pPr>
            <a:r>
              <a:rPr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活动地点</a:t>
            </a:r>
            <a:r>
              <a:rPr 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：商场大中厅</a:t>
            </a:r>
          </a:p>
          <a:p>
            <a:pPr algn="l">
              <a:lnSpc>
                <a:spcPct val="170000"/>
              </a:lnSpc>
            </a:pPr>
            <a:r>
              <a:rPr lang="zh-CN" altLang="en-US" sz="1400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活动当天设置主题背景，活动桌椅，到场宾客可参与活动。</a:t>
            </a:r>
            <a:endParaRPr lang="zh-CN" altLang="en-US" sz="1400" dirty="0"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</a:endParaRPr>
          </a:p>
          <a:p>
            <a:pPr algn="l">
              <a:lnSpc>
                <a:spcPct val="170000"/>
              </a:lnSpc>
            </a:pPr>
            <a:endParaRPr lang="zh-CN" sz="1400" b="1" dirty="0"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8535" y="3037205"/>
            <a:ext cx="4673600" cy="31235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rcRect t="20876"/>
          <a:stretch>
            <a:fillRect/>
          </a:stretch>
        </p:blipFill>
        <p:spPr>
          <a:xfrm>
            <a:off x="8609965" y="3037205"/>
            <a:ext cx="2634615" cy="31242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rcRect b="856"/>
          <a:stretch>
            <a:fillRect/>
          </a:stretch>
        </p:blipFill>
        <p:spPr>
          <a:xfrm>
            <a:off x="5744210" y="3037205"/>
            <a:ext cx="2802255" cy="312293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11430" y="0"/>
            <a:ext cx="12225020" cy="692023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-10160" y="6402705"/>
            <a:ext cx="12212320" cy="518160"/>
          </a:xfrm>
          <a:prstGeom prst="rect">
            <a:avLst/>
          </a:prstGeom>
          <a:solidFill>
            <a:srgbClr val="026D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" name="图片 1" descr="1652586109(1)"/>
          <p:cNvPicPr>
            <a:picLocks noChangeAspect="1"/>
          </p:cNvPicPr>
          <p:nvPr/>
        </p:nvPicPr>
        <p:blipFill>
          <a:blip r:embed="rId3">
            <a:clrChange>
              <a:clrFrom>
                <a:srgbClr val="157FD5">
                  <a:alpha val="100000"/>
                </a:srgbClr>
              </a:clrFrom>
              <a:clrTo>
                <a:srgbClr val="157FD5">
                  <a:alpha val="100000"/>
                  <a:alpha val="0"/>
                </a:srgbClr>
              </a:clrTo>
            </a:clrChange>
          </a:blip>
          <a:srcRect l="56617"/>
          <a:stretch>
            <a:fillRect/>
          </a:stretch>
        </p:blipFill>
        <p:spPr>
          <a:xfrm>
            <a:off x="8274685" y="1109345"/>
            <a:ext cx="3386455" cy="444309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8758555" y="6397625"/>
            <a:ext cx="33623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000" i="1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/</a:t>
            </a:r>
            <a:r>
              <a:rPr lang="zh-CN" sz="2000" i="1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Activities in June</a:t>
            </a:r>
            <a:r>
              <a:rPr lang="en-US" altLang="zh-CN" sz="2000" i="1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/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-11430" y="6635750"/>
            <a:ext cx="8606155" cy="67945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文本框 115"/>
          <p:cNvSpPr txBox="1"/>
          <p:nvPr/>
        </p:nvSpPr>
        <p:spPr>
          <a:xfrm>
            <a:off x="1221316" y="2650247"/>
            <a:ext cx="4846955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</a:rPr>
              <a:t>02 SP</a:t>
            </a:r>
            <a:r>
              <a:rPr lang="zh-CN" altLang="en-US" sz="7200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</a:rPr>
              <a:t>活动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闪电形 6"/>
          <p:cNvSpPr/>
          <p:nvPr/>
        </p:nvSpPr>
        <p:spPr>
          <a:xfrm>
            <a:off x="349885" y="2548255"/>
            <a:ext cx="3364865" cy="2315845"/>
          </a:xfrm>
          <a:prstGeom prst="lightningBolt">
            <a:avLst/>
          </a:prstGeom>
          <a:solidFill>
            <a:srgbClr val="FFB425"/>
          </a:solidFill>
          <a:ln>
            <a:solidFill>
              <a:srgbClr val="026D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4" name="图片 23" descr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 rot="19860000">
            <a:off x="6726555" y="2976880"/>
            <a:ext cx="942975" cy="5962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 rot="19260000">
            <a:off x="5521960" y="3258820"/>
            <a:ext cx="942975" cy="6724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172085" y="318770"/>
            <a:ext cx="11874500" cy="6286500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8" name="文本框 77"/>
          <p:cNvSpPr txBox="1"/>
          <p:nvPr/>
        </p:nvSpPr>
        <p:spPr>
          <a:xfrm>
            <a:off x="3313430" y="3966210"/>
            <a:ext cx="64198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端午节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910801" y="1111642"/>
            <a:ext cx="182943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latin typeface="汉仪菱心体简" panose="02010609000101010101" charset="-122"/>
                <a:ea typeface="汉仪菱心体简" panose="02010609000101010101" charset="-122"/>
              </a:rPr>
              <a:t>SP</a:t>
            </a:r>
            <a:r>
              <a:rPr lang="zh-CN" altLang="en-US" sz="3600" dirty="0">
                <a:latin typeface="汉仪菱心体简" panose="02010609000101010101" charset="-122"/>
                <a:ea typeface="汉仪菱心体简" panose="02010609000101010101" charset="-122"/>
              </a:rPr>
              <a:t>活动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862705" y="1275715"/>
            <a:ext cx="4772660" cy="561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70000"/>
              </a:lnSpc>
            </a:pPr>
            <a:r>
              <a:rPr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六月SP活动以包装推广商户自有活动为主</a:t>
            </a:r>
            <a:r>
              <a:rPr lang="zh-CN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。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8635365" y="1991360"/>
            <a:ext cx="2467610" cy="4389120"/>
            <a:chOff x="2197" y="3259"/>
            <a:chExt cx="3886" cy="6912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97" y="3259"/>
              <a:ext cx="3886" cy="6913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2293" y="3276"/>
              <a:ext cx="1191" cy="463"/>
            </a:xfrm>
            <a:prstGeom prst="rect">
              <a:avLst/>
            </a:prstGeom>
            <a:solidFill>
              <a:srgbClr val="FED5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3050" y="2003425"/>
            <a:ext cx="3115945" cy="440436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rcRect b="25042"/>
          <a:stretch>
            <a:fillRect/>
          </a:stretch>
        </p:blipFill>
        <p:spPr>
          <a:xfrm>
            <a:off x="3392170" y="2003425"/>
            <a:ext cx="1678305" cy="43776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7"/>
          <a:srcRect t="7275"/>
          <a:stretch>
            <a:fillRect/>
          </a:stretch>
        </p:blipFill>
        <p:spPr>
          <a:xfrm>
            <a:off x="939800" y="2003425"/>
            <a:ext cx="2185670" cy="439039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-31115"/>
            <a:ext cx="12212320" cy="692023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-10160" y="6402705"/>
            <a:ext cx="12212320" cy="518160"/>
          </a:xfrm>
          <a:prstGeom prst="rect">
            <a:avLst/>
          </a:prstGeom>
          <a:solidFill>
            <a:srgbClr val="026D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" name="图片 1" descr="1652586109(1)"/>
          <p:cNvPicPr>
            <a:picLocks noChangeAspect="1"/>
          </p:cNvPicPr>
          <p:nvPr/>
        </p:nvPicPr>
        <p:blipFill>
          <a:blip r:embed="rId3">
            <a:clrChange>
              <a:clrFrom>
                <a:srgbClr val="EE6052">
                  <a:alpha val="100000"/>
                </a:srgbClr>
              </a:clrFrom>
              <a:clrTo>
                <a:srgbClr val="EE6052">
                  <a:alpha val="100000"/>
                  <a:alpha val="0"/>
                </a:srgbClr>
              </a:clrTo>
            </a:clrChange>
          </a:blip>
          <a:srcRect r="43784"/>
          <a:stretch>
            <a:fillRect/>
          </a:stretch>
        </p:blipFill>
        <p:spPr>
          <a:xfrm>
            <a:off x="182880" y="1443990"/>
            <a:ext cx="3920490" cy="397002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8758555" y="6397625"/>
            <a:ext cx="33623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000" i="1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/</a:t>
            </a:r>
            <a:r>
              <a:rPr lang="zh-CN" sz="2000" i="1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Activities in June</a:t>
            </a:r>
            <a:r>
              <a:rPr lang="en-US" altLang="zh-CN" sz="2000" i="1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/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-11430" y="6635750"/>
            <a:ext cx="8606155" cy="67945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5672666" y="2695967"/>
            <a:ext cx="52120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</a:rPr>
              <a:t>03 </a:t>
            </a:r>
            <a:r>
              <a:rPr lang="zh-CN" sz="7200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</a:rPr>
              <a:t>媒体话题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6" name="文本框 115"/>
          <p:cNvSpPr txBox="1"/>
          <p:nvPr/>
        </p:nvSpPr>
        <p:spPr>
          <a:xfrm>
            <a:off x="4664286" y="1149742"/>
            <a:ext cx="360426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</a:rPr>
              <a:t>#</a:t>
            </a:r>
            <a:r>
              <a:rPr lang="zh-CN" altLang="en-US" sz="4000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</a:rPr>
              <a:t>时间有限公司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758440" y="2157095"/>
            <a:ext cx="7012940" cy="396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  <a:buClrTx/>
              <a:buSzTx/>
              <a:buFontTx/>
            </a:pPr>
            <a:r>
              <a:rPr b="1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社会在飞速发展，城市在不断进步，生活</a:t>
            </a:r>
            <a:r>
              <a:rPr lang="zh-CN" b="1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在</a:t>
            </a:r>
            <a:r>
              <a:rPr b="1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逐渐变好</a:t>
            </a:r>
            <a:r>
              <a:rPr lang="zh-CN" b="1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，</a:t>
            </a:r>
            <a:endParaRPr b="1" dirty="0">
              <a:solidFill>
                <a:schemeClr val="bg1"/>
              </a:solidFill>
              <a:latin typeface="汉仪菱心体简" panose="02010609000101010101" charset="-122"/>
              <a:ea typeface="汉仪菱心体简" panose="02010609000101010101" charset="-122"/>
              <a:cs typeface="汉仪菱心体简" panose="02010609000101010101" charset="-122"/>
            </a:endParaRPr>
          </a:p>
          <a:p>
            <a:pPr algn="l">
              <a:lnSpc>
                <a:spcPct val="140000"/>
              </a:lnSpc>
              <a:buClrTx/>
              <a:buSzTx/>
              <a:buFontTx/>
            </a:pPr>
            <a:r>
              <a:rPr b="1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每一个人都在变得忙碌，但是否会偶尔记起，身边的亲人、爱人、朋友;</a:t>
            </a:r>
          </a:p>
          <a:p>
            <a:pPr algn="l">
              <a:lnSpc>
                <a:spcPct val="140000"/>
              </a:lnSpc>
              <a:buClrTx/>
              <a:buSzTx/>
              <a:buFontTx/>
            </a:pPr>
            <a:r>
              <a:rPr b="1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有些情感需要时间的陪伴，有些生活需要慢下来细细感受!</a:t>
            </a:r>
          </a:p>
          <a:p>
            <a:pPr algn="l">
              <a:lnSpc>
                <a:spcPct val="140000"/>
              </a:lnSpc>
              <a:buClrTx/>
              <a:buSzTx/>
              <a:buFontTx/>
            </a:pPr>
            <a:endParaRPr b="1" dirty="0">
              <a:solidFill>
                <a:schemeClr val="bg1"/>
              </a:solidFill>
              <a:latin typeface="汉仪菱心体简" panose="02010609000101010101" charset="-122"/>
              <a:ea typeface="汉仪菱心体简" panose="02010609000101010101" charset="-122"/>
              <a:cs typeface="汉仪菱心体简" panose="02010609000101010101" charset="-122"/>
            </a:endParaRPr>
          </a:p>
          <a:p>
            <a:pPr algn="l">
              <a:lnSpc>
                <a:spcPct val="140000"/>
              </a:lnSpc>
              <a:buClrTx/>
              <a:buSzTx/>
              <a:buFontTx/>
            </a:pPr>
            <a:r>
              <a:rPr b="1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这一次，我们将时间换算为交易筹码</a:t>
            </a:r>
            <a:r>
              <a:rPr lang="zh-CN" b="1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，</a:t>
            </a:r>
            <a:endParaRPr b="1" dirty="0">
              <a:solidFill>
                <a:schemeClr val="bg1"/>
              </a:solidFill>
              <a:latin typeface="汉仪菱心体简" panose="02010609000101010101" charset="-122"/>
              <a:ea typeface="汉仪菱心体简" panose="02010609000101010101" charset="-122"/>
              <a:cs typeface="汉仪菱心体简" panose="02010609000101010101" charset="-122"/>
            </a:endParaRPr>
          </a:p>
          <a:p>
            <a:pPr algn="l">
              <a:lnSpc>
                <a:spcPct val="140000"/>
              </a:lnSpc>
              <a:buClrTx/>
              <a:buSzTx/>
              <a:buFontTx/>
            </a:pPr>
            <a:r>
              <a:rPr b="1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呼唤</a:t>
            </a:r>
            <a:r>
              <a:rPr lang="zh-CN" b="1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人们</a:t>
            </a:r>
            <a:r>
              <a:rPr b="1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抽出一些时间，去感受生活，</a:t>
            </a:r>
          </a:p>
          <a:p>
            <a:pPr algn="l">
              <a:lnSpc>
                <a:spcPct val="140000"/>
              </a:lnSpc>
              <a:buClrTx/>
              <a:buSzTx/>
              <a:buFontTx/>
            </a:pPr>
            <a:r>
              <a:rPr b="1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去品味情感，亦或倾听内心</a:t>
            </a:r>
            <a:r>
              <a:rPr lang="zh-CN" b="1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。</a:t>
            </a:r>
            <a:endParaRPr b="1" dirty="0">
              <a:solidFill>
                <a:schemeClr val="bg1"/>
              </a:solidFill>
              <a:latin typeface="汉仪菱心体简" panose="02010609000101010101" charset="-122"/>
              <a:ea typeface="汉仪菱心体简" panose="02010609000101010101" charset="-122"/>
              <a:cs typeface="汉仪菱心体简" panose="02010609000101010101" charset="-122"/>
            </a:endParaRPr>
          </a:p>
          <a:p>
            <a:pPr algn="l">
              <a:lnSpc>
                <a:spcPct val="140000"/>
              </a:lnSpc>
              <a:buClrTx/>
              <a:buSzTx/>
              <a:buFontTx/>
            </a:pPr>
            <a:endParaRPr b="1" dirty="0">
              <a:solidFill>
                <a:schemeClr val="bg1"/>
              </a:solidFill>
              <a:latin typeface="汉仪菱心体简" panose="02010609000101010101" charset="-122"/>
              <a:ea typeface="汉仪菱心体简" panose="02010609000101010101" charset="-122"/>
              <a:cs typeface="汉仪菱心体简" panose="02010609000101010101" charset="-122"/>
            </a:endParaRPr>
          </a:p>
          <a:p>
            <a:pPr algn="l">
              <a:lnSpc>
                <a:spcPct val="140000"/>
              </a:lnSpc>
              <a:buClrTx/>
              <a:buSzTx/>
              <a:buFontTx/>
            </a:pPr>
            <a:endParaRPr b="1" dirty="0">
              <a:solidFill>
                <a:schemeClr val="bg1"/>
              </a:solidFill>
              <a:latin typeface="汉仪菱心体简" panose="02010609000101010101" charset="-122"/>
              <a:ea typeface="汉仪菱心体简" panose="02010609000101010101" charset="-122"/>
              <a:cs typeface="汉仪菱心体简" panose="02010609000101010101" charset="-122"/>
            </a:endParaRPr>
          </a:p>
        </p:txBody>
      </p:sp>
      <p:pic>
        <p:nvPicPr>
          <p:cNvPr id="16" name="图片 15" descr="认准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6998970"/>
            <a:ext cx="12192000" cy="101346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6755130" y="5735388"/>
            <a:ext cx="1342141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 descr="1652585904(1)"/>
          <p:cNvPicPr>
            <a:picLocks noChangeAspect="1"/>
          </p:cNvPicPr>
          <p:nvPr/>
        </p:nvPicPr>
        <p:blipFill>
          <a:blip r:embed="rId3"/>
          <a:srcRect r="901"/>
          <a:stretch>
            <a:fillRect/>
          </a:stretch>
        </p:blipFill>
        <p:spPr>
          <a:xfrm>
            <a:off x="0" y="0"/>
            <a:ext cx="12192000" cy="693293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49605" y="283210"/>
            <a:ext cx="3697605" cy="694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en-US" altLang="zh-CN" sz="2800" dirty="0">
                <a:solidFill>
                  <a:srgbClr val="FFB425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  <a:sym typeface="+mn-ea"/>
              </a:rPr>
              <a:t>#</a:t>
            </a:r>
            <a:r>
              <a:rPr lang="zh-CN" altLang="en-US" sz="2800" dirty="0">
                <a:solidFill>
                  <a:srgbClr val="FFB425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  <a:sym typeface="+mn-ea"/>
              </a:rPr>
              <a:t>时间有限公司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8758555" y="6397625"/>
            <a:ext cx="33623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000" i="1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/</a:t>
            </a:r>
            <a:r>
              <a:rPr lang="zh-CN" sz="2000" i="1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Activities in June</a:t>
            </a:r>
            <a:r>
              <a:rPr lang="en-US" altLang="zh-CN" sz="2000" i="1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/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-11430" y="6635750"/>
            <a:ext cx="8606155" cy="67945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7587615" y="4098925"/>
            <a:ext cx="12534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000" dirty="0">
                <a:solidFill>
                  <a:srgbClr val="030509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欢乐</a:t>
            </a:r>
          </a:p>
        </p:txBody>
      </p:sp>
      <p:sp>
        <p:nvSpPr>
          <p:cNvPr id="4" name="矩形 3"/>
          <p:cNvSpPr/>
          <p:nvPr/>
        </p:nvSpPr>
        <p:spPr>
          <a:xfrm>
            <a:off x="1905000" y="1678305"/>
            <a:ext cx="2659380" cy="2730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783590" y="2479040"/>
            <a:ext cx="3429000" cy="2179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  <a:buClrTx/>
              <a:buSzTx/>
              <a:buFontTx/>
            </a:pPr>
            <a:r>
              <a:rPr sz="14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线上发布时间主题系列海报，并在线上发起话题 </a:t>
            </a:r>
            <a:r>
              <a:rPr sz="2800" b="1" dirty="0">
                <a:solidFill>
                  <a:srgbClr val="FFC000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#</a:t>
            </a:r>
            <a:r>
              <a:rPr lang="zh-CN" sz="2800" b="1" dirty="0">
                <a:solidFill>
                  <a:srgbClr val="FFC000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时间有限公司</a:t>
            </a:r>
            <a:r>
              <a:rPr sz="2800" b="1" dirty="0">
                <a:solidFill>
                  <a:srgbClr val="FFC000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#</a:t>
            </a:r>
            <a:r>
              <a:rPr sz="14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以海报中的暖心文案唤醒市民对时间的思考，从而懂得花点时间花些心思去陪伴身边的亲人、爱人、朋友。</a:t>
            </a:r>
          </a:p>
          <a:p>
            <a:pPr algn="l">
              <a:lnSpc>
                <a:spcPct val="140000"/>
              </a:lnSpc>
              <a:buClrTx/>
              <a:buSzTx/>
              <a:buFontTx/>
            </a:pPr>
            <a:endParaRPr sz="1400" b="1" dirty="0">
              <a:solidFill>
                <a:schemeClr val="bg1"/>
              </a:solidFill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rcRect t="3383" b="31283"/>
          <a:stretch>
            <a:fillRect/>
          </a:stretch>
        </p:blipFill>
        <p:spPr>
          <a:xfrm>
            <a:off x="4391025" y="1127125"/>
            <a:ext cx="2097405" cy="476821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6844665" y="5895975"/>
            <a:ext cx="3697605" cy="435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altLang="en-US" sz="1600" dirty="0">
                <a:solidFill>
                  <a:srgbClr val="FFB425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  <a:sym typeface="+mn-ea"/>
              </a:rPr>
              <a:t>时间有限公司宣发图参考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7330" y="1127125"/>
            <a:ext cx="2654300" cy="476885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6"/>
          <a:srcRect t="3239"/>
          <a:stretch>
            <a:fillRect/>
          </a:stretch>
        </p:blipFill>
        <p:spPr>
          <a:xfrm>
            <a:off x="9312275" y="1123950"/>
            <a:ext cx="2263140" cy="474027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212320" cy="692023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-10160" y="6402705"/>
            <a:ext cx="12212320" cy="518160"/>
          </a:xfrm>
          <a:prstGeom prst="rect">
            <a:avLst/>
          </a:prstGeom>
          <a:solidFill>
            <a:srgbClr val="026D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" name="图片 1" descr="1652586109(1)"/>
          <p:cNvPicPr>
            <a:picLocks noChangeAspect="1"/>
          </p:cNvPicPr>
          <p:nvPr/>
        </p:nvPicPr>
        <p:blipFill>
          <a:blip r:embed="rId3">
            <a:clrChange>
              <a:clrFrom>
                <a:srgbClr val="157FD5">
                  <a:alpha val="100000"/>
                </a:srgbClr>
              </a:clrFrom>
              <a:clrTo>
                <a:srgbClr val="157FD5">
                  <a:alpha val="100000"/>
                  <a:alpha val="0"/>
                </a:srgbClr>
              </a:clrTo>
            </a:clrChange>
          </a:blip>
          <a:srcRect l="57984"/>
          <a:stretch>
            <a:fillRect/>
          </a:stretch>
        </p:blipFill>
        <p:spPr>
          <a:xfrm>
            <a:off x="8381365" y="1109345"/>
            <a:ext cx="3279775" cy="444309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8758555" y="6397625"/>
            <a:ext cx="33623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000" i="1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/</a:t>
            </a:r>
            <a:r>
              <a:rPr lang="zh-CN" sz="2000" i="1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Activities in June</a:t>
            </a:r>
            <a:r>
              <a:rPr lang="en-US" altLang="zh-CN" sz="2000" i="1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/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-11430" y="6635750"/>
            <a:ext cx="8606155" cy="67945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文本框 115"/>
          <p:cNvSpPr txBox="1"/>
          <p:nvPr/>
        </p:nvSpPr>
        <p:spPr>
          <a:xfrm>
            <a:off x="1221316" y="2650247"/>
            <a:ext cx="52120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</a:rPr>
              <a:t>04 </a:t>
            </a:r>
            <a:r>
              <a:rPr lang="zh-CN" sz="7200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</a:rPr>
              <a:t>会员拉新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闪电形 6"/>
          <p:cNvSpPr/>
          <p:nvPr/>
        </p:nvSpPr>
        <p:spPr>
          <a:xfrm>
            <a:off x="349885" y="2548255"/>
            <a:ext cx="3364865" cy="2315845"/>
          </a:xfrm>
          <a:prstGeom prst="lightningBolt">
            <a:avLst/>
          </a:prstGeom>
          <a:solidFill>
            <a:srgbClr val="FFB425"/>
          </a:solidFill>
          <a:ln>
            <a:solidFill>
              <a:srgbClr val="026D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4" name="图片 23" descr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 rot="19860000">
            <a:off x="6726555" y="2976880"/>
            <a:ext cx="942975" cy="5962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 rot="19260000">
            <a:off x="5521960" y="3258820"/>
            <a:ext cx="942975" cy="6724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172085" y="379095"/>
            <a:ext cx="11874500" cy="6286500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8" name="文本框 77"/>
          <p:cNvSpPr txBox="1"/>
          <p:nvPr/>
        </p:nvSpPr>
        <p:spPr>
          <a:xfrm>
            <a:off x="3313430" y="3966210"/>
            <a:ext cx="64198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端午节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60306" y="1100212"/>
            <a:ext cx="24688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latin typeface="汉仪菱心体简" panose="02010609000101010101" charset="-122"/>
                <a:ea typeface="汉仪菱心体简" panose="02010609000101010101" charset="-122"/>
              </a:rPr>
              <a:t>会员注册礼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885" y="2372995"/>
            <a:ext cx="3004820" cy="30048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6430" y="2372995"/>
            <a:ext cx="3018790" cy="300418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1690" y="2372995"/>
            <a:ext cx="2745105" cy="300355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395306" y="5580137"/>
            <a:ext cx="11988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1600" dirty="0">
                <a:latin typeface="汉仪菱心体简" panose="02010609000101010101" charset="-122"/>
                <a:ea typeface="汉仪菱心体简" panose="02010609000101010101" charset="-122"/>
              </a:rPr>
              <a:t>卡通小夜灯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311351" y="5653797"/>
            <a:ext cx="11988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1600" dirty="0">
                <a:latin typeface="汉仪菱心体简" panose="02010609000101010101" charset="-122"/>
                <a:ea typeface="汉仪菱心体简" panose="02010609000101010101" charset="-122"/>
              </a:rPr>
              <a:t>柿柿如意罐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281371" y="5653797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1600" dirty="0">
                <a:latin typeface="汉仪菱心体简" panose="02010609000101010101" charset="-122"/>
                <a:ea typeface="汉仪菱心体简" panose="02010609000101010101" charset="-122"/>
              </a:rPr>
              <a:t>主题贴纸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714750" y="1745615"/>
            <a:ext cx="566166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70000"/>
              </a:lnSpc>
            </a:pPr>
            <a:r>
              <a:rPr 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本月消费满</a:t>
            </a:r>
            <a:r>
              <a:rPr lang="en-US" altLang="zh-CN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299</a:t>
            </a:r>
            <a:r>
              <a:rPr lang="zh-CN" altLang="en-US" sz="1400" b="1" dirty="0"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并新注册商场会员的顾客赠送会员注册礼。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-31115"/>
            <a:ext cx="12201525" cy="692023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-10160" y="6402705"/>
            <a:ext cx="12212320" cy="518160"/>
          </a:xfrm>
          <a:prstGeom prst="rect">
            <a:avLst/>
          </a:prstGeom>
          <a:solidFill>
            <a:srgbClr val="026D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" name="图片 1" descr="1652586109(1)"/>
          <p:cNvPicPr>
            <a:picLocks noChangeAspect="1"/>
          </p:cNvPicPr>
          <p:nvPr/>
        </p:nvPicPr>
        <p:blipFill>
          <a:blip r:embed="rId3">
            <a:clrChange>
              <a:clrFrom>
                <a:srgbClr val="EE6052">
                  <a:alpha val="100000"/>
                </a:srgbClr>
              </a:clrFrom>
              <a:clrTo>
                <a:srgbClr val="EE6052">
                  <a:alpha val="100000"/>
                  <a:alpha val="0"/>
                </a:srgbClr>
              </a:clrTo>
            </a:clrChange>
          </a:blip>
          <a:srcRect r="43784"/>
          <a:stretch>
            <a:fillRect/>
          </a:stretch>
        </p:blipFill>
        <p:spPr>
          <a:xfrm>
            <a:off x="182880" y="1443990"/>
            <a:ext cx="3920490" cy="397002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8758555" y="6397625"/>
            <a:ext cx="33623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000" i="1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/</a:t>
            </a:r>
            <a:r>
              <a:rPr lang="zh-CN" sz="2000" i="1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Activities in June</a:t>
            </a:r>
            <a:r>
              <a:rPr lang="en-US" altLang="zh-CN" sz="2000" i="1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/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-11430" y="6635750"/>
            <a:ext cx="8606155" cy="67945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5672666" y="2695967"/>
            <a:ext cx="52120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</a:rPr>
              <a:t>05 </a:t>
            </a:r>
            <a:r>
              <a:rPr lang="zh-CN" sz="7200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</a:rPr>
              <a:t>细节安排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闪电形 6"/>
          <p:cNvSpPr/>
          <p:nvPr/>
        </p:nvSpPr>
        <p:spPr>
          <a:xfrm>
            <a:off x="349885" y="2548255"/>
            <a:ext cx="3364865" cy="2315845"/>
          </a:xfrm>
          <a:prstGeom prst="lightningBolt">
            <a:avLst/>
          </a:prstGeom>
          <a:solidFill>
            <a:srgbClr val="FFB425"/>
          </a:solidFill>
          <a:ln>
            <a:solidFill>
              <a:srgbClr val="026D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4" name="图片 23" descr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 rot="19860000">
            <a:off x="6726555" y="2976880"/>
            <a:ext cx="942975" cy="5962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 rot="19260000">
            <a:off x="5521960" y="3258820"/>
            <a:ext cx="942975" cy="6724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172085" y="379095"/>
            <a:ext cx="11874500" cy="6286500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8" name="文本框 77"/>
          <p:cNvSpPr txBox="1"/>
          <p:nvPr/>
        </p:nvSpPr>
        <p:spPr>
          <a:xfrm>
            <a:off x="3313430" y="3966210"/>
            <a:ext cx="64198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端午节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047451" y="1432317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汉仪菱心体简" panose="02010609000101010101" charset="-122"/>
                <a:ea typeface="汉仪菱心体简" panose="02010609000101010101" charset="-122"/>
              </a:rPr>
              <a:t>摄影摄像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85800" y="2207260"/>
            <a:ext cx="5107940" cy="340995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136640" y="2626995"/>
            <a:ext cx="5688330" cy="2802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80000"/>
              </a:lnSpc>
            </a:pPr>
            <a:r>
              <a:rPr lang="zh-CN" altLang="en-US" sz="1400" spc="100">
                <a:solidFill>
                  <a:srgbClr val="030509"/>
                </a:solidFill>
                <a:uFillTx/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延续热度：活动后两小时内，快剪现场的美图及</a:t>
            </a:r>
            <a:r>
              <a:rPr lang="en-US" altLang="zh-CN" sz="1400" spc="100">
                <a:solidFill>
                  <a:srgbClr val="030509"/>
                </a:solidFill>
                <a:uFillTx/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10</a:t>
            </a:r>
            <a:r>
              <a:rPr lang="zh-CN" altLang="en-US" sz="1400" spc="100">
                <a:solidFill>
                  <a:srgbClr val="030509"/>
                </a:solidFill>
                <a:uFillTx/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秒小视频等，用于活动的后宣传微信上稿；</a:t>
            </a:r>
          </a:p>
          <a:p>
            <a:pPr>
              <a:lnSpc>
                <a:spcPct val="180000"/>
              </a:lnSpc>
            </a:pPr>
            <a:r>
              <a:rPr lang="zh-CN" altLang="en-US" sz="1400" spc="100">
                <a:solidFill>
                  <a:srgbClr val="030509"/>
                </a:solidFill>
                <a:uFillTx/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预案准备：摄影摄像将根据此次活动内容，提前做出拍摄流程预案，保证拍摄有章可循；</a:t>
            </a:r>
          </a:p>
          <a:p>
            <a:pPr>
              <a:lnSpc>
                <a:spcPct val="180000"/>
              </a:lnSpc>
            </a:pPr>
            <a:r>
              <a:rPr lang="zh-CN" altLang="en-US" sz="1400" spc="100">
                <a:solidFill>
                  <a:srgbClr val="030509"/>
                </a:solidFill>
                <a:uFillTx/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地点彩排：根据活动流程，将拍摄环节进行全程预演；</a:t>
            </a:r>
          </a:p>
          <a:p>
            <a:pPr>
              <a:lnSpc>
                <a:spcPct val="180000"/>
              </a:lnSpc>
            </a:pPr>
            <a:r>
              <a:rPr lang="zh-CN" altLang="en-US" sz="1400" spc="100">
                <a:solidFill>
                  <a:srgbClr val="030509"/>
                </a:solidFill>
                <a:uFillTx/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人员需求：着装干净整洁，个人形象佳；</a:t>
            </a:r>
          </a:p>
          <a:p>
            <a:pPr>
              <a:lnSpc>
                <a:spcPct val="180000"/>
              </a:lnSpc>
            </a:pPr>
            <a:r>
              <a:rPr lang="zh-CN" altLang="en-US" sz="1400" spc="100">
                <a:solidFill>
                  <a:srgbClr val="030509"/>
                </a:solidFill>
                <a:uFillTx/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</a:rPr>
              <a:t>注意事项：不能站在舞台上拍摄，注意周围顾客安全；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闪电形 6"/>
          <p:cNvSpPr/>
          <p:nvPr/>
        </p:nvSpPr>
        <p:spPr>
          <a:xfrm>
            <a:off x="349885" y="2548255"/>
            <a:ext cx="3364865" cy="2315845"/>
          </a:xfrm>
          <a:prstGeom prst="lightningBolt">
            <a:avLst/>
          </a:prstGeom>
          <a:solidFill>
            <a:srgbClr val="FFB425"/>
          </a:solidFill>
          <a:ln>
            <a:solidFill>
              <a:srgbClr val="026D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4" name="图片 23" descr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 rot="19860000">
            <a:off x="6726555" y="2976880"/>
            <a:ext cx="942975" cy="5962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 rot="19260000">
            <a:off x="5521960" y="3258820"/>
            <a:ext cx="942975" cy="6724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172085" y="379095"/>
            <a:ext cx="11874500" cy="6286500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8" name="文本框 77"/>
          <p:cNvSpPr txBox="1"/>
          <p:nvPr/>
        </p:nvSpPr>
        <p:spPr>
          <a:xfrm>
            <a:off x="3313430" y="3966210"/>
            <a:ext cx="64198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端午节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1143211" y="1207527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汉仪菱心体简" panose="02010609000101010101" charset="-122"/>
                <a:ea typeface="汉仪菱心体简" panose="02010609000101010101" charset="-122"/>
              </a:rPr>
              <a:t>执行细节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888740" y="1426845"/>
            <a:ext cx="6450330" cy="4375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60000"/>
              </a:lnSpc>
            </a:pPr>
            <a:r>
              <a:rPr lang="en-US" altLang="zh-CN" sz="1335" spc="100">
                <a:solidFill>
                  <a:srgbClr val="030509"/>
                </a:solidFill>
                <a:uFillTx/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01. </a:t>
            </a:r>
            <a:r>
              <a:rPr lang="zh-CN" altLang="en-US" sz="1335" spc="100">
                <a:solidFill>
                  <a:srgbClr val="030509"/>
                </a:solidFill>
                <a:uFillTx/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负责整个会场的平面活动及布置；</a:t>
            </a:r>
            <a:endParaRPr lang="zh-CN" altLang="en-US" sz="1335" spc="100">
              <a:solidFill>
                <a:srgbClr val="030509"/>
              </a:solidFill>
              <a:uFillTx/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</a:endParaRPr>
          </a:p>
          <a:p>
            <a:pPr>
              <a:lnSpc>
                <a:spcPct val="160000"/>
              </a:lnSpc>
            </a:pPr>
            <a:r>
              <a:rPr lang="en-US" altLang="zh-CN" sz="1335" spc="100">
                <a:solidFill>
                  <a:srgbClr val="030509"/>
                </a:solidFill>
                <a:uFillTx/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02. </a:t>
            </a:r>
            <a:r>
              <a:rPr lang="zh-CN" altLang="en-US" sz="1335" spc="100">
                <a:solidFill>
                  <a:srgbClr val="030509"/>
                </a:solidFill>
                <a:uFillTx/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在搬运布置器材时要注意使用场地或者指定通道，确保安全；</a:t>
            </a:r>
            <a:endParaRPr lang="zh-CN" altLang="en-US" sz="1335" spc="100">
              <a:solidFill>
                <a:srgbClr val="030509"/>
              </a:solidFill>
              <a:uFillTx/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</a:endParaRPr>
          </a:p>
          <a:p>
            <a:pPr>
              <a:lnSpc>
                <a:spcPct val="160000"/>
              </a:lnSpc>
            </a:pPr>
            <a:r>
              <a:rPr lang="en-US" altLang="zh-CN" sz="1335" spc="100">
                <a:solidFill>
                  <a:srgbClr val="030509"/>
                </a:solidFill>
                <a:uFillTx/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03. </a:t>
            </a:r>
            <a:r>
              <a:rPr lang="zh-CN" altLang="en-US" sz="1335" spc="100">
                <a:solidFill>
                  <a:srgbClr val="030509"/>
                </a:solidFill>
                <a:uFillTx/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在施工过程中要注意遵守活动场地的各项规章制度；</a:t>
            </a:r>
            <a:endParaRPr lang="zh-CN" altLang="en-US" sz="1335" spc="100">
              <a:solidFill>
                <a:srgbClr val="030509"/>
              </a:solidFill>
              <a:uFillTx/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</a:endParaRPr>
          </a:p>
          <a:p>
            <a:pPr>
              <a:lnSpc>
                <a:spcPct val="160000"/>
              </a:lnSpc>
            </a:pPr>
            <a:r>
              <a:rPr lang="en-US" altLang="zh-CN" sz="1335" spc="100">
                <a:solidFill>
                  <a:srgbClr val="030509"/>
                </a:solidFill>
                <a:uFillTx/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04.</a:t>
            </a:r>
            <a:r>
              <a:rPr lang="zh-CN" altLang="zh-CN" sz="1335" spc="100">
                <a:solidFill>
                  <a:srgbClr val="030509"/>
                </a:solidFill>
                <a:uFillTx/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 在整个布置过程中如果出现问题，需先与活动场地工作人员联系；</a:t>
            </a:r>
            <a:endParaRPr lang="zh-CN" altLang="zh-CN" sz="1335" spc="100">
              <a:solidFill>
                <a:srgbClr val="030509"/>
              </a:solidFill>
              <a:uFillTx/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</a:endParaRPr>
          </a:p>
          <a:p>
            <a:pPr>
              <a:lnSpc>
                <a:spcPct val="160000"/>
              </a:lnSpc>
            </a:pPr>
            <a:r>
              <a:rPr lang="en-US" altLang="zh-CN" sz="1335" spc="100">
                <a:solidFill>
                  <a:srgbClr val="030509"/>
                </a:solidFill>
                <a:uFillTx/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05. </a:t>
            </a:r>
            <a:r>
              <a:rPr lang="zh-CN" altLang="en-US" sz="1335" spc="100">
                <a:solidFill>
                  <a:srgbClr val="030509"/>
                </a:solidFill>
                <a:uFillTx/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在规定的时间内要完成整个活动布置工作；</a:t>
            </a:r>
            <a:endParaRPr lang="zh-CN" altLang="en-US" sz="1335" spc="100">
              <a:solidFill>
                <a:srgbClr val="030509"/>
              </a:solidFill>
              <a:uFillTx/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</a:endParaRPr>
          </a:p>
          <a:p>
            <a:pPr>
              <a:lnSpc>
                <a:spcPct val="160000"/>
              </a:lnSpc>
            </a:pPr>
            <a:r>
              <a:rPr lang="en-US" altLang="zh-CN" sz="1335" spc="100">
                <a:solidFill>
                  <a:srgbClr val="030509"/>
                </a:solidFill>
                <a:uFillTx/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06. </a:t>
            </a:r>
            <a:r>
              <a:rPr lang="zh-CN" altLang="en-US" sz="1335" spc="100">
                <a:solidFill>
                  <a:srgbClr val="030509"/>
                </a:solidFill>
                <a:uFillTx/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在施工结束后，要注意保持会场清洁；</a:t>
            </a:r>
            <a:endParaRPr lang="zh-CN" altLang="en-US" sz="1335" spc="100">
              <a:solidFill>
                <a:srgbClr val="030509"/>
              </a:solidFill>
              <a:uFillTx/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</a:endParaRPr>
          </a:p>
          <a:p>
            <a:pPr>
              <a:lnSpc>
                <a:spcPct val="160000"/>
              </a:lnSpc>
            </a:pPr>
            <a:r>
              <a:rPr lang="en-US" altLang="zh-CN" sz="1335" spc="100">
                <a:solidFill>
                  <a:srgbClr val="030509"/>
                </a:solidFill>
                <a:uFillTx/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07. </a:t>
            </a:r>
            <a:r>
              <a:rPr lang="zh-CN" altLang="en-US" sz="1335" spc="100">
                <a:solidFill>
                  <a:srgbClr val="030509"/>
                </a:solidFill>
                <a:uFillTx/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布置结束后，预留</a:t>
            </a:r>
            <a:r>
              <a:rPr lang="en-US" altLang="zh-CN" sz="1335" spc="100">
                <a:solidFill>
                  <a:srgbClr val="030509"/>
                </a:solidFill>
                <a:uFillTx/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2-3</a:t>
            </a:r>
            <a:r>
              <a:rPr lang="zh-CN" altLang="en-US" sz="1335" spc="100">
                <a:solidFill>
                  <a:srgbClr val="030509"/>
                </a:solidFill>
                <a:uFillTx/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名工作人员，配合其他活动工作，直至活动结束；</a:t>
            </a:r>
            <a:endParaRPr lang="zh-CN" altLang="en-US" sz="1335" spc="100">
              <a:solidFill>
                <a:srgbClr val="030509"/>
              </a:solidFill>
              <a:uFillTx/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</a:endParaRPr>
          </a:p>
          <a:p>
            <a:pPr>
              <a:lnSpc>
                <a:spcPct val="160000"/>
              </a:lnSpc>
            </a:pPr>
            <a:r>
              <a:rPr lang="en-US" altLang="zh-CN" sz="1335" spc="100">
                <a:solidFill>
                  <a:srgbClr val="030509"/>
                </a:solidFill>
                <a:uFillTx/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08. </a:t>
            </a:r>
            <a:r>
              <a:rPr lang="zh-CN" altLang="en-US" sz="1335" spc="100">
                <a:solidFill>
                  <a:srgbClr val="030509"/>
                </a:solidFill>
                <a:uFillTx/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注意施工安全及保证施工质量；</a:t>
            </a:r>
            <a:endParaRPr lang="zh-CN" altLang="en-US" sz="1335" spc="100">
              <a:solidFill>
                <a:srgbClr val="030509"/>
              </a:solidFill>
              <a:uFillTx/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</a:endParaRPr>
          </a:p>
          <a:p>
            <a:pPr>
              <a:lnSpc>
                <a:spcPct val="160000"/>
              </a:lnSpc>
            </a:pPr>
            <a:r>
              <a:rPr lang="en-US" altLang="zh-CN" sz="1335" spc="100">
                <a:solidFill>
                  <a:srgbClr val="030509"/>
                </a:solidFill>
                <a:uFillTx/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09. </a:t>
            </a:r>
            <a:r>
              <a:rPr lang="zh-CN" altLang="en-US" sz="1335" spc="100">
                <a:solidFill>
                  <a:srgbClr val="030509"/>
                </a:solidFill>
                <a:uFillTx/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注意活动过程中来宾动线的防滑、放跌、防水、防电工作；</a:t>
            </a:r>
            <a:endParaRPr lang="zh-CN" altLang="en-US" sz="1335" spc="100">
              <a:solidFill>
                <a:srgbClr val="030509"/>
              </a:solidFill>
              <a:uFillTx/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</a:endParaRPr>
          </a:p>
          <a:p>
            <a:pPr>
              <a:lnSpc>
                <a:spcPct val="160000"/>
              </a:lnSpc>
            </a:pPr>
            <a:r>
              <a:rPr lang="en-US" altLang="zh-CN" sz="1335" spc="100">
                <a:solidFill>
                  <a:srgbClr val="030509"/>
                </a:solidFill>
                <a:uFillTx/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10. </a:t>
            </a:r>
            <a:r>
              <a:rPr lang="zh-CN" altLang="en-US" sz="1335" spc="100">
                <a:solidFill>
                  <a:srgbClr val="030509"/>
                </a:solidFill>
                <a:uFillTx/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确保活动用电安全，确保用电负荷的承受力</a:t>
            </a:r>
            <a:r>
              <a:rPr lang="en-US" altLang="zh-CN" sz="1335" spc="100">
                <a:solidFill>
                  <a:srgbClr val="030509"/>
                </a:solidFill>
                <a:uFillTx/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50</a:t>
            </a:r>
            <a:r>
              <a:rPr lang="zh-CN" altLang="en-US" sz="1335" spc="100">
                <a:solidFill>
                  <a:srgbClr val="030509"/>
                </a:solidFill>
                <a:uFillTx/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千瓦；</a:t>
            </a:r>
            <a:endParaRPr lang="zh-CN" altLang="en-US" sz="1335" spc="100">
              <a:solidFill>
                <a:srgbClr val="030509"/>
              </a:solidFill>
              <a:uFillTx/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</a:endParaRPr>
          </a:p>
          <a:p>
            <a:pPr>
              <a:lnSpc>
                <a:spcPct val="160000"/>
              </a:lnSpc>
            </a:pPr>
            <a:r>
              <a:rPr lang="en-US" altLang="zh-CN" sz="1335" spc="100">
                <a:solidFill>
                  <a:srgbClr val="030509"/>
                </a:solidFill>
                <a:uFillTx/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11. </a:t>
            </a:r>
            <a:r>
              <a:rPr lang="zh-CN" altLang="en-US" sz="1335" spc="100">
                <a:solidFill>
                  <a:srgbClr val="030509"/>
                </a:solidFill>
                <a:uFillTx/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用电包括，灯光、音响、特效、空调、照明；</a:t>
            </a:r>
            <a:endParaRPr lang="zh-CN" altLang="en-US" sz="1335" spc="100">
              <a:solidFill>
                <a:srgbClr val="030509"/>
              </a:solidFill>
              <a:uFillTx/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</a:endParaRPr>
          </a:p>
          <a:p>
            <a:pPr>
              <a:lnSpc>
                <a:spcPct val="160000"/>
              </a:lnSpc>
            </a:pPr>
            <a:r>
              <a:rPr lang="en-US" altLang="zh-CN" sz="1335" spc="100">
                <a:solidFill>
                  <a:srgbClr val="030509"/>
                </a:solidFill>
                <a:uFillTx/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12. </a:t>
            </a:r>
            <a:r>
              <a:rPr lang="zh-CN" altLang="en-US" sz="1335" spc="100">
                <a:solidFill>
                  <a:srgbClr val="030509"/>
                </a:solidFill>
                <a:uFillTx/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与场地工作人员对接电工联系方式，一旦出现断电情况，可第一时间进行沟通、处理。</a:t>
            </a:r>
          </a:p>
        </p:txBody>
      </p:sp>
      <p:pic>
        <p:nvPicPr>
          <p:cNvPr id="6" name="图片 5" descr="1652586109(1)"/>
          <p:cNvPicPr>
            <a:picLocks noChangeAspect="1"/>
          </p:cNvPicPr>
          <p:nvPr/>
        </p:nvPicPr>
        <p:blipFill>
          <a:blip r:embed="rId4">
            <a:clrChange>
              <a:clrFrom>
                <a:srgbClr val="EE6052">
                  <a:alpha val="100000"/>
                </a:srgbClr>
              </a:clrFrom>
              <a:clrTo>
                <a:srgbClr val="EE6052">
                  <a:alpha val="100000"/>
                  <a:alpha val="0"/>
                </a:srgbClr>
              </a:clrTo>
            </a:clrChange>
          </a:blip>
          <a:srcRect r="43784"/>
          <a:stretch>
            <a:fillRect/>
          </a:stretch>
        </p:blipFill>
        <p:spPr>
          <a:xfrm>
            <a:off x="618490" y="2336800"/>
            <a:ext cx="2986405" cy="302387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闪电形 6"/>
          <p:cNvSpPr/>
          <p:nvPr/>
        </p:nvSpPr>
        <p:spPr>
          <a:xfrm>
            <a:off x="349885" y="2548255"/>
            <a:ext cx="3364865" cy="2315845"/>
          </a:xfrm>
          <a:prstGeom prst="lightningBolt">
            <a:avLst/>
          </a:prstGeom>
          <a:solidFill>
            <a:srgbClr val="FFB425"/>
          </a:solidFill>
          <a:ln>
            <a:solidFill>
              <a:srgbClr val="026D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4" name="图片 23" descr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 rot="19860000">
            <a:off x="6726555" y="2976880"/>
            <a:ext cx="942975" cy="5962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 rot="19260000">
            <a:off x="5521960" y="3258820"/>
            <a:ext cx="942975" cy="672465"/>
          </a:xfrm>
          <a:prstGeom prst="roundRect">
            <a:avLst/>
          </a:prstGeom>
          <a:solidFill>
            <a:srgbClr val="EE5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172085" y="379095"/>
            <a:ext cx="11874500" cy="6286500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8" name="文本框 77"/>
          <p:cNvSpPr txBox="1"/>
          <p:nvPr/>
        </p:nvSpPr>
        <p:spPr>
          <a:xfrm>
            <a:off x="3313430" y="3966210"/>
            <a:ext cx="64198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1200" b="1" dirty="0">
                <a:solidFill>
                  <a:schemeClr val="bg1"/>
                </a:solidFill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端午节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1143211" y="1207527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汉仪菱心体简" panose="02010609000101010101" charset="-122"/>
                <a:ea typeface="汉仪菱心体简" panose="02010609000101010101" charset="-122"/>
              </a:rPr>
              <a:t>执行细节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888740" y="1426845"/>
            <a:ext cx="6450330" cy="4567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60000"/>
              </a:lnSpc>
              <a:buNone/>
            </a:pPr>
            <a:r>
              <a:rPr lang="zh-CN" altLang="en-US" sz="1400" spc="100">
                <a:solidFill>
                  <a:srgbClr val="030509"/>
                </a:solidFill>
                <a:uFillTx/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01. 活动公司与主办方共同成立“突发性事件”工作组，负责现场安全工作；</a:t>
            </a:r>
            <a:endParaRPr lang="zh-CN" altLang="en-US" sz="1400" spc="100">
              <a:solidFill>
                <a:srgbClr val="030509"/>
              </a:solidFill>
              <a:uFillTx/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</a:endParaRPr>
          </a:p>
          <a:p>
            <a:pPr algn="l">
              <a:lnSpc>
                <a:spcPct val="160000"/>
              </a:lnSpc>
              <a:buNone/>
            </a:pPr>
            <a:r>
              <a:rPr lang="zh-CN" altLang="en-US" sz="1400" spc="100">
                <a:solidFill>
                  <a:srgbClr val="030509"/>
                </a:solidFill>
                <a:uFillTx/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02. 对现场工作人员，尤其是安保人员进行岗前消防安全培训；</a:t>
            </a:r>
            <a:endParaRPr lang="zh-CN" altLang="en-US" sz="1400" spc="100">
              <a:solidFill>
                <a:srgbClr val="030509"/>
              </a:solidFill>
              <a:uFillTx/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</a:endParaRPr>
          </a:p>
          <a:p>
            <a:pPr algn="l">
              <a:lnSpc>
                <a:spcPct val="160000"/>
              </a:lnSpc>
              <a:buNone/>
            </a:pPr>
            <a:r>
              <a:rPr lang="zh-CN" altLang="en-US" sz="1400" spc="100">
                <a:solidFill>
                  <a:srgbClr val="030509"/>
                </a:solidFill>
                <a:uFillTx/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03. 活动公司 与主办方相关工作人员事先制定保障性逃生路线；</a:t>
            </a:r>
            <a:endParaRPr lang="zh-CN" altLang="en-US" sz="1400" spc="100">
              <a:solidFill>
                <a:srgbClr val="030509"/>
              </a:solidFill>
              <a:uFillTx/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</a:endParaRPr>
          </a:p>
          <a:p>
            <a:pPr algn="l">
              <a:lnSpc>
                <a:spcPct val="160000"/>
              </a:lnSpc>
              <a:buNone/>
            </a:pPr>
            <a:r>
              <a:rPr lang="zh-CN" altLang="en-US" sz="1400" spc="100">
                <a:solidFill>
                  <a:srgbClr val="030509"/>
                </a:solidFill>
                <a:uFillTx/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04. 确保场地内所有安全通道、消防栓等消防设备正常使用，确认了解应急消防设备位置；</a:t>
            </a:r>
            <a:endParaRPr lang="zh-CN" altLang="en-US" sz="1400" spc="100">
              <a:solidFill>
                <a:srgbClr val="030509"/>
              </a:solidFill>
              <a:uFillTx/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</a:endParaRPr>
          </a:p>
          <a:p>
            <a:pPr algn="l">
              <a:lnSpc>
                <a:spcPct val="160000"/>
              </a:lnSpc>
              <a:buNone/>
            </a:pPr>
            <a:r>
              <a:rPr lang="zh-CN" altLang="en-US" sz="1400" spc="100">
                <a:solidFill>
                  <a:srgbClr val="030509"/>
                </a:solidFill>
                <a:uFillTx/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05. 为了避免各个区域内人员流动通道阻塞，各区域内由专门的安保人员和工作人员维持现场秩序，及时疏导人流；</a:t>
            </a:r>
            <a:endParaRPr lang="zh-CN" altLang="en-US" sz="1400" spc="100">
              <a:solidFill>
                <a:srgbClr val="030509"/>
              </a:solidFill>
              <a:uFillTx/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</a:endParaRPr>
          </a:p>
          <a:p>
            <a:pPr algn="l">
              <a:lnSpc>
                <a:spcPct val="160000"/>
              </a:lnSpc>
              <a:buNone/>
            </a:pPr>
            <a:r>
              <a:rPr lang="zh-CN" altLang="en-US" sz="1400" spc="100">
                <a:solidFill>
                  <a:srgbClr val="030509"/>
                </a:solidFill>
                <a:uFillTx/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06. 现场设置安保人员，及时处理突发事件；</a:t>
            </a:r>
            <a:endParaRPr lang="zh-CN" altLang="en-US" sz="1400" spc="100">
              <a:solidFill>
                <a:srgbClr val="030509"/>
              </a:solidFill>
              <a:uFillTx/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</a:endParaRPr>
          </a:p>
          <a:p>
            <a:pPr algn="l">
              <a:lnSpc>
                <a:spcPct val="160000"/>
              </a:lnSpc>
              <a:buNone/>
            </a:pPr>
            <a:r>
              <a:rPr lang="zh-CN" altLang="en-US" sz="1400" spc="100">
                <a:solidFill>
                  <a:srgbClr val="030509"/>
                </a:solidFill>
                <a:uFillTx/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07. 确保场地电力资源安全，安排专人在整个会议期间监督电力安全问题，如出现隐患即刻与工程部确认解决方案；</a:t>
            </a:r>
            <a:endParaRPr lang="zh-CN" altLang="en-US" sz="1400" spc="100">
              <a:solidFill>
                <a:srgbClr val="030509"/>
              </a:solidFill>
              <a:uFillTx/>
              <a:latin typeface="汉仪雅酷黑 45W" panose="020B0404020202020204" charset="-122"/>
              <a:ea typeface="汉仪雅酷黑 45W" panose="020B0404020202020204" charset="-122"/>
              <a:cs typeface="汉仪雅酷黑 45W" panose="020B0404020202020204" charset="-122"/>
            </a:endParaRPr>
          </a:p>
          <a:p>
            <a:pPr algn="l">
              <a:lnSpc>
                <a:spcPct val="160000"/>
              </a:lnSpc>
              <a:buNone/>
            </a:pPr>
            <a:r>
              <a:rPr lang="zh-CN" altLang="en-US" sz="1400" spc="100">
                <a:solidFill>
                  <a:srgbClr val="030509"/>
                </a:solidFill>
                <a:uFillTx/>
                <a:latin typeface="汉仪雅酷黑 45W" panose="020B0404020202020204" charset="-122"/>
                <a:ea typeface="汉仪雅酷黑 45W" panose="020B0404020202020204" charset="-122"/>
                <a:cs typeface="汉仪雅酷黑 45W" panose="020B0404020202020204" charset="-122"/>
                <a:sym typeface="+mn-ea"/>
              </a:rPr>
              <a:t>08. 现场所有物料由活动公司设置专员管理，确保物料的安全及统计工作，设备器材由展览公司和灯光音响公司工作人员配合管理。</a:t>
            </a:r>
          </a:p>
        </p:txBody>
      </p:sp>
      <p:pic>
        <p:nvPicPr>
          <p:cNvPr id="2" name="图片 1" descr="1652586109(1)"/>
          <p:cNvPicPr>
            <a:picLocks noChangeAspect="1"/>
          </p:cNvPicPr>
          <p:nvPr/>
        </p:nvPicPr>
        <p:blipFill>
          <a:blip r:embed="rId4">
            <a:clrChange>
              <a:clrFrom>
                <a:srgbClr val="157FD5">
                  <a:alpha val="100000"/>
                </a:srgbClr>
              </a:clrFrom>
              <a:clrTo>
                <a:srgbClr val="157FD5">
                  <a:alpha val="100000"/>
                  <a:alpha val="0"/>
                </a:srgbClr>
              </a:clrTo>
            </a:clrChange>
          </a:blip>
          <a:srcRect l="57984"/>
          <a:stretch>
            <a:fillRect/>
          </a:stretch>
        </p:blipFill>
        <p:spPr>
          <a:xfrm>
            <a:off x="720725" y="2095500"/>
            <a:ext cx="2747645" cy="3723005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-31115"/>
            <a:ext cx="12212320" cy="692023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-10160" y="6402705"/>
            <a:ext cx="12212320" cy="518160"/>
          </a:xfrm>
          <a:prstGeom prst="rect">
            <a:avLst/>
          </a:prstGeom>
          <a:solidFill>
            <a:srgbClr val="026D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8758555" y="6397625"/>
            <a:ext cx="33623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000" i="1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/</a:t>
            </a:r>
            <a:r>
              <a:rPr lang="zh-CN" sz="2000" i="1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Activities in June</a:t>
            </a:r>
            <a:r>
              <a:rPr lang="en-US" altLang="zh-CN" sz="2000" i="1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  <a:cs typeface="汉仪菱心体简" panose="02010609000101010101" charset="-122"/>
              </a:rPr>
              <a:t>/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-11430" y="6635750"/>
            <a:ext cx="8606155" cy="67945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6294966" y="2260357"/>
            <a:ext cx="38404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sz="7200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</a:rPr>
              <a:t>感谢观看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698826" y="3534802"/>
            <a:ext cx="3033395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solidFill>
                  <a:srgbClr val="FFFFFF"/>
                </a:solidFill>
                <a:latin typeface="汉仪菱心体简" panose="02010609000101010101" charset="-122"/>
                <a:ea typeface="汉仪菱心体简" panose="02010609000101010101" charset="-122"/>
              </a:rPr>
              <a:t>THANKS</a:t>
            </a:r>
          </a:p>
        </p:txBody>
      </p:sp>
      <p:pic>
        <p:nvPicPr>
          <p:cNvPr id="6" name="图片 5" descr="微信图片_202205161807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135" y="708660"/>
            <a:ext cx="5913120" cy="457263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ec2cc9cb-d897-49d9-9f11-50263839c97e"/>
  <p:tag name="COMMONDATA" val="eyJjb3VudCI6MSwiaGRpZCI6ImVjZjFlMjc2ZDA1YTkyM2MwMGMzOWEwNzY0ZDg0ODhlIiwidXNlckNvdW50Ijox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更多免费方案资料加微信：anran1468">
  <a:themeElements>
    <a:clrScheme name="Theme 02">
      <a:dk1>
        <a:srgbClr val="262626"/>
      </a:dk1>
      <a:lt1>
        <a:srgbClr val="FFFFFF"/>
      </a:lt1>
      <a:dk2>
        <a:srgbClr val="262626"/>
      </a:dk2>
      <a:lt2>
        <a:srgbClr val="FFFFFF"/>
      </a:lt2>
      <a:accent1>
        <a:srgbClr val="E6652E"/>
      </a:accent1>
      <a:accent2>
        <a:srgbClr val="1AA64A"/>
      </a:accent2>
      <a:accent3>
        <a:srgbClr val="EFA1B6"/>
      </a:accent3>
      <a:accent4>
        <a:srgbClr val="F7C028"/>
      </a:accent4>
      <a:accent5>
        <a:srgbClr val="A9DED4"/>
      </a:accent5>
      <a:accent6>
        <a:srgbClr val="3E5BCF"/>
      </a:accent6>
      <a:hlink>
        <a:srgbClr val="FFFFFF"/>
      </a:hlink>
      <a:folHlink>
        <a:srgbClr val="595959"/>
      </a:folHlink>
    </a:clrScheme>
    <a:fontScheme name="中性商务">
      <a:majorFont>
        <a:latin typeface="Arial"/>
        <a:ea typeface="思源黑体 CN Medium"/>
        <a:cs typeface=""/>
      </a:majorFont>
      <a:minorFont>
        <a:latin typeface="Calibri"/>
        <a:ea typeface="思源黑体 CN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</Template>
  <TotalTime>0</TotalTime>
  <Words>1973</Words>
  <Application>Microsoft Office PowerPoint</Application>
  <PresentationFormat>宽屏</PresentationFormat>
  <Paragraphs>320</Paragraphs>
  <Slides>41</Slides>
  <Notes>41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49" baseType="lpstr">
      <vt:lpstr>汉仪雅酷黑 45W</vt:lpstr>
      <vt:lpstr>方正俊黑简体</vt:lpstr>
      <vt:lpstr>Arial</vt:lpstr>
      <vt:lpstr>Calibri</vt:lpstr>
      <vt:lpstr>等线</vt:lpstr>
      <vt:lpstr>微软雅黑</vt:lpstr>
      <vt:lpstr>汉仪菱心体简</vt:lpstr>
      <vt:lpstr>更多免费方案资料加微信：anran1468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2023-05-19T05:38:06Z</dcterms:created>
  <dcterms:modified xsi:type="dcterms:W3CDTF">2023-05-19T05:38:13Z</dcterms:modified>
</cp:coreProperties>
</file>