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2" r:id="rId8"/>
    <p:sldId id="301" r:id="rId9"/>
    <p:sldId id="30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8" r:id="rId43"/>
  </p:sldIdLst>
  <p:sldSz cx="9144000" cy="432117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-390"/>
      </p:cViewPr>
      <p:guideLst>
        <p:guide orient="horz" pos="136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6" Type="http://schemas.openxmlformats.org/officeDocument/2006/relationships/tableStyles" Target="tableStyles.xml"/><Relationship Id="rId45" Type="http://schemas.openxmlformats.org/officeDocument/2006/relationships/viewProps" Target="viewProps.xml"/><Relationship Id="rId44" Type="http://schemas.openxmlformats.org/officeDocument/2006/relationships/presProps" Target="presProps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342365"/>
            <a:ext cx="7772400" cy="92625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448666"/>
            <a:ext cx="6400800" cy="1104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09030"/>
            <a:ext cx="2057400" cy="2323632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09030"/>
            <a:ext cx="6019800" cy="2323632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2776756"/>
            <a:ext cx="7772400" cy="85823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831499"/>
            <a:ext cx="7772400" cy="94525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635174"/>
            <a:ext cx="4038600" cy="1797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635174"/>
            <a:ext cx="4038600" cy="1797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73047"/>
            <a:ext cx="8229600" cy="720196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67263"/>
            <a:ext cx="4040188" cy="4031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370373"/>
            <a:ext cx="4040188" cy="24896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967263"/>
            <a:ext cx="4041775" cy="40310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370373"/>
            <a:ext cx="4041775" cy="24896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172047"/>
            <a:ext cx="3008313" cy="73219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172047"/>
            <a:ext cx="5111750" cy="36880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904246"/>
            <a:ext cx="3008313" cy="295580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024823"/>
            <a:ext cx="5486400" cy="35709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386105"/>
            <a:ext cx="5486400" cy="259270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3381920"/>
            <a:ext cx="5486400" cy="5071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173047"/>
            <a:ext cx="8229600" cy="7201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008274"/>
            <a:ext cx="8229600" cy="28517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005089"/>
            <a:ext cx="2133600" cy="230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A8C615-BA01-44C6-80AB-CB0D0831EAE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005089"/>
            <a:ext cx="2895600" cy="230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005089"/>
            <a:ext cx="2133600" cy="230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E9C51-3EF3-4BC5-B8DC-9766F7DCAA4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5.jpeg"/><Relationship Id="rId1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1.jpeg"/><Relationship Id="rId1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3.jpeg"/><Relationship Id="rId1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5.jpeg"/><Relationship Id="rId1" Type="http://schemas.openxmlformats.org/officeDocument/2006/relationships/image" Target="../media/image3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jpe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6.jpeg"/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jpe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hyperlink" Target="http://v.youku.com/v_show/id_XNTgzNzYxODYw.html?firsttime=58" TargetMode="External"/><Relationship Id="rId4" Type="http://schemas.openxmlformats.org/officeDocument/2006/relationships/hyperlink" Target="http://v.youku.com/v_show/id_XNTgzNzk5OTgw.html" TargetMode="External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6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4032250"/>
            <a:ext cx="9144001" cy="1"/>
          </a:xfrm>
          <a:custGeom>
            <a:avLst/>
            <a:gdLst/>
            <a:ahLst/>
            <a:cxnLst/>
            <a:rect l="0" t="0" r="0" b="0"/>
            <a:pathLst>
              <a:path w="9144001" h="1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7632700" y="4032250"/>
            <a:ext cx="1511301" cy="1"/>
          </a:xfrm>
          <a:custGeom>
            <a:avLst/>
            <a:gdLst/>
            <a:ahLst/>
            <a:cxnLst/>
            <a:rect l="0" t="0" r="0" b="0"/>
            <a:pathLst>
              <a:path w="1511301" h="1">
                <a:moveTo>
                  <a:pt x="0" y="0"/>
                </a:moveTo>
                <a:lnTo>
                  <a:pt x="1511300" y="0"/>
                </a:lnTo>
              </a:path>
            </a:pathLst>
          </a:cu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ws_B48F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-1"/>
            <a:ext cx="9144000" cy="360074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4D1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-1" y="0"/>
            <a:ext cx="73914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04736" y="161962"/>
            <a:ext cx="2790829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宴会厅示意图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639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736600" y="419100"/>
            <a:ext cx="3200400" cy="3111500"/>
          </a:xfrm>
          <a:prstGeom prst="rect">
            <a:avLst/>
          </a:prstGeom>
        </p:spPr>
      </p:pic>
      <p:pic>
        <p:nvPicPr>
          <p:cNvPr id="4" name="图片 3" descr="ws_C63A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22520" y="1414388"/>
            <a:ext cx="2131994" cy="5769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790"/>
              </a:lnSpc>
            </a:pPr>
            <a:r>
              <a:rPr lang="en-US" altLang="zh-CN" sz="3995" smtClean="0">
                <a:solidFill>
                  <a:srgbClr val="FF0066"/>
                </a:solidFill>
                <a:latin typeface="微软雅黑" panose="020B0503020204020204" charset="-122"/>
              </a:rPr>
              <a:t>—</a:t>
            </a:r>
            <a:r>
              <a:rPr lang="zh-CN" altLang="en-US" sz="3995" smtClean="0">
                <a:solidFill>
                  <a:srgbClr val="FF0066"/>
                </a:solidFill>
                <a:latin typeface="微软雅黑" panose="020B0503020204020204" charset="-122"/>
              </a:rPr>
              <a:t>开篇</a:t>
            </a:r>
            <a:r>
              <a:rPr lang="en-US" altLang="zh-CN" sz="3995" smtClean="0">
                <a:solidFill>
                  <a:srgbClr val="FF0066"/>
                </a:solidFill>
                <a:latin typeface="微软雅黑" panose="020B0503020204020204" charset="-122"/>
              </a:rPr>
              <a:t>—</a:t>
            </a:r>
            <a:endParaRPr lang="zh-CN" altLang="en-US" sz="3995">
              <a:solidFill>
                <a:srgbClr val="FF0066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4864" y="2022938"/>
            <a:ext cx="4154984" cy="55143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320"/>
              </a:lnSpc>
            </a:pPr>
            <a:r>
              <a:rPr lang="zh-CN" altLang="en-US" sz="3600" smtClean="0">
                <a:solidFill>
                  <a:srgbClr val="FF0066"/>
                </a:solidFill>
                <a:latin typeface="微软雅黑" panose="020B0503020204020204" charset="-122"/>
              </a:rPr>
              <a:t>一见如故，四季家宴</a:t>
            </a:r>
            <a:endParaRPr lang="zh-CN" altLang="en-US" sz="3600">
              <a:solidFill>
                <a:srgbClr val="FF006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7B1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5380" y="3253243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</a:rPr>
              <a:t>客户签到</a:t>
            </a:r>
            <a:endParaRPr lang="zh-CN" altLang="en-US" sz="2800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8AC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1066800"/>
            <a:ext cx="9144000" cy="132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1209" y="2905201"/>
            <a:ext cx="2539157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绿城玫瑰园宣传视频播放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A04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203200"/>
            <a:ext cx="9144000" cy="2984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19276" y="2779385"/>
            <a:ext cx="2455800" cy="123110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960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墨舞表演</a:t>
            </a:r>
            <a:r>
              <a:rPr lang="en-US" altLang="zh-CN" b="1" smtClean="0">
                <a:solidFill>
                  <a:srgbClr val="FFFFFF"/>
                </a:solidFill>
                <a:latin typeface="微软雅黑" panose="020B0503020204020204" charset="-122"/>
              </a:rPr>
              <a:t>——</a:t>
            </a:r>
            <a:r>
              <a:rPr lang="zh-CN" altLang="en-US" sz="8005" smtClean="0">
                <a:solidFill>
                  <a:srgbClr val="FFFFFF"/>
                </a:solidFill>
                <a:latin typeface="微软雅黑" panose="020B0503020204020204" charset="-122"/>
              </a:rPr>
              <a:t>家</a:t>
            </a:r>
            <a:endParaRPr lang="zh-CN" altLang="en-US" sz="800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4860035" y="1728597"/>
            <a:ext cx="504064" cy="1"/>
          </a:xfrm>
          <a:custGeom>
            <a:avLst/>
            <a:gdLst/>
            <a:ahLst/>
            <a:cxnLst/>
            <a:rect l="0" t="0" r="0" b="0"/>
            <a:pathLst>
              <a:path w="504064" h="1">
                <a:moveTo>
                  <a:pt x="0" y="0"/>
                </a:moveTo>
                <a:lnTo>
                  <a:pt x="504063" y="0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2843783" y="2520569"/>
            <a:ext cx="432056" cy="1"/>
          </a:xfrm>
          <a:custGeom>
            <a:avLst/>
            <a:gdLst/>
            <a:ahLst/>
            <a:cxnLst/>
            <a:rect l="0" t="0" r="0" b="0"/>
            <a:pathLst>
              <a:path w="432056" h="1">
                <a:moveTo>
                  <a:pt x="0" y="0"/>
                </a:moveTo>
                <a:lnTo>
                  <a:pt x="432055" y="0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5004053" y="2808604"/>
            <a:ext cx="432056" cy="1"/>
          </a:xfrm>
          <a:custGeom>
            <a:avLst/>
            <a:gdLst/>
            <a:ahLst/>
            <a:cxnLst/>
            <a:rect l="0" t="0" r="0" b="0"/>
            <a:pathLst>
              <a:path w="432056" h="1">
                <a:moveTo>
                  <a:pt x="0" y="0"/>
                </a:moveTo>
                <a:lnTo>
                  <a:pt x="432055" y="0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3923919" y="3384727"/>
            <a:ext cx="1" cy="360034"/>
          </a:xfrm>
          <a:custGeom>
            <a:avLst/>
            <a:gdLst/>
            <a:ahLst/>
            <a:cxnLst/>
            <a:rect l="0" t="0" r="0" b="0"/>
            <a:pathLst>
              <a:path w="1" h="360034">
                <a:moveTo>
                  <a:pt x="0" y="0"/>
                </a:moveTo>
                <a:lnTo>
                  <a:pt x="0" y="360033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ws_CB7B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616200" y="825500"/>
            <a:ext cx="3136900" cy="3009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0967" y="2391613"/>
            <a:ext cx="2539157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0066"/>
                </a:solidFill>
                <a:latin typeface="微软雅黑" panose="020B0503020204020204" charset="-122"/>
              </a:rPr>
              <a:t>一横三撇是家中人的期盼</a:t>
            </a:r>
            <a:endParaRPr lang="zh-CN" altLang="en-US" b="1">
              <a:solidFill>
                <a:srgbClr val="FF0066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28436" y="2679580"/>
            <a:ext cx="3462486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5"/>
              </a:lnSpc>
            </a:pPr>
            <a:r>
              <a:rPr lang="zh-CN" altLang="en-US" sz="1800" b="1" smtClean="0">
                <a:solidFill>
                  <a:srgbClr val="00B0F0"/>
                </a:solidFill>
                <a:latin typeface="微软雅黑" panose="020B0503020204020204" charset="-122"/>
              </a:rPr>
              <a:t>向外的两撇是在外的人对家的眺望</a:t>
            </a:r>
            <a:endParaRPr lang="zh-CN" altLang="en-US" sz="1800" b="1">
              <a:solidFill>
                <a:srgbClr val="00B0F0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95297" y="3832402"/>
            <a:ext cx="4847481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00B050"/>
                </a:solidFill>
                <a:latin typeface="微软雅黑" panose="020B0503020204020204" charset="-122"/>
              </a:rPr>
              <a:t>绿城用玫瑰园铺就一个竖钩把全家紧紧系在一起</a:t>
            </a:r>
            <a:endParaRPr lang="zh-CN" altLang="en-US" b="1">
              <a:solidFill>
                <a:srgbClr val="00B050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9003" y="300079"/>
            <a:ext cx="8502328" cy="15388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3665"/>
              </a:lnSpc>
              <a:buClrTx/>
              <a:buSzTx/>
              <a:buNone/>
              <a:tabLst>
                <a:tab pos="4991100" algn="l"/>
              </a:tabLst>
              <a:defRPr/>
            </a:pPr>
            <a:r>
              <a:rPr lang="zh-CN" altLang="en-US" sz="2795" b="1" smtClean="0">
                <a:solidFill>
                  <a:srgbClr val="000000"/>
                </a:solidFill>
                <a:latin typeface="微软雅黑" panose="020B0503020204020204" charset="-122"/>
              </a:rPr>
              <a:t>家，一个温馨的字眼</a:t>
            </a:r>
            <a:endParaRPr lang="zh-CN" altLang="en-US" sz="279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2150"/>
              </a:lnSpc>
              <a:buClrTx/>
              <a:buSzTx/>
              <a:buNone/>
              <a:tabLst>
                <a:tab pos="4991100" algn="l"/>
              </a:tabLst>
              <a:defRPr/>
            </a:pPr>
            <a:r>
              <a:rPr lang="zh-CN" altLang="en-US" b="1" smtClean="0">
                <a:solidFill>
                  <a:srgbClr val="000000"/>
                </a:solidFill>
                <a:latin typeface="微软雅黑" panose="020B0503020204020204" charset="-122"/>
              </a:rPr>
              <a:t>墨舞舞者用水墨演绎一个温馨浪漫的玫瑰园之家</a:t>
            </a:r>
            <a:endParaRPr lang="zh-CN" altLang="en-US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4991100" algn="l"/>
              </a:tabLst>
              <a:defRPr/>
            </a:pPr>
            <a:endParaRPr lang="zh-CN" altLang="en-US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4991100" algn="l"/>
              </a:tabLst>
              <a:defRPr/>
            </a:pPr>
            <a:endParaRPr lang="zh-CN" altLang="en-US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4991100" algn="l"/>
              </a:tabLst>
              <a:defRPr/>
            </a:pPr>
            <a:endParaRPr lang="zh-CN" altLang="en-US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3250"/>
              </a:lnSpc>
              <a:buClrTx/>
              <a:buSzTx/>
              <a:buNone/>
              <a:tabLst>
                <a:tab pos="4991100" algn="l"/>
              </a:tabLst>
              <a:defRPr/>
            </a:pPr>
            <a:r>
              <a:rPr lang="zh-CN" altLang="en-US" b="1" smtClean="0">
                <a:solidFill>
                  <a:srgbClr val="000000"/>
                </a:solidFill>
                <a:latin typeface="微软雅黑" panose="020B0503020204020204" charset="-122"/>
              </a:rPr>
              <a:t>	</a:t>
            </a:r>
            <a:r>
              <a:rPr lang="zh-CN" altLang="en-US" sz="1800" b="1" smtClean="0">
                <a:solidFill>
                  <a:srgbClr val="7F7F7F"/>
                </a:solidFill>
                <a:latin typeface="微软雅黑" panose="020B0503020204020204" charset="-122"/>
              </a:rPr>
              <a:t>一个宝盖头着住了外面的寒风冷雨</a:t>
            </a:r>
            <a:endParaRPr lang="zh-CN" altLang="en-US" sz="1800" b="1">
              <a:solidFill>
                <a:srgbClr val="7F7F7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1584464"/>
            <a:ext cx="9144001" cy="707887"/>
          </a:xfrm>
          <a:custGeom>
            <a:avLst/>
            <a:gdLst/>
            <a:ahLst/>
            <a:cxnLst/>
            <a:rect l="0" t="0" r="0" b="0"/>
            <a:pathLst>
              <a:path w="9144001" h="707887">
                <a:moveTo>
                  <a:pt x="0" y="707886"/>
                </a:moveTo>
                <a:lnTo>
                  <a:pt x="9144000" y="707886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0066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CDBE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1397" y="1630415"/>
            <a:ext cx="4103688" cy="58695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790"/>
              </a:lnSpc>
            </a:pPr>
            <a:r>
              <a:rPr lang="zh-CN" altLang="en-US" sz="3995" smtClean="0">
                <a:solidFill>
                  <a:srgbClr val="FFFFFF"/>
                </a:solidFill>
                <a:latin typeface="微软雅黑" panose="020B0503020204020204" charset="-122"/>
              </a:rPr>
              <a:t>第一章：春色满园</a:t>
            </a:r>
            <a:endParaRPr lang="zh-CN" altLang="en-US" sz="399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FD1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425700" y="1308100"/>
            <a:ext cx="5791200" cy="3012440"/>
          </a:xfrm>
          <a:prstGeom prst="rect">
            <a:avLst/>
          </a:prstGeom>
        </p:spPr>
      </p:pic>
      <p:pic>
        <p:nvPicPr>
          <p:cNvPr id="4" name="图片 3" descr="ws_CFD2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5137" y="2816508"/>
            <a:ext cx="2059859" cy="504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漫步玫瑰园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5137" y="3320948"/>
            <a:ext cx="1846659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创意互动视频舞蹈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5137" y="3602718"/>
            <a:ext cx="3887283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舞者舞动身姿，与大屏之上的玫瑰花朵互动，仿佛手中牵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引花束，漫步在玫瑰园中，春色满园，玫瑰花开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D1C6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2819400"/>
          </a:xfrm>
          <a:prstGeom prst="rect">
            <a:avLst/>
          </a:prstGeom>
        </p:spPr>
      </p:pic>
      <p:pic>
        <p:nvPicPr>
          <p:cNvPr id="4" name="图片 3" descr="ws_D1C7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-1" y="2870200"/>
            <a:ext cx="5308600" cy="1384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84291" y="2974107"/>
            <a:ext cx="1235916" cy="50443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闪电侠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84291" y="3485997"/>
            <a:ext cx="3539430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以肉身试百万伏电流跳闪电舞，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中国达人秀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中震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撼节目，炫彩的舞台效果，感染全场，同时大地惊雷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的，也寓意着春之到来。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1584464"/>
            <a:ext cx="9144001" cy="707887"/>
          </a:xfrm>
          <a:custGeom>
            <a:avLst/>
            <a:gdLst/>
            <a:ahLst/>
            <a:cxnLst/>
            <a:rect l="0" t="0" r="0" b="0"/>
            <a:pathLst>
              <a:path w="9144001" h="707887">
                <a:moveTo>
                  <a:pt x="0" y="707886"/>
                </a:moveTo>
                <a:lnTo>
                  <a:pt x="9144000" y="707886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D3DB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1397" y="1630415"/>
            <a:ext cx="4103688" cy="58695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790"/>
              </a:lnSpc>
            </a:pPr>
            <a:r>
              <a:rPr lang="zh-CN" altLang="en-US" sz="3995" smtClean="0">
                <a:solidFill>
                  <a:srgbClr val="FFFFFF"/>
                </a:solidFill>
                <a:latin typeface="微软雅黑" panose="020B0503020204020204" charset="-122"/>
              </a:rPr>
              <a:t>第二章：夏季恋歌</a:t>
            </a:r>
            <a:endParaRPr lang="zh-CN" altLang="en-US" sz="399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B7AE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838200"/>
            <a:ext cx="4406900" cy="21209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71848" y="887991"/>
            <a:ext cx="2769989" cy="114133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5"/>
              </a:lnSpc>
            </a:pPr>
            <a:r>
              <a:rPr lang="zh-CN" altLang="en-US" sz="1800" b="1" smtClean="0">
                <a:solidFill>
                  <a:srgbClr val="FFFF00"/>
                </a:solidFill>
                <a:latin typeface="微软雅黑" panose="020B0503020204020204" charset="-122"/>
              </a:rPr>
              <a:t>以春夏秋冬为形式贯穿活动</a:t>
            </a:r>
            <a:endParaRPr lang="zh-CN" altLang="en-US" sz="1800" b="1" smtClean="0">
              <a:solidFill>
                <a:srgbClr val="FFFF00"/>
              </a:solidFill>
              <a:latin typeface="微软雅黑" panose="020B0503020204020204" charset="-122"/>
            </a:endParaRPr>
          </a:p>
          <a:p>
            <a:pPr>
              <a:lnSpc>
                <a:spcPts val="2160"/>
              </a:lnSpc>
            </a:pPr>
            <a:r>
              <a:rPr lang="zh-CN" altLang="en-US" b="1" smtClean="0">
                <a:solidFill>
                  <a:srgbClr val="FFFF00"/>
                </a:solidFill>
                <a:latin typeface="微软雅黑" panose="020B0503020204020204" charset="-122"/>
              </a:rPr>
              <a:t>从氛围营造到活动内容</a:t>
            </a:r>
            <a:endParaRPr lang="zh-CN" altLang="en-US" b="1" smtClean="0">
              <a:solidFill>
                <a:srgbClr val="FFFF00"/>
              </a:solidFill>
              <a:latin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zh-CN" altLang="en-US" b="1" smtClean="0">
              <a:solidFill>
                <a:srgbClr val="FFFF00"/>
              </a:solidFill>
              <a:latin typeface="微软雅黑" panose="020B0503020204020204" charset="-122"/>
            </a:endParaRPr>
          </a:p>
          <a:p>
            <a:pPr>
              <a:lnSpc>
                <a:spcPts val="3325"/>
              </a:lnSpc>
            </a:pPr>
            <a:r>
              <a:rPr lang="zh-CN" altLang="en-US" sz="1800" b="1" smtClean="0">
                <a:solidFill>
                  <a:srgbClr val="00B050"/>
                </a:solidFill>
                <a:latin typeface="微软雅黑" panose="020B0503020204020204" charset="-122"/>
              </a:rPr>
              <a:t>以冬去春来的四季变换</a:t>
            </a:r>
            <a:endParaRPr lang="zh-CN" altLang="en-US" sz="1800" b="1">
              <a:solidFill>
                <a:srgbClr val="00B050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71848" y="1985975"/>
            <a:ext cx="3000821" cy="8592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00B050"/>
                </a:solidFill>
                <a:latin typeface="微软雅黑" panose="020B0503020204020204" charset="-122"/>
              </a:rPr>
              <a:t>寓意着玫瑰园的九年光阴流转</a:t>
            </a:r>
            <a:endParaRPr lang="zh-CN" altLang="en-US" b="1" smtClean="0">
              <a:solidFill>
                <a:srgbClr val="00B050"/>
              </a:solidFill>
              <a:latin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zh-CN" altLang="en-US" b="1" smtClean="0">
              <a:solidFill>
                <a:srgbClr val="00B050"/>
              </a:solidFill>
              <a:latin typeface="微软雅黑" panose="020B0503020204020204" charset="-122"/>
            </a:endParaRPr>
          </a:p>
          <a:p>
            <a:pPr>
              <a:lnSpc>
                <a:spcPts val="3325"/>
              </a:lnSpc>
            </a:pPr>
            <a:r>
              <a:rPr lang="zh-CN" altLang="en-US" sz="1800" b="1" smtClean="0">
                <a:solidFill>
                  <a:srgbClr val="FF0066"/>
                </a:solidFill>
                <a:latin typeface="微软雅黑" panose="020B0503020204020204" charset="-122"/>
              </a:rPr>
              <a:t>变的是时光景观</a:t>
            </a:r>
            <a:endParaRPr lang="zh-CN" altLang="en-US" sz="1800" b="1">
              <a:solidFill>
                <a:srgbClr val="FF0066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71848" y="2809189"/>
            <a:ext cx="3924151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0066"/>
                </a:solidFill>
                <a:latin typeface="微软雅黑" panose="020B0503020204020204" charset="-122"/>
              </a:rPr>
              <a:t>不变的是绿城人与业主之间的浓浓情意</a:t>
            </a:r>
            <a:endParaRPr lang="zh-CN" altLang="en-US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>
              <a:lnSpc>
                <a:spcPts val="2160"/>
              </a:lnSpc>
            </a:pPr>
            <a:r>
              <a:rPr lang="zh-CN" altLang="en-US" b="1" smtClean="0">
                <a:solidFill>
                  <a:srgbClr val="FF0066"/>
                </a:solidFill>
                <a:latin typeface="微软雅黑" panose="020B0503020204020204" charset="-122"/>
              </a:rPr>
              <a:t>所以，一见如故</a:t>
            </a:r>
            <a:endParaRPr lang="zh-CN" altLang="en-US" b="1">
              <a:solidFill>
                <a:srgbClr val="FF0066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主题阐述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2339720" y="720470"/>
            <a:ext cx="1" cy="1584073"/>
          </a:xfrm>
          <a:custGeom>
            <a:avLst/>
            <a:gdLst/>
            <a:ahLst/>
            <a:cxnLst/>
            <a:rect l="0" t="0" r="0" b="0"/>
            <a:pathLst>
              <a:path w="1" h="1584073">
                <a:moveTo>
                  <a:pt x="0" y="0"/>
                </a:moveTo>
                <a:lnTo>
                  <a:pt x="0" y="1584072"/>
                </a:lnTo>
              </a:path>
            </a:pathLst>
          </a:cu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4788027" y="720470"/>
            <a:ext cx="1" cy="1584073"/>
          </a:xfrm>
          <a:custGeom>
            <a:avLst/>
            <a:gdLst/>
            <a:ahLst/>
            <a:cxnLst/>
            <a:rect l="0" t="0" r="0" b="0"/>
            <a:pathLst>
              <a:path w="1" h="1584073">
                <a:moveTo>
                  <a:pt x="0" y="0"/>
                </a:moveTo>
                <a:lnTo>
                  <a:pt x="0" y="1584072"/>
                </a:lnTo>
              </a:path>
            </a:pathLst>
          </a:cu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7812405" y="720470"/>
            <a:ext cx="1" cy="1584073"/>
          </a:xfrm>
          <a:custGeom>
            <a:avLst/>
            <a:gdLst/>
            <a:ahLst/>
            <a:cxnLst/>
            <a:rect l="0" t="0" r="0" b="0"/>
            <a:pathLst>
              <a:path w="1" h="1584073">
                <a:moveTo>
                  <a:pt x="0" y="0"/>
                </a:moveTo>
                <a:lnTo>
                  <a:pt x="0" y="1584072"/>
                </a:lnTo>
              </a:path>
            </a:pathLst>
          </a:cu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 5"/>
          <p:cNvSpPr/>
          <p:nvPr/>
        </p:nvSpPr>
        <p:spPr>
          <a:xfrm>
            <a:off x="0" y="648462"/>
            <a:ext cx="9144001" cy="1"/>
          </a:xfrm>
          <a:custGeom>
            <a:avLst/>
            <a:gdLst/>
            <a:ahLst/>
            <a:cxnLst/>
            <a:rect l="0" t="0" r="0" b="0"/>
            <a:pathLst>
              <a:path w="9144001" h="1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4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/>
        </p:nvSpPr>
        <p:spPr>
          <a:xfrm>
            <a:off x="0" y="2376551"/>
            <a:ext cx="9144001" cy="1"/>
          </a:xfrm>
          <a:custGeom>
            <a:avLst/>
            <a:gdLst/>
            <a:ahLst/>
            <a:cxnLst/>
            <a:rect l="0" t="0" r="0" b="0"/>
            <a:pathLst>
              <a:path w="9144001" h="1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254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ws_D5B0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711200"/>
            <a:ext cx="9144000" cy="1600200"/>
          </a:xfrm>
          <a:prstGeom prst="rect">
            <a:avLst/>
          </a:prstGeom>
        </p:spPr>
      </p:pic>
      <p:pic>
        <p:nvPicPr>
          <p:cNvPr id="9" name="图片 8" descr="ws_D5B1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549400" y="2400300"/>
            <a:ext cx="2070100" cy="1282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19276" y="3060649"/>
            <a:ext cx="692497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玫瑰园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27629" y="3060649"/>
            <a:ext cx="2832507" cy="2827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年  共鉴成长  宣传视频播放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D757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456173" y="439372"/>
            <a:ext cx="1235916" cy="504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美猴王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56173" y="951280"/>
            <a:ext cx="3231654" cy="74379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舞动金箍棒，身披齐天大圣美猴王盛装，精湛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的棍棒杂技表演，令人拍案叫绝，同时金猴报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喜，预祝猴年大吉。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西游记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作为夏天的主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打电视剧，唤起每个人的回忆。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D93B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419100"/>
            <a:ext cx="5524500" cy="3901440"/>
          </a:xfrm>
          <a:prstGeom prst="rect">
            <a:avLst/>
          </a:prstGeom>
        </p:spPr>
      </p:pic>
      <p:pic>
        <p:nvPicPr>
          <p:cNvPr id="4" name="图片 3" descr="ws_D93C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5000" y="0"/>
            <a:ext cx="3429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95777" y="-18462"/>
            <a:ext cx="2883803" cy="504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小荷才露尖尖角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95777" y="485978"/>
            <a:ext cx="1615827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小业主才艺表演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5777" y="767824"/>
            <a:ext cx="3887283" cy="75661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前期征集玫瑰园小业主的节目，组合在一起作为一台节目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串烧，展现玫瑰园中小朋友们多才多艺健康成长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000"/>
              </a:lnSpc>
            </a:pP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8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小荷才露尖尖角，早有蜻蜓立上头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95777" y="1499666"/>
            <a:ext cx="3077766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这正是初夏写照，更是预示着玫瑰园的小朋友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欢快，健康，朝气蓬勃的生长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1584464"/>
            <a:ext cx="9144001" cy="707887"/>
          </a:xfrm>
          <a:custGeom>
            <a:avLst/>
            <a:gdLst/>
            <a:ahLst/>
            <a:cxnLst/>
            <a:rect l="0" t="0" r="0" b="0"/>
            <a:pathLst>
              <a:path w="9144001" h="707887">
                <a:moveTo>
                  <a:pt x="0" y="707886"/>
                </a:moveTo>
                <a:lnTo>
                  <a:pt x="9144000" y="707886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DBAD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-1"/>
            <a:ext cx="9144000" cy="431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000000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000000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1397" y="1630415"/>
            <a:ext cx="4103688" cy="58695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790"/>
              </a:lnSpc>
            </a:pPr>
            <a:r>
              <a:rPr lang="zh-CN" altLang="en-US" sz="3995" smtClean="0">
                <a:solidFill>
                  <a:srgbClr val="FFFFFF"/>
                </a:solidFill>
                <a:latin typeface="微软雅黑" panose="020B0503020204020204" charset="-122"/>
              </a:rPr>
              <a:t>第三章：秋兰飘香</a:t>
            </a:r>
            <a:endParaRPr lang="zh-CN" altLang="en-US" sz="399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DD54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711200"/>
            <a:ext cx="9144000" cy="1905000"/>
          </a:xfrm>
          <a:prstGeom prst="rect">
            <a:avLst/>
          </a:prstGeom>
        </p:spPr>
      </p:pic>
      <p:pic>
        <p:nvPicPr>
          <p:cNvPr id="4" name="图片 3" descr="ws_DD55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01800" y="2755900"/>
            <a:ext cx="4051300" cy="1168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1240" y="3044477"/>
            <a:ext cx="923330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5"/>
              </a:lnSpc>
            </a:pPr>
            <a:r>
              <a:rPr lang="zh-CN" altLang="en-US" sz="1800" b="1" smtClean="0">
                <a:solidFill>
                  <a:srgbClr val="FFFFFF"/>
                </a:solidFill>
                <a:latin typeface="微软雅黑" panose="020B0503020204020204" charset="-122"/>
              </a:rPr>
              <a:t>玫瑰园里</a:t>
            </a:r>
            <a:endParaRPr lang="zh-CN" altLang="en-US" sz="1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0860" y="3481578"/>
            <a:ext cx="1384995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宣传视频播放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251523" y="2520618"/>
            <a:ext cx="6696711" cy="1785113"/>
          </a:xfrm>
          <a:custGeom>
            <a:avLst/>
            <a:gdLst/>
            <a:ahLst/>
            <a:cxnLst/>
            <a:rect l="0" t="0" r="0" b="0"/>
            <a:pathLst>
              <a:path w="6696711" h="1785113">
                <a:moveTo>
                  <a:pt x="0" y="1785112"/>
                </a:moveTo>
                <a:lnTo>
                  <a:pt x="6696710" y="1785112"/>
                </a:lnTo>
                <a:lnTo>
                  <a:pt x="669671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DEBC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342900"/>
            <a:ext cx="4800600" cy="2692400"/>
          </a:xfrm>
          <a:prstGeom prst="rect">
            <a:avLst/>
          </a:prstGeom>
        </p:spPr>
      </p:pic>
      <p:pic>
        <p:nvPicPr>
          <p:cNvPr id="5" name="图片 4" descr="ws_DEBD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851400" y="342899"/>
            <a:ext cx="4292600" cy="26797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2900" y="2528522"/>
            <a:ext cx="6686126" cy="134652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用心渡生活，风雨载使命</a:t>
            </a:r>
            <a:endParaRPr lang="zh-CN" altLang="en-US" sz="32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3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物业舞台剧</a:t>
            </a:r>
            <a:endParaRPr lang="zh-CN" altLang="en-US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3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根据玫瑰园社区生活的原型为素材，经过专业的艺术化创作，物业工作人员自己位主演，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通过观赏性、互动性强的话剧形式，打破以往只是单纯的擒敌术表演，以发生在业主身边的事情，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来引起现场业主的共鸣，博得现场的喜欢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900" y="4046524"/>
            <a:ext cx="4462760" cy="1915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金风送爽、雁过留声，正是绿城物业人对玫瑰园业主的呵护和关怀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E0B2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990599" y="850900"/>
            <a:ext cx="2946400" cy="3469640"/>
          </a:xfrm>
          <a:prstGeom prst="rect">
            <a:avLst/>
          </a:prstGeom>
        </p:spPr>
      </p:pic>
      <p:pic>
        <p:nvPicPr>
          <p:cNvPr id="4" name="图片 3" descr="ws_E0B3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949700" y="850900"/>
            <a:ext cx="4445000" cy="3469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1209" y="102002"/>
            <a:ext cx="2059859" cy="50443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0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光影魔术球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1209" y="613841"/>
            <a:ext cx="4308872" cy="1915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表演者神作星光点点的梦幻服饰，让水晶球在手指尖流转舞动。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1584464"/>
            <a:ext cx="9144001" cy="707887"/>
          </a:xfrm>
          <a:custGeom>
            <a:avLst/>
            <a:gdLst/>
            <a:ahLst/>
            <a:cxnLst/>
            <a:rect l="0" t="0" r="0" b="0"/>
            <a:pathLst>
              <a:path w="9144001" h="707887">
                <a:moveTo>
                  <a:pt x="0" y="707886"/>
                </a:moveTo>
                <a:lnTo>
                  <a:pt x="9144000" y="707886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B0F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E249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1397" y="1630415"/>
            <a:ext cx="4103688" cy="58695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790"/>
              </a:lnSpc>
            </a:pPr>
            <a:r>
              <a:rPr lang="zh-CN" altLang="en-US" sz="3995" smtClean="0">
                <a:solidFill>
                  <a:srgbClr val="FFFFFF"/>
                </a:solidFill>
                <a:latin typeface="微软雅黑" panose="020B0503020204020204" charset="-122"/>
              </a:rPr>
              <a:t>第四章：冬日暖阳</a:t>
            </a:r>
            <a:endParaRPr lang="zh-CN" altLang="en-US" sz="399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539546" y="2736659"/>
            <a:ext cx="5616576" cy="584772"/>
          </a:xfrm>
          <a:custGeom>
            <a:avLst/>
            <a:gdLst/>
            <a:ahLst/>
            <a:cxnLst/>
            <a:rect l="0" t="0" r="0" b="0"/>
            <a:pathLst>
              <a:path w="5616576" h="584772">
                <a:moveTo>
                  <a:pt x="0" y="584771"/>
                </a:moveTo>
                <a:lnTo>
                  <a:pt x="5616575" y="584771"/>
                </a:lnTo>
                <a:lnTo>
                  <a:pt x="5616575" y="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E3D0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1206500"/>
            <a:ext cx="9144000" cy="139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1240" y="2744575"/>
            <a:ext cx="4809971" cy="4964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“相伴</a:t>
            </a:r>
            <a:r>
              <a:rPr lang="en-US" altLang="zh-CN" sz="3205" b="1" smtClean="0">
                <a:solidFill>
                  <a:srgbClr val="FFFFFF"/>
                </a:solidFill>
                <a:latin typeface="微软雅黑" panose="020B0503020204020204" charset="-122"/>
              </a:rPr>
              <a:t>9</a:t>
            </a: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年”业主采访</a:t>
            </a:r>
            <a:r>
              <a:rPr lang="en-US" altLang="zh-CN" sz="3205" b="1" smtClean="0">
                <a:solidFill>
                  <a:srgbClr val="FFFFFF"/>
                </a:solidFill>
                <a:latin typeface="微软雅黑" panose="020B0503020204020204" charset="-122"/>
              </a:rPr>
              <a:t>VCR</a:t>
            </a:r>
            <a:endParaRPr lang="zh-CN" altLang="en-US" sz="32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106" y="3346703"/>
            <a:ext cx="3464090" cy="1915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前期以“相伴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9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年，我在玫瑰园的幸福生活”为主题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5106" y="3529584"/>
            <a:ext cx="5232202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采访小区的业主、物业及绿城的工作人员，在玫瑰园里发生的点点滴滴的事情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以小区身边的人，唤醒业主的共鸣，传递绿城玫瑰园与业主之间的浓浓情感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611555" y="2952673"/>
            <a:ext cx="3600451" cy="861773"/>
          </a:xfrm>
          <a:custGeom>
            <a:avLst/>
            <a:gdLst/>
            <a:ahLst/>
            <a:cxnLst/>
            <a:rect l="0" t="0" r="0" b="0"/>
            <a:pathLst>
              <a:path w="3600451" h="861773">
                <a:moveTo>
                  <a:pt x="0" y="861772"/>
                </a:moveTo>
                <a:lnTo>
                  <a:pt x="3600450" y="861772"/>
                </a:lnTo>
                <a:lnTo>
                  <a:pt x="3600450" y="0"/>
                </a:lnTo>
                <a:lnTo>
                  <a:pt x="0" y="0"/>
                </a:lnTo>
                <a:close/>
              </a:path>
            </a:pathLst>
          </a:custGeom>
          <a:solidFill>
            <a:srgbClr val="80808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ws_E5F3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127000"/>
            <a:ext cx="9144000" cy="284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03173" y="2960678"/>
            <a:ext cx="3000821" cy="80791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05"/>
              </a:lnSpc>
            </a:pPr>
            <a:r>
              <a:rPr lang="zh-CN" altLang="en-US" sz="3205" b="1" smtClean="0">
                <a:solidFill>
                  <a:srgbClr val="FFFFFF"/>
                </a:solidFill>
                <a:latin typeface="微软雅黑" panose="020B0503020204020204" charset="-122"/>
              </a:rPr>
              <a:t>业主生日宴</a:t>
            </a:r>
            <a:endParaRPr lang="zh-CN" altLang="en-US" sz="32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3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与玫瑰园相伴九年，共鉴成长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3173" y="3769461"/>
            <a:ext cx="4154984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前期征集小业主的生日，在邻近活动时间的小朋友邀请到舞台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共同开启一场生日趴，与玫瑰园相伴九年，共同成长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81059" y="4109884"/>
            <a:ext cx="60914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4211954" y="1512569"/>
            <a:ext cx="1" cy="1440055"/>
          </a:xfrm>
          <a:custGeom>
            <a:avLst/>
            <a:gdLst/>
            <a:ahLst/>
            <a:cxnLst/>
            <a:rect l="0" t="0" r="0" b="0"/>
            <a:pathLst>
              <a:path w="1" h="1440055">
                <a:moveTo>
                  <a:pt x="0" y="0"/>
                </a:moveTo>
                <a:lnTo>
                  <a:pt x="0" y="1440054"/>
                </a:lnTo>
              </a:path>
            </a:pathLst>
          </a:custGeom>
          <a:ln w="12700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4139946" y="1512569"/>
            <a:ext cx="1" cy="1440055"/>
          </a:xfrm>
          <a:custGeom>
            <a:avLst/>
            <a:gdLst/>
            <a:ahLst/>
            <a:cxnLst/>
            <a:rect l="0" t="0" r="0" b="0"/>
            <a:pathLst>
              <a:path w="1" h="1440055">
                <a:moveTo>
                  <a:pt x="0" y="0"/>
                </a:moveTo>
                <a:lnTo>
                  <a:pt x="0" y="1440054"/>
                </a:lnTo>
              </a:path>
            </a:pathLst>
          </a:custGeom>
          <a:ln w="50800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ws_BA2F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270000" y="927100"/>
            <a:ext cx="2374900" cy="2324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9261" y="1528859"/>
            <a:ext cx="2657779" cy="37709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150"/>
              </a:lnSpc>
            </a:pPr>
            <a:r>
              <a:rPr lang="zh-CN" altLang="en-US" sz="2400" b="1" smtClean="0">
                <a:solidFill>
                  <a:srgbClr val="FFFFFF"/>
                </a:solidFill>
                <a:latin typeface="微软雅黑" panose="020B0503020204020204" charset="-122"/>
              </a:rPr>
              <a:t>一见如故  四季家宴</a:t>
            </a:r>
            <a:endParaRPr lang="zh-CN" altLang="en-US" sz="2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09261" y="1912903"/>
            <a:ext cx="1909177" cy="15376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05"/>
              </a:lnSpc>
            </a:pPr>
            <a:r>
              <a:rPr lang="zh-CN" altLang="en-US" sz="995" b="1" dirty="0" smtClean="0">
                <a:solidFill>
                  <a:srgbClr val="FFFFFF"/>
                </a:solidFill>
                <a:latin typeface="微软雅黑" panose="020B0503020204020204" charset="-122"/>
              </a:rPr>
              <a:t>绿城</a:t>
            </a:r>
            <a:r>
              <a:rPr lang="en-US" altLang="zh-CN" sz="995" b="1" dirty="0" smtClean="0">
                <a:solidFill>
                  <a:srgbClr val="FFFFFF"/>
                </a:solidFill>
                <a:latin typeface="微软雅黑" panose="020B0503020204020204" charset="-122"/>
              </a:rPr>
              <a:t>·</a:t>
            </a:r>
            <a:r>
              <a:rPr lang="zh-CN" altLang="en-US" sz="995" b="1" dirty="0" smtClean="0">
                <a:solidFill>
                  <a:srgbClr val="FFFFFF"/>
                </a:solidFill>
                <a:latin typeface="微软雅黑" panose="020B0503020204020204" charset="-122"/>
              </a:rPr>
              <a:t>玫瑰园</a:t>
            </a:r>
            <a:r>
              <a:rPr lang="en-US" altLang="zh-CN" sz="995" b="1" dirty="0" smtClean="0">
                <a:solidFill>
                  <a:srgbClr val="FFFFFF"/>
                </a:solidFill>
                <a:latin typeface="微软雅黑" panose="020B0503020204020204" charset="-122"/>
              </a:rPr>
              <a:t>2017</a:t>
            </a:r>
            <a:r>
              <a:rPr lang="zh-CN" altLang="en-US" sz="995" b="1" dirty="0" smtClean="0">
                <a:solidFill>
                  <a:srgbClr val="FFFFFF"/>
                </a:solidFill>
                <a:latin typeface="微软雅黑" panose="020B0503020204020204" charset="-122"/>
              </a:rPr>
              <a:t>年度客户答谢会</a:t>
            </a:r>
            <a:endParaRPr lang="zh-CN" altLang="en-US" sz="995" b="1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9261" y="2214676"/>
            <a:ext cx="1739259" cy="20518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en-US" altLang="zh-CN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2018</a:t>
            </a:r>
            <a:r>
              <a:rPr lang="zh-CN" altLang="en-US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年</a:t>
            </a:r>
            <a:r>
              <a:rPr lang="en-US" altLang="zh-CN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1</a:t>
            </a:r>
            <a:r>
              <a:rPr lang="zh-CN" altLang="en-US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月</a:t>
            </a:r>
            <a:r>
              <a:rPr lang="en-US" altLang="zh-CN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30</a:t>
            </a:r>
            <a:r>
              <a:rPr lang="zh-CN" altLang="en-US" sz="1200" b="1" dirty="0" smtClean="0">
                <a:solidFill>
                  <a:srgbClr val="FFFFFF"/>
                </a:solidFill>
                <a:latin typeface="微软雅黑" panose="020B0503020204020204" charset="-122"/>
              </a:rPr>
              <a:t>日（暂定）</a:t>
            </a:r>
            <a:endParaRPr lang="zh-CN" altLang="en-US" sz="1200" b="1" dirty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9261" y="2400514"/>
            <a:ext cx="641201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万达希尔顿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9261" y="2699584"/>
            <a:ext cx="862416" cy="21364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演艺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+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抽奖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活动概述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E78A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大屏抽奖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ws_E894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8128" y="96295"/>
            <a:ext cx="615553" cy="264174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305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zh-CN" altLang="en-US" smtClean="0"/>
              <a:t>	</a:t>
            </a:r>
            <a:r>
              <a:rPr lang="zh-CN" altLang="en-US" sz="995" b="1" smtClean="0">
                <a:solidFill>
                  <a:srgbClr val="FF0066"/>
                </a:solidFill>
                <a:latin typeface="微软雅黑" panose="020B0503020204020204" charset="-122"/>
              </a:rPr>
              <a:t>活动时间</a:t>
            </a: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0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18:00-18:30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18:30-18:35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18:35-18:40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18:40-18:45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05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18:45-18:50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18:50-18:55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18:55-19:00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381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00"/>
              </a:lnSpc>
              <a:buClrTx/>
              <a:buSzTx/>
              <a:buNone/>
              <a:tabLst>
                <a:tab pos="381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19:00-19:05</a:t>
            </a:r>
            <a:endParaRPr lang="zh-CN" altLang="en-US" sz="8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41982" y="96295"/>
            <a:ext cx="2620910" cy="264174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305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mtClean="0"/>
              <a:t>					</a:t>
            </a:r>
            <a:r>
              <a:rPr lang="zh-CN" altLang="en-US" sz="995" b="1" smtClean="0">
                <a:solidFill>
                  <a:srgbClr val="FF0066"/>
                </a:solidFill>
                <a:latin typeface="微软雅黑" panose="020B0503020204020204" charset="-122"/>
              </a:rPr>
              <a:t>活动内容</a:t>
            </a: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92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开篇：一见如故 四季家宴</a:t>
            </a:r>
            <a:endParaRPr lang="zh-CN" altLang="en-US" sz="99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	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客户到访签到</a:t>
            </a: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/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绿城品牌宣传片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墨舞</a:t>
            </a: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《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家</a:t>
            </a: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》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开场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主持人登场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	领导致辞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925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第一章：春色满园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视频过渡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漫步玫瑰园互动视频舞蹈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闪电侠表演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	大屏抽奖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92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第二章：夏季恋歌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视频过渡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206500" algn="l"/>
                <a:tab pos="1333500" algn="l"/>
                <a:tab pos="1435100" algn="l"/>
                <a:tab pos="1536700" algn="l"/>
                <a:tab pos="1638300" algn="l"/>
                <a:tab pos="16891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玫瑰园九年回顾视频</a:t>
            </a:r>
            <a:endParaRPr lang="zh-CN" altLang="en-US" sz="8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3336" y="2780838"/>
            <a:ext cx="1458733" cy="5457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055"/>
              </a:lnSpc>
              <a:buClrTx/>
              <a:buSzTx/>
              <a:buNone/>
              <a:tabLst>
                <a:tab pos="457200" algn="l"/>
                <a:tab pos="508000" algn="l"/>
              </a:tabLst>
              <a:defRPr/>
            </a:pPr>
            <a:r>
              <a:rPr lang="zh-CN" altLang="en-US" smtClean="0"/>
              <a:t>	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美猴王表演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457200" algn="l"/>
                <a:tab pos="5080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小荷才露尖尖角小业主才艺表演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457200" algn="l"/>
                <a:tab pos="5080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大屏抽奖</a:t>
            </a:r>
            <a:endParaRPr lang="zh-CN" altLang="en-US" sz="8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77911" y="2709828"/>
            <a:ext cx="1134926" cy="162865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5775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zh-CN" altLang="en-US" sz="4405" b="1" smtClean="0">
                <a:solidFill>
                  <a:srgbClr val="FFFF00"/>
                </a:solidFill>
                <a:latin typeface="微软雅黑" panose="020B0503020204020204" charset="-122"/>
              </a:rPr>
              <a:t>活动</a:t>
            </a:r>
            <a:endParaRPr lang="zh-CN" altLang="en-US" sz="4405" b="1" smtClean="0">
              <a:solidFill>
                <a:srgbClr val="FFFF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5280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zh-CN" altLang="en-US" sz="4405" b="1" smtClean="0">
                <a:solidFill>
                  <a:srgbClr val="FFFF00"/>
                </a:solidFill>
                <a:latin typeface="微软雅黑" panose="020B0503020204020204" charset="-122"/>
              </a:rPr>
              <a:t>流程</a:t>
            </a:r>
            <a:endParaRPr lang="zh-CN" altLang="en-US" sz="4405" b="1" smtClean="0">
              <a:solidFill>
                <a:srgbClr val="FFFF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45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zh-CN" altLang="en-US" sz="4405" b="1" smtClean="0">
                <a:solidFill>
                  <a:srgbClr val="FFFF00"/>
                </a:solidFill>
                <a:latin typeface="微软雅黑" panose="020B0503020204020204" charset="-122"/>
              </a:rPr>
              <a:t>	</a:t>
            </a:r>
            <a:r>
              <a:rPr lang="en-US" altLang="zh-CN" sz="1405" smtClean="0">
                <a:solidFill>
                  <a:srgbClr val="FFFF00"/>
                </a:solidFill>
                <a:latin typeface="Times New Roman" panose="02020603050405020304"/>
              </a:rPr>
              <a:t>Process</a:t>
            </a:r>
            <a:endParaRPr lang="zh-CN" altLang="en-US" sz="1405">
              <a:solidFill>
                <a:srgbClr val="FFFF00"/>
              </a:solidFill>
              <a:latin typeface="Times New Roman" panose="020206030504050203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39" y="2780838"/>
            <a:ext cx="2423740" cy="125675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055"/>
              </a:lnSpc>
              <a:buClrTx/>
              <a:buSzTx/>
              <a:buNone/>
              <a:tabLst>
                <a:tab pos="787400" algn="l"/>
              </a:tabLst>
              <a:defRPr/>
            </a:pPr>
            <a:r>
              <a:rPr lang="zh-CN" altLang="en-US" smtClean="0"/>
              <a:t>	</a:t>
            </a: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19:05-19:10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7874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	19:10-19:20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7874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	19:20-19:25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7874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7874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865"/>
              </a:lnSpc>
              <a:buClrTx/>
              <a:buSzTx/>
              <a:buNone/>
              <a:tabLst>
                <a:tab pos="787400" algn="l"/>
              </a:tabLst>
              <a:defRPr/>
            </a:pPr>
            <a:r>
              <a:rPr lang="en-US" altLang="zh-CN" sz="12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活动节目，可根据业主节目征集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445"/>
              </a:lnSpc>
              <a:buClrTx/>
              <a:buSzTx/>
              <a:buNone/>
              <a:tabLst>
                <a:tab pos="787400" algn="l"/>
              </a:tabLst>
              <a:defRPr/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情况增添替换。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23229" y="96295"/>
            <a:ext cx="615553" cy="239809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305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zh-CN" altLang="en-US" smtClean="0"/>
              <a:t>	</a:t>
            </a:r>
            <a:r>
              <a:rPr lang="zh-CN" altLang="en-US" sz="995" b="1" smtClean="0">
                <a:solidFill>
                  <a:srgbClr val="FF0066"/>
                </a:solidFill>
                <a:latin typeface="微软雅黑" panose="020B0503020204020204" charset="-122"/>
              </a:rPr>
              <a:t>活动时间</a:t>
            </a: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50800" algn="l"/>
              </a:tabLst>
              <a:defRPr/>
            </a:pP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50800" algn="l"/>
              </a:tabLst>
              <a:defRPr/>
            </a:pP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0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19:25-19:30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19:30-19:45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19:45-19:50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19:50-19:55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508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50800" algn="l"/>
              </a:tabLst>
              <a:defRPr/>
            </a:pP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05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19:55-20:00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20:00-20:15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20:15-20:20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508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	20:20——</a:t>
            </a:r>
            <a:endParaRPr lang="zh-CN" altLang="en-US" sz="8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07505" y="96295"/>
            <a:ext cx="2382062" cy="239809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305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mtClean="0"/>
              <a:t>				</a:t>
            </a:r>
            <a:r>
              <a:rPr lang="zh-CN" altLang="en-US" sz="995" b="1" smtClean="0">
                <a:solidFill>
                  <a:srgbClr val="FF0066"/>
                </a:solidFill>
                <a:latin typeface="微软雅黑" panose="020B0503020204020204" charset="-122"/>
              </a:rPr>
              <a:t>活动内容</a:t>
            </a:r>
            <a:endParaRPr lang="zh-CN" altLang="en-US" sz="995" b="1" smtClean="0">
              <a:solidFill>
                <a:srgbClr val="FF0066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92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第三章：秋兰飘香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视频过渡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玫瑰园的人与情视频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物业舞台剧表演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光影魔术手表演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大屏抽奖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925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995" b="1" smtClean="0">
                <a:solidFill>
                  <a:srgbClr val="000000"/>
                </a:solidFill>
                <a:latin typeface="微软雅黑" panose="020B0503020204020204" charset="-122"/>
              </a:rPr>
              <a:t>第四章：冬日暖阳视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频过渡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相伴九年业主采访</a:t>
            </a: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VCR</a:t>
            </a:r>
            <a:endParaRPr lang="en-US" altLang="zh-CN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en-US" altLang="zh-CN" sz="805" b="1" smtClean="0">
                <a:solidFill>
                  <a:srgbClr val="000000"/>
                </a:solidFill>
                <a:latin typeface="微软雅黑" panose="020B0503020204020204" charset="-122"/>
              </a:rPr>
              <a:t>				</a:t>
            </a: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业主生日趴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5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现场抽奖</a:t>
            </a:r>
            <a:endParaRPr lang="zh-CN" altLang="en-US" sz="805" b="1" smtClean="0">
              <a:solidFill>
                <a:srgbClr val="000000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680"/>
              </a:lnSpc>
              <a:buClrTx/>
              <a:buSzTx/>
              <a:buNone/>
              <a:tabLst>
                <a:tab pos="1320800" algn="l"/>
                <a:tab pos="1371600" algn="l"/>
                <a:tab pos="1473200" algn="l"/>
                <a:tab pos="1574800" algn="l"/>
                <a:tab pos="1625600" algn="l"/>
              </a:tabLst>
              <a:defRPr/>
            </a:pPr>
            <a:r>
              <a:rPr lang="zh-CN" altLang="en-US" sz="805" b="1" smtClean="0">
                <a:solidFill>
                  <a:srgbClr val="000000"/>
                </a:solidFill>
                <a:latin typeface="微软雅黑" panose="020B0503020204020204" charset="-122"/>
              </a:rPr>
              <a:t>					活动结束</a:t>
            </a:r>
            <a:endParaRPr lang="zh-CN" altLang="en-US" sz="8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EE6F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6210300" y="0"/>
            <a:ext cx="27686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47039" y="1071046"/>
            <a:ext cx="1538883" cy="51296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995"/>
              </a:lnSpc>
            </a:pPr>
            <a:r>
              <a:rPr lang="zh-CN" altLang="en-US" sz="3995" smtClean="0">
                <a:solidFill>
                  <a:srgbClr val="FFFFFF"/>
                </a:solidFill>
                <a:latin typeface="微软雅黑" panose="020B0503020204020204" charset="-122"/>
              </a:rPr>
              <a:t>林华珺</a:t>
            </a:r>
            <a:endParaRPr lang="zh-CN" altLang="en-US" sz="3995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7039" y="1851964"/>
            <a:ext cx="1053173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身高：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176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公分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体重：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62KG</a:t>
            </a:r>
            <a:endParaRPr lang="en-US" altLang="zh-CN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年龄：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28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岁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7039" y="2400536"/>
            <a:ext cx="1311256" cy="1885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入行时间：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2004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年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7039" y="2583738"/>
            <a:ext cx="1692771" cy="1915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主持各类活动近八百余场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47039" y="2766618"/>
            <a:ext cx="2525435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多次歌曲大赛冠军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.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萤火虫电台嘉宾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VJ</a:t>
            </a:r>
            <a:endParaRPr lang="en-US" altLang="zh-CN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东方卫视嘉宾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47039" y="3132411"/>
            <a:ext cx="2021387" cy="19159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主持类别：发布、年会、展览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29155" y="3315614"/>
            <a:ext cx="3077766" cy="19152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典礼、派对、电台、对话类、晚宴、各类路演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47039" y="3498494"/>
            <a:ext cx="5338000" cy="3847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主持风格：多年主持经验 可以胜任各种风格活动 主攻多样性大气娱主风格 应变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能力极强 可把控全场动向 擅长现场歌舞表演及互动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1209" y="74459"/>
            <a:ext cx="1803379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男主持推荐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18B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422900" y="635000"/>
            <a:ext cx="3517900" cy="2362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1209" y="74459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1209" y="565730"/>
            <a:ext cx="2646558" cy="110286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2013-2015 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：宋都所有开盘活动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68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2014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：五矿崇文金城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68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2014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：招商语山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685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2014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：升龙汇金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68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2013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：碧桂园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1209" y="1632784"/>
            <a:ext cx="1635063" cy="21364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2013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：万科  金域蓝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1209" y="1824808"/>
            <a:ext cx="4246355" cy="100027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2011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：中国联通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联通你我他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大型演出南京站主持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5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2011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中国达人秀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江苏预选全程特邀主持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2011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：万科置业运动会第一季全程嘉宾主持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2011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：镇江万达广场开业特邀主持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2011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：兰蔻化妆品南京站特邀主持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1209" y="2785240"/>
            <a:ext cx="3948197" cy="42319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5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：全国“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Chinajoy”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上海站电信馆特邀主持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：安徽兰博基尼旗舰店开业特邀主持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1209" y="3169636"/>
            <a:ext cx="4427494" cy="61555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：可口可乐“中国节拍奥运加油”江苏省巡演主持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：万科置业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万科达人秀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-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第二季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预赛全程主持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5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：雅诗兰黛新品发布上海站特邀主持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1209" y="3746013"/>
            <a:ext cx="5774017" cy="42319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：与湖南卫视主持人汪涵老师同台主持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万科达人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-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第二季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总决赛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510"/>
              </a:lnSpc>
            </a:pP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2012:  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北京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《2012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国际网络博览会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电信馆特约主持湾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4A8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71499" y="635000"/>
            <a:ext cx="2260600" cy="1778000"/>
          </a:xfrm>
          <a:prstGeom prst="rect">
            <a:avLst/>
          </a:prstGeom>
        </p:spPr>
      </p:pic>
      <p:pic>
        <p:nvPicPr>
          <p:cNvPr id="4" name="图片 3" descr="ws_F4B8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99" y="2438400"/>
            <a:ext cx="2260600" cy="1524000"/>
          </a:xfrm>
          <a:prstGeom prst="rect">
            <a:avLst/>
          </a:prstGeom>
        </p:spPr>
      </p:pic>
      <p:pic>
        <p:nvPicPr>
          <p:cNvPr id="5" name="图片 4" descr="ws_F4B9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882900" y="635000"/>
            <a:ext cx="2235200" cy="3340100"/>
          </a:xfrm>
          <a:prstGeom prst="rect">
            <a:avLst/>
          </a:prstGeom>
        </p:spPr>
      </p:pic>
      <p:pic>
        <p:nvPicPr>
          <p:cNvPr id="6" name="图片 5" descr="ws_F4CA.tmp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168900" y="635000"/>
            <a:ext cx="2705100" cy="33401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55558" y="600024"/>
            <a:ext cx="230832" cy="171841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东</a:t>
            </a:r>
            <a:endParaRPr lang="zh-CN" altLang="en-US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65"/>
              </a:lnSpc>
            </a:pPr>
            <a:r>
              <a:rPr lang="zh-CN" altLang="en-US" sz="1800" b="1" smtClean="0">
                <a:solidFill>
                  <a:srgbClr val="FFFFFF"/>
                </a:solidFill>
                <a:latin typeface="微软雅黑" panose="020B0503020204020204" charset="-122"/>
              </a:rPr>
              <a:t>方</a:t>
            </a:r>
            <a:endParaRPr lang="zh-CN" altLang="en-US" sz="18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卫</a:t>
            </a:r>
            <a:endParaRPr lang="zh-CN" altLang="en-US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视</a:t>
            </a:r>
            <a:endParaRPr lang="zh-CN" altLang="en-US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65"/>
              </a:lnSpc>
            </a:pPr>
            <a:r>
              <a:rPr lang="zh-CN" altLang="en-US" sz="1800" b="1" smtClean="0">
                <a:solidFill>
                  <a:srgbClr val="FFFFFF"/>
                </a:solidFill>
                <a:latin typeface="微软雅黑" panose="020B0503020204020204" charset="-122"/>
              </a:rPr>
              <a:t>嘉</a:t>
            </a:r>
            <a:endParaRPr lang="zh-CN" altLang="en-US" sz="18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21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宾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1209" y="74459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661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3619500" y="635000"/>
            <a:ext cx="5219700" cy="304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1209" y="74459"/>
            <a:ext cx="1803379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女主持推荐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1209" y="583129"/>
            <a:ext cx="905697" cy="21717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江苏南京人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91209" y="817825"/>
            <a:ext cx="1449115" cy="4744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播音主持专业毕业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从事商演五年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1209" y="1287471"/>
            <a:ext cx="2066271" cy="21364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音乐会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颁奖礼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大型晚会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1209" y="1522167"/>
            <a:ext cx="3129062" cy="47448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高尔夫主持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车展主持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中英发布会主持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endParaRPr lang="en-US" altLang="zh-CN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中英晚宴主持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91209" y="1991940"/>
            <a:ext cx="2689839" cy="44448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派对主持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典礼主持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/</a:t>
            </a: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仪式主持</a:t>
            </a:r>
            <a:r>
              <a:rPr lang="en-US" altLang="zh-CN" sz="1405" b="1" smtClean="0">
                <a:solidFill>
                  <a:srgbClr val="FFFFFF"/>
                </a:solidFill>
                <a:latin typeface="微软雅黑" panose="020B0503020204020204" charset="-122"/>
              </a:rPr>
              <a:t>……</a:t>
            </a:r>
            <a:endParaRPr lang="en-US" altLang="zh-CN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专业强，适合各类演出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1209" y="2696282"/>
            <a:ext cx="2173672" cy="21717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有很好的亲和力和沟通能力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91209" y="2930978"/>
            <a:ext cx="2535951" cy="46166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硕士研究生，有丰富的文化素养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流利的英语对话能力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91209" y="3400674"/>
            <a:ext cx="2354812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风格大气，沟通性、互动性强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知识面宽广，反应快</a:t>
            </a:r>
            <a:endParaRPr lang="zh-CN" altLang="en-US" sz="14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850"/>
              </a:lnSpc>
            </a:pPr>
            <a:r>
              <a:rPr lang="zh-CN" altLang="en-US" sz="1405" b="1" smtClean="0">
                <a:solidFill>
                  <a:srgbClr val="FFFFFF"/>
                </a:solidFill>
                <a:latin typeface="微软雅黑" panose="020B0503020204020204" charset="-122"/>
              </a:rPr>
              <a:t>可应对各种高端品牌</a:t>
            </a:r>
            <a:endParaRPr lang="zh-CN" altLang="en-US" sz="14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A19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812800" y="1181099"/>
            <a:ext cx="3225800" cy="1231900"/>
          </a:xfrm>
          <a:prstGeom prst="rect">
            <a:avLst/>
          </a:prstGeom>
        </p:spPr>
      </p:pic>
      <p:pic>
        <p:nvPicPr>
          <p:cNvPr id="4" name="图片 3" descr="ws_FA1A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12800" y="2451100"/>
            <a:ext cx="3225800" cy="1447800"/>
          </a:xfrm>
          <a:prstGeom prst="rect">
            <a:avLst/>
          </a:prstGeom>
        </p:spPr>
      </p:pic>
      <p:pic>
        <p:nvPicPr>
          <p:cNvPr id="5" name="图片 4" descr="ws_FA2B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495800" y="1142999"/>
            <a:ext cx="4025900" cy="2755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35733" y="548339"/>
            <a:ext cx="5572038" cy="3422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US" altLang="zh-CN" sz="2195" b="1" smtClean="0">
                <a:solidFill>
                  <a:srgbClr val="FFFFFF"/>
                </a:solidFill>
                <a:latin typeface="微软雅黑" panose="020B0503020204020204" charset="-122"/>
              </a:rPr>
              <a:t>2014</a:t>
            </a:r>
            <a:r>
              <a:rPr lang="zh-CN" altLang="en-US" sz="2195" b="1" smtClean="0">
                <a:solidFill>
                  <a:srgbClr val="FFFFFF"/>
                </a:solidFill>
                <a:latin typeface="微软雅黑" panose="020B0503020204020204" charset="-122"/>
              </a:rPr>
              <a:t>江苏新年音乐会 美国南芝加哥交响乐团</a:t>
            </a:r>
            <a:endParaRPr lang="zh-CN" altLang="en-US" sz="219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1209" y="74459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BA2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965200" y="850900"/>
            <a:ext cx="2298700" cy="1600200"/>
          </a:xfrm>
          <a:prstGeom prst="rect">
            <a:avLst/>
          </a:prstGeom>
        </p:spPr>
      </p:pic>
      <p:pic>
        <p:nvPicPr>
          <p:cNvPr id="4" name="图片 3" descr="ws_FBA3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3263900" y="850900"/>
            <a:ext cx="2628900" cy="1612900"/>
          </a:xfrm>
          <a:prstGeom prst="rect">
            <a:avLst/>
          </a:prstGeom>
        </p:spPr>
      </p:pic>
      <p:pic>
        <p:nvPicPr>
          <p:cNvPr id="5" name="图片 4" descr="ws_FBA4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63900" y="2501900"/>
            <a:ext cx="2616200" cy="1473200"/>
          </a:xfrm>
          <a:prstGeom prst="rect">
            <a:avLst/>
          </a:prstGeom>
        </p:spPr>
      </p:pic>
      <p:pic>
        <p:nvPicPr>
          <p:cNvPr id="6" name="图片 5" descr="ws_FBB5.tmp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930900" y="2501900"/>
            <a:ext cx="2400300" cy="14732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35301" y="338916"/>
            <a:ext cx="4078039" cy="34778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80"/>
              </a:lnSpc>
            </a:pPr>
            <a:r>
              <a:rPr lang="zh-CN" altLang="en-US" sz="2195" b="1" smtClean="0">
                <a:solidFill>
                  <a:srgbClr val="FFFFFF"/>
                </a:solidFill>
                <a:latin typeface="微软雅黑" panose="020B0503020204020204" charset="-122"/>
              </a:rPr>
              <a:t>台湾艺人 黑人陈建州 德基见面会</a:t>
            </a:r>
            <a:endParaRPr lang="zh-CN" altLang="en-US" sz="219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1209" y="74459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D1D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473200" y="990600"/>
            <a:ext cx="2844800" cy="3124200"/>
          </a:xfrm>
          <a:prstGeom prst="rect">
            <a:avLst/>
          </a:prstGeom>
        </p:spPr>
      </p:pic>
      <p:pic>
        <p:nvPicPr>
          <p:cNvPr id="4" name="图片 3" descr="ws_FD1E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343400" y="927100"/>
            <a:ext cx="2743200" cy="1536700"/>
          </a:xfrm>
          <a:prstGeom prst="rect">
            <a:avLst/>
          </a:prstGeom>
        </p:spPr>
      </p:pic>
      <p:pic>
        <p:nvPicPr>
          <p:cNvPr id="5" name="图片 4" descr="ws_FD1F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43400" y="2501900"/>
            <a:ext cx="2743200" cy="162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57601" y="448889"/>
            <a:ext cx="3847207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05"/>
              </a:lnSpc>
            </a:pPr>
            <a:r>
              <a:rPr lang="zh-CN" altLang="en-US" sz="2005" smtClean="0">
                <a:solidFill>
                  <a:srgbClr val="FFFFFF"/>
                </a:solidFill>
                <a:latin typeface="黑体" panose="02010609060101010101" charset="-122"/>
              </a:rPr>
              <a:t>与央视主持人杨帆同台奥体体育馆</a:t>
            </a:r>
            <a:endParaRPr lang="zh-CN" altLang="en-US" sz="2005">
              <a:solidFill>
                <a:srgbClr val="FFFFFF"/>
              </a:solidFill>
              <a:latin typeface="黑体" panose="02010609060101010101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91209" y="74459"/>
            <a:ext cx="1442703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</a:t>
            </a:r>
            <a:endParaRPr lang="zh-CN" altLang="en-US" sz="2800" b="1">
              <a:solidFill>
                <a:srgbClr val="FFFF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FEF4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596900" y="558800"/>
            <a:ext cx="2171700" cy="1663700"/>
          </a:xfrm>
          <a:prstGeom prst="rect">
            <a:avLst/>
          </a:prstGeom>
        </p:spPr>
      </p:pic>
      <p:pic>
        <p:nvPicPr>
          <p:cNvPr id="4" name="图片 3" descr="ws_FEF5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908300" y="558800"/>
            <a:ext cx="1460500" cy="1689100"/>
          </a:xfrm>
          <a:prstGeom prst="rect">
            <a:avLst/>
          </a:prstGeom>
        </p:spPr>
      </p:pic>
      <p:pic>
        <p:nvPicPr>
          <p:cNvPr id="5" name="图片 4" descr="ws_FF05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96900" y="2501900"/>
            <a:ext cx="2844800" cy="1549400"/>
          </a:xfrm>
          <a:prstGeom prst="rect">
            <a:avLst/>
          </a:prstGeom>
        </p:spPr>
      </p:pic>
      <p:pic>
        <p:nvPicPr>
          <p:cNvPr id="6" name="图片 5" descr="ws_FF06.tmp"/>
          <p:cNvPicPr/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3556000" y="2501900"/>
            <a:ext cx="1816100" cy="1549400"/>
          </a:xfrm>
          <a:prstGeom prst="rect">
            <a:avLst/>
          </a:prstGeom>
        </p:spPr>
      </p:pic>
      <p:pic>
        <p:nvPicPr>
          <p:cNvPr id="7" name="图片 6" descr="ws_FF07.tmp"/>
          <p:cNvPicPr/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5867400" y="63500"/>
            <a:ext cx="2971800" cy="3784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915411" y="309807"/>
            <a:ext cx="2232984" cy="22313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450"/>
              </a:lnSpc>
              <a:buClrTx/>
              <a:buSzTx/>
              <a:buNone/>
              <a:tabLst>
                <a:tab pos="939800" algn="l"/>
              </a:tabLst>
              <a:defRPr/>
            </a:pPr>
            <a:r>
              <a:rPr lang="zh-CN" altLang="en-US" sz="1105" b="1" smtClean="0">
                <a:solidFill>
                  <a:srgbClr val="FFFFFF"/>
                </a:solidFill>
                <a:latin typeface="微软雅黑" panose="020B0503020204020204" charset="-122"/>
              </a:rPr>
              <a:t>与中国首善陈光标先生</a:t>
            </a: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9398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880"/>
              </a:lnSpc>
              <a:buClrTx/>
              <a:buSzTx/>
              <a:buNone/>
              <a:tabLst>
                <a:tab pos="939800" algn="l"/>
              </a:tabLst>
              <a:defRPr/>
            </a:pPr>
            <a:r>
              <a:rPr lang="zh-CN" altLang="en-US" sz="1105" b="1" smtClean="0">
                <a:solidFill>
                  <a:srgbClr val="FFFFFF"/>
                </a:solidFill>
                <a:latin typeface="微软雅黑" panose="020B0503020204020204" charset="-122"/>
              </a:rPr>
              <a:t>	与星光大道冠军郝歌</a:t>
            </a:r>
            <a:endParaRPr lang="zh-CN" altLang="en-US" sz="1105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3056" y="165857"/>
            <a:ext cx="1928413" cy="237244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445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en-US" altLang="zh-CN" sz="1105" b="1" smtClean="0">
                <a:solidFill>
                  <a:srgbClr val="FFFFFF"/>
                </a:solidFill>
                <a:latin typeface="微软雅黑" panose="020B0503020204020204" charset="-122"/>
              </a:rPr>
              <a:t>KOOKAI</a:t>
            </a:r>
            <a:r>
              <a:rPr lang="zh-CN" altLang="en-US" sz="1105" b="1" smtClean="0">
                <a:solidFill>
                  <a:srgbClr val="FFFFFF"/>
                </a:solidFill>
                <a:latin typeface="微软雅黑" panose="020B0503020204020204" charset="-122"/>
              </a:rPr>
              <a:t>德基二期新店开幕</a:t>
            </a: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320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zh-CN" altLang="en-US" sz="1105" b="1" smtClean="0">
                <a:solidFill>
                  <a:srgbClr val="FFFFFF"/>
                </a:solidFill>
                <a:latin typeface="微软雅黑" panose="020B0503020204020204" charset="-122"/>
              </a:rPr>
              <a:t>采访影星景甜</a:t>
            </a: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127000" algn="l"/>
              </a:tabLst>
              <a:defRPr/>
            </a:pPr>
            <a:endParaRPr lang="zh-CN" altLang="en-US" sz="1105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815"/>
              </a:lnSpc>
              <a:buClrTx/>
              <a:buSzTx/>
              <a:buNone/>
              <a:tabLst>
                <a:tab pos="127000" algn="l"/>
              </a:tabLst>
              <a:defRPr/>
            </a:pPr>
            <a:r>
              <a:rPr lang="zh-CN" altLang="en-US" sz="1105" b="1" smtClean="0">
                <a:solidFill>
                  <a:srgbClr val="FFFFFF"/>
                </a:solidFill>
                <a:latin typeface="微软雅黑" panose="020B0503020204020204" charset="-122"/>
              </a:rPr>
              <a:t>	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与</a:t>
            </a:r>
            <a:r>
              <a:rPr lang="en-US" altLang="zh-CN" sz="1200" b="1" smtClean="0">
                <a:solidFill>
                  <a:srgbClr val="FFFFFF"/>
                </a:solidFill>
                <a:latin typeface="微软雅黑" panose="020B0503020204020204" charset="-122"/>
              </a:rPr>
              <a:t>FM</a:t>
            </a: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主持人程明梁爽同台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ws_BC32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-1" y="635"/>
            <a:ext cx="91440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775836" y="1439849"/>
            <a:ext cx="155492" cy="56425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57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舞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0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台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>
              <a:lnSpc>
                <a:spcPts val="1445"/>
              </a:lnSpc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区</a:t>
            </a:r>
            <a:endParaRPr lang="zh-CN" altLang="en-US" sz="12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现场布局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07312" y="3560978"/>
            <a:ext cx="7867015" cy="71501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1575"/>
              </a:lnSpc>
              <a:buClrTx/>
              <a:buSzTx/>
              <a:buNone/>
              <a:tabLst>
                <a:tab pos="2082800" algn="l"/>
                <a:tab pos="7264400" algn="l"/>
              </a:tabLst>
              <a:defRPr/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签到墙   定格玫瑰园相框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700"/>
              </a:lnSpc>
              <a:buClrTx/>
              <a:buSzTx/>
              <a:buNone/>
              <a:tabLst>
                <a:tab pos="2082800" algn="l"/>
                <a:tab pos="7264400" algn="l"/>
              </a:tabLst>
              <a:defRPr/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	</a:t>
            </a: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000"/>
              </a:lnSpc>
              <a:buClrTx/>
              <a:buSzTx/>
              <a:buNone/>
              <a:tabLst>
                <a:tab pos="2082800" algn="l"/>
                <a:tab pos="7264400" algn="l"/>
              </a:tabLst>
              <a:defRPr/>
            </a:pPr>
            <a:endParaRPr lang="zh-CN" altLang="en-US" sz="1200" b="1" smtClean="0">
              <a:solidFill>
                <a:srgbClr val="FFFFFF"/>
              </a:solidFill>
              <a:latin typeface="微软雅黑" panose="020B0503020204020204" charset="-122"/>
            </a:endParaRPr>
          </a:p>
          <a:p>
            <a:pPr marL="0" marR="0" lvl="0" indent="0" defTabSz="914400" eaLnBrk="1" latinLnBrk="0" hangingPunct="1">
              <a:lnSpc>
                <a:spcPts val="1355"/>
              </a:lnSpc>
              <a:buClrTx/>
              <a:buSzTx/>
              <a:buNone/>
              <a:tabLst>
                <a:tab pos="2082800" algn="l"/>
                <a:tab pos="7264400" algn="l"/>
              </a:tabLst>
              <a:defRPr/>
            </a:pPr>
            <a:r>
              <a:rPr lang="zh-CN" altLang="en-US" sz="1200" b="1" smtClean="0">
                <a:solidFill>
                  <a:srgbClr val="FFFFFF"/>
                </a:solidFill>
                <a:latin typeface="微软雅黑" panose="020B0503020204020204" charset="-122"/>
              </a:rPr>
              <a:t>		</a:t>
            </a:r>
            <a:r>
              <a:rPr lang="zh-CN" altLang="en-US" sz="10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示意图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23464" y="1604463"/>
            <a:ext cx="543418" cy="21717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840"/>
              </a:lnSpc>
            </a:pPr>
            <a:r>
              <a:rPr lang="zh-CN" altLang="en-US" sz="1405" b="1" smtClean="0">
                <a:solidFill>
                  <a:srgbClr val="000000"/>
                </a:solidFill>
                <a:latin typeface="微软雅黑" panose="020B0503020204020204" charset="-122"/>
              </a:rPr>
              <a:t>业主席</a:t>
            </a:r>
            <a:endParaRPr lang="zh-CN" altLang="en-US" sz="1405" b="1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97735" y="3025775"/>
            <a:ext cx="1059815" cy="762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/>
        </p:nvCxnSpPr>
        <p:spPr>
          <a:xfrm>
            <a:off x="3203575" y="3096895"/>
            <a:ext cx="0" cy="4324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3563620" y="2809875"/>
            <a:ext cx="787400" cy="9264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915920" y="3529330"/>
            <a:ext cx="1123315" cy="27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200" b="1">
                <a:solidFill>
                  <a:schemeClr val="bg1"/>
                </a:solidFill>
                <a:latin typeface="+mn-ea"/>
              </a:rPr>
              <a:t>发光立体字</a:t>
            </a:r>
            <a:endParaRPr lang="zh-CN" altLang="zh-CN" sz="1200" b="1">
              <a:solidFill>
                <a:schemeClr val="bg1"/>
              </a:solidFill>
              <a:latin typeface="+mn-ea"/>
            </a:endParaRPr>
          </a:p>
        </p:txBody>
      </p:sp>
      <p:cxnSp>
        <p:nvCxnSpPr>
          <p:cNvPr id="12" name="直接连接符 11"/>
          <p:cNvCxnSpPr/>
          <p:nvPr/>
        </p:nvCxnSpPr>
        <p:spPr>
          <a:xfrm>
            <a:off x="3060065" y="2880995"/>
            <a:ext cx="57594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3060065" y="3241040"/>
            <a:ext cx="57594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3636010" y="2880995"/>
            <a:ext cx="0" cy="100838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3037840" y="3922395"/>
            <a:ext cx="1383030" cy="27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</a:rPr>
              <a:t>玫瑰园九年大观</a:t>
            </a:r>
            <a:endParaRPr lang="zh-CN" altLang="en-US" sz="1200" b="1">
              <a:solidFill>
                <a:schemeClr val="bg1"/>
              </a:solidFill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3780155" y="2880995"/>
            <a:ext cx="360045" cy="360045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4787900" y="3096895"/>
            <a:ext cx="0" cy="4679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3780155" y="3096895"/>
            <a:ext cx="1008380" cy="63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4140835" y="3529330"/>
            <a:ext cx="2696845" cy="274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>
                <a:solidFill>
                  <a:schemeClr val="bg1"/>
                </a:solidFill>
              </a:rPr>
              <a:t>红色包装礼品堆头和胡桃夹子</a:t>
            </a:r>
            <a:endParaRPr lang="zh-CN" altLang="en-US" sz="1200" b="1">
              <a:solidFill>
                <a:schemeClr val="bg1"/>
              </a:solidFill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4067810" y="2952750"/>
            <a:ext cx="216535" cy="2159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1519300" y="2439289"/>
            <a:ext cx="4951478" cy="1"/>
          </a:xfrm>
          <a:custGeom>
            <a:avLst/>
            <a:gdLst/>
            <a:ahLst/>
            <a:cxnLst/>
            <a:rect l="0" t="0" r="0" b="0"/>
            <a:pathLst>
              <a:path w="4951478" h="1">
                <a:moveTo>
                  <a:pt x="0" y="0"/>
                </a:moveTo>
                <a:lnTo>
                  <a:pt x="4951477" y="0"/>
                </a:lnTo>
              </a:path>
            </a:pathLst>
          </a:custGeom>
          <a:ln w="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任意多边形 3"/>
          <p:cNvSpPr/>
          <p:nvPr/>
        </p:nvSpPr>
        <p:spPr>
          <a:xfrm>
            <a:off x="2524886" y="4238745"/>
            <a:ext cx="4146806" cy="1"/>
          </a:xfrm>
          <a:custGeom>
            <a:avLst/>
            <a:gdLst/>
            <a:ahLst/>
            <a:cxnLst/>
            <a:rect l="0" t="0" r="0" b="0"/>
            <a:pathLst>
              <a:path w="4146806" h="1">
                <a:moveTo>
                  <a:pt x="0" y="0"/>
                </a:moveTo>
                <a:lnTo>
                  <a:pt x="4146805" y="0"/>
                </a:lnTo>
              </a:path>
            </a:pathLst>
          </a:custGeom>
          <a:ln w="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ws_188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292100" y="711200"/>
            <a:ext cx="3835400" cy="1600200"/>
          </a:xfrm>
          <a:prstGeom prst="rect">
            <a:avLst/>
          </a:prstGeom>
        </p:spPr>
      </p:pic>
      <p:pic>
        <p:nvPicPr>
          <p:cNvPr id="6" name="图片 5" descr="ws_189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432300" y="774700"/>
            <a:ext cx="3924300" cy="1473200"/>
          </a:xfrm>
          <a:prstGeom prst="rect">
            <a:avLst/>
          </a:prstGeom>
        </p:spPr>
      </p:pic>
      <p:pic>
        <p:nvPicPr>
          <p:cNvPr id="7" name="图片 6" descr="ws_19A.tmp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628900" y="2501900"/>
            <a:ext cx="3759200" cy="154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6427" y="2218656"/>
            <a:ext cx="6156429" cy="25648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000"/>
              </a:lnSpc>
            </a:pPr>
            <a:r>
              <a:rPr lang="zh-CN" altLang="en-US" sz="1800" smtClean="0">
                <a:solidFill>
                  <a:srgbClr val="000000"/>
                </a:solidFill>
                <a:latin typeface="Times New Roman" panose="02020603050405020304"/>
              </a:rPr>
              <a:t>节目链接：</a:t>
            </a:r>
            <a:r>
              <a:rPr lang="en-US" altLang="zh-CN" sz="1800" smtClean="0">
                <a:solidFill>
                  <a:srgbClr val="0000FF"/>
                </a:solidFill>
                <a:latin typeface="Calibri" panose="020F0502020204030204"/>
                <a:hlinkClick r:id="rId4" action="ppaction://hlinkpres?slideindex=1&amp;slidetitle="/>
              </a:rPr>
              <a:t>http://v.youku.com/v_show/id_XNTgzNzk5OTgw.html</a:t>
            </a:r>
            <a:endParaRPr lang="zh-CN" altLang="en-US" sz="180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63267" y="4091830"/>
            <a:ext cx="4968540" cy="1667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35"/>
              </a:lnSpc>
            </a:pPr>
            <a:r>
              <a:rPr lang="zh-CN" altLang="en-US" sz="1200" smtClean="0">
                <a:solidFill>
                  <a:srgbClr val="000000"/>
                </a:solidFill>
                <a:latin typeface="Times New Roman" panose="02020603050405020304"/>
              </a:rPr>
              <a:t>节目链接：</a:t>
            </a:r>
            <a:r>
              <a:rPr lang="en-US" altLang="zh-CN" sz="1200" smtClean="0">
                <a:solidFill>
                  <a:srgbClr val="0000FF"/>
                </a:solidFill>
                <a:latin typeface="Calibri" panose="020F0502020204030204"/>
                <a:hlinkClick r:id="rId5" action="ppaction://hlinkpres?slideindex=1&amp;slidetitle="/>
              </a:rPr>
              <a:t>http://v.youku.com/v_show/id_XNTgzNzYxODYw.html?firsttime=58</a:t>
            </a:r>
            <a:endParaRPr lang="zh-CN" altLang="en-US" sz="120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1209" y="74459"/>
            <a:ext cx="6714980" cy="49430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290"/>
              </a:lnSpc>
            </a:pPr>
            <a:r>
              <a:rPr lang="zh-CN" altLang="en-US" sz="2800" b="1" smtClean="0">
                <a:solidFill>
                  <a:srgbClr val="FFFF00"/>
                </a:solidFill>
                <a:latin typeface="微软雅黑" panose="020B0503020204020204" charset="-122"/>
              </a:rPr>
              <a:t>主持小记   </a:t>
            </a:r>
            <a:r>
              <a:rPr lang="zh-CN" altLang="en-US" sz="2400" b="1" smtClean="0">
                <a:solidFill>
                  <a:srgbClr val="FFFFFF"/>
                </a:solidFill>
                <a:latin typeface="微软雅黑" panose="020B0503020204020204" charset="-122"/>
              </a:rPr>
              <a:t>南京电视台</a:t>
            </a:r>
            <a:r>
              <a:rPr lang="en-US" altLang="zh-CN" sz="2400" b="1" smtClean="0">
                <a:solidFill>
                  <a:srgbClr val="FFFFFF"/>
                </a:solidFill>
                <a:latin typeface="微软雅黑" panose="020B0503020204020204" charset="-122"/>
              </a:rPr>
              <a:t>《</a:t>
            </a:r>
            <a:r>
              <a:rPr lang="zh-CN" altLang="en-US" sz="2400" b="1" smtClean="0">
                <a:solidFill>
                  <a:srgbClr val="FFFFFF"/>
                </a:solidFill>
                <a:latin typeface="微软雅黑" panose="020B0503020204020204" charset="-122"/>
              </a:rPr>
              <a:t>玩转天下</a:t>
            </a:r>
            <a:r>
              <a:rPr lang="en-US" altLang="zh-CN" sz="2400" b="1" smtClean="0">
                <a:solidFill>
                  <a:srgbClr val="FFFFFF"/>
                </a:solidFill>
                <a:latin typeface="微软雅黑" panose="020B0503020204020204" charset="-122"/>
              </a:rPr>
              <a:t>》</a:t>
            </a:r>
            <a:r>
              <a:rPr lang="zh-CN" altLang="en-US" sz="2400" b="1" smtClean="0">
                <a:solidFill>
                  <a:srgbClr val="FFFFFF"/>
                </a:solidFill>
                <a:latin typeface="微软雅黑" panose="020B0503020204020204" charset="-122"/>
              </a:rPr>
              <a:t>栏目主持人</a:t>
            </a:r>
            <a:endParaRPr lang="zh-CN" altLang="en-US" sz="24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任意多边形 2"/>
          <p:cNvSpPr/>
          <p:nvPr/>
        </p:nvSpPr>
        <p:spPr>
          <a:xfrm>
            <a:off x="0" y="4032250"/>
            <a:ext cx="9144001" cy="1"/>
          </a:xfrm>
          <a:custGeom>
            <a:avLst/>
            <a:gdLst/>
            <a:ahLst/>
            <a:cxnLst/>
            <a:rect l="0" t="0" r="0" b="0"/>
            <a:pathLst>
              <a:path w="9144001" h="1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/>
        </p:nvSpPr>
        <p:spPr>
          <a:xfrm>
            <a:off x="4694046" y="2150110"/>
            <a:ext cx="216028" cy="216663"/>
          </a:xfrm>
          <a:custGeom>
            <a:avLst/>
            <a:gdLst/>
            <a:ahLst/>
            <a:cxnLst/>
            <a:rect l="0" t="0" r="0" b="0"/>
            <a:pathLst>
              <a:path w="216028" h="216663">
                <a:moveTo>
                  <a:pt x="216027" y="0"/>
                </a:moveTo>
                <a:lnTo>
                  <a:pt x="0" y="216662"/>
                </a:lnTo>
              </a:path>
            </a:pathLst>
          </a:custGeom>
          <a:ln w="12700" cap="flat" cmpd="sng" algn="ctr">
            <a:solidFill>
              <a:srgbClr val="FF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ws_8D2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1181099" y="863600"/>
            <a:ext cx="2374900" cy="2311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60192" y="1886864"/>
            <a:ext cx="2577629" cy="50109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marL="0" marR="0" lvl="0" indent="0" defTabSz="914400" eaLnBrk="1" latinLnBrk="0" hangingPunct="1">
              <a:lnSpc>
                <a:spcPts val="4435"/>
              </a:lnSpc>
              <a:buClrTx/>
              <a:buSzTx/>
              <a:buNone/>
              <a:tabLst>
                <a:tab pos="114300" algn="l"/>
              </a:tabLst>
              <a:defRPr/>
            </a:pPr>
            <a:r>
              <a:rPr lang="zh-CN" altLang="en-US" sz="3600" dirty="0" smtClean="0">
                <a:solidFill>
                  <a:srgbClr val="000000"/>
                </a:solidFill>
                <a:latin typeface="微软雅黑" panose="020B0503020204020204" charset="-122"/>
              </a:rPr>
              <a:t>谢</a:t>
            </a:r>
            <a:r>
              <a:rPr lang="zh-CN" altLang="en-US" sz="3600" dirty="0" smtClean="0">
                <a:solidFill>
                  <a:srgbClr val="FFFFFF"/>
                </a:solidFill>
                <a:latin typeface="微软雅黑" panose="020B0503020204020204" charset="-122"/>
              </a:rPr>
              <a:t>谢观赏</a:t>
            </a:r>
            <a:r>
              <a:rPr lang="en-US" altLang="zh-CN" sz="1405" dirty="0" smtClean="0">
                <a:solidFill>
                  <a:srgbClr val="FFFFFF"/>
                </a:solidFill>
                <a:latin typeface="Times New Roman" panose="02020603050405020304"/>
              </a:rPr>
              <a:t>THANKS</a:t>
            </a:r>
            <a:endParaRPr lang="en-US" altLang="zh-CN" sz="1405" dirty="0" smtClean="0">
              <a:solidFill>
                <a:srgbClr val="FFFFFF"/>
              </a:solidFill>
              <a:latin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BE85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635000"/>
            <a:ext cx="7569200" cy="2794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通道布置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5106" y="3337407"/>
            <a:ext cx="1615827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玫瑰园九年大观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106" y="3774604"/>
            <a:ext cx="6796732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来宾通过通道，了解玫瑰园内九年历程，见证从无到有的南京顶级豪宅历程，在时间的变迁中，感受与玫瑰园一起的成长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1A3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1066799"/>
            <a:ext cx="4724400" cy="2184400"/>
          </a:xfrm>
          <a:prstGeom prst="rect">
            <a:avLst/>
          </a:prstGeom>
        </p:spPr>
      </p:pic>
      <p:pic>
        <p:nvPicPr>
          <p:cNvPr id="4" name="图片 3" descr="ws_C1B3.tmp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737100" y="1066799"/>
            <a:ext cx="3009900" cy="2184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通道布置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5106" y="3337407"/>
            <a:ext cx="1384995" cy="28725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60"/>
              </a:lnSpc>
            </a:pPr>
            <a:r>
              <a:rPr lang="zh-CN" altLang="en-US" b="1" smtClean="0">
                <a:solidFill>
                  <a:srgbClr val="FFFFFF"/>
                </a:solidFill>
                <a:latin typeface="微软雅黑" panose="020B0503020204020204" charset="-122"/>
              </a:rPr>
              <a:t>定格在玫瑰园</a:t>
            </a:r>
            <a:endParaRPr lang="zh-CN" altLang="en-US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5106" y="3774604"/>
            <a:ext cx="4488408" cy="15632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310"/>
              </a:lnSpc>
            </a:pPr>
            <a:r>
              <a:rPr lang="zh-CN" altLang="en-US" sz="1000" b="1" smtClean="0">
                <a:solidFill>
                  <a:srgbClr val="FFFFFF"/>
                </a:solidFill>
                <a:latin typeface="微软雅黑" panose="020B0503020204020204" charset="-122"/>
              </a:rPr>
              <a:t>通道内布置相框，嘉宾到访，在相框中定格拍照，留住在玫瑰园里的美好时光。</a:t>
            </a:r>
            <a:endParaRPr lang="zh-CN" altLang="en-US" sz="10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通道布置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5605" y="288925"/>
            <a:ext cx="24536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</a:rPr>
              <a:t>玫瑰园礼品堆头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95605" y="792480"/>
            <a:ext cx="277050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>
                <a:solidFill>
                  <a:schemeClr val="bg1"/>
                </a:solidFill>
              </a:rPr>
              <a:t>大红色的礼物堆，洋溢着过期的喜气</a:t>
            </a:r>
            <a:endParaRPr lang="zh-CN" altLang="en-US" sz="12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200" b="1">
                <a:solidFill>
                  <a:schemeClr val="bg1"/>
                </a:solidFill>
              </a:rPr>
              <a:t>贵宾栏围于四周，其中放置各种礼品</a:t>
            </a:r>
            <a:endParaRPr lang="zh-CN" altLang="en-US" sz="12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 cstate="print">
            <a:lum contrast="12000"/>
          </a:blip>
          <a:srcRect/>
          <a:stretch>
            <a:fillRect/>
          </a:stretch>
        </p:blipFill>
        <p:spPr>
          <a:xfrm>
            <a:off x="3419475" y="720725"/>
            <a:ext cx="4656455" cy="34982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 cstate="print">
            <a:lum bright="-6000" contrast="30000"/>
          </a:blip>
          <a:srcRect/>
          <a:stretch>
            <a:fillRect/>
          </a:stretch>
        </p:blipFill>
        <p:spPr>
          <a:xfrm>
            <a:off x="3348355" y="0"/>
            <a:ext cx="5746750" cy="43059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64146" y="161962"/>
            <a:ext cx="2069477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通道布置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3215" y="2305050"/>
            <a:ext cx="24917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chemeClr val="bg1"/>
                </a:solidFill>
              </a:rPr>
              <a:t>玫瑰园里的胡桃夹子</a:t>
            </a:r>
            <a:endParaRPr lang="zh-CN" altLang="en-US" b="1">
              <a:solidFill>
                <a:schemeClr val="bg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16230" y="2933700"/>
            <a:ext cx="254127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>
                <a:solidFill>
                  <a:schemeClr val="bg1"/>
                </a:solidFill>
              </a:rPr>
              <a:t>数个胡桃夹子齐立于礼品堆之前</a:t>
            </a:r>
            <a:endParaRPr lang="zh-CN" altLang="en-US" sz="1200" b="1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200" b="1">
                <a:solidFill>
                  <a:schemeClr val="bg1"/>
                </a:solidFill>
              </a:rPr>
              <a:t>一方面迎宾吸引孩子也貌似保护着身后的礼品，忠于职守。</a:t>
            </a:r>
            <a:endParaRPr lang="zh-CN" altLang="en-US" sz="12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"/>
          <p:cNvSpPr/>
          <p:nvPr/>
        </p:nvSpPr>
        <p:spPr>
          <a:xfrm>
            <a:off x="0" y="0"/>
            <a:ext cx="9144001" cy="4321175"/>
          </a:xfrm>
          <a:custGeom>
            <a:avLst/>
            <a:gdLst/>
            <a:ahLst/>
            <a:cxnLst/>
            <a:rect l="0" t="0" r="0" b="0"/>
            <a:pathLst>
              <a:path w="9144001" h="4321175">
                <a:moveTo>
                  <a:pt x="0" y="4321174"/>
                </a:moveTo>
                <a:lnTo>
                  <a:pt x="9144000" y="432117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  <a:ln w="12700" cap="flat" cmpd="sng" algn="ctr">
            <a:solidFill>
              <a:srgbClr val="000000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ws_C388.tmp"/>
          <p:cNvPicPr/>
          <p:nvPr/>
        </p:nvPicPr>
        <p:blipFill>
          <a:blip r:embed="rId1" cstate="print"/>
          <a:srcRect/>
          <a:stretch>
            <a:fillRect/>
          </a:stretch>
        </p:blipFill>
        <p:spPr>
          <a:xfrm>
            <a:off x="0" y="0"/>
            <a:ext cx="9144000" cy="43205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4146" y="161962"/>
            <a:ext cx="2430152" cy="4435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70"/>
              </a:lnSpc>
            </a:pPr>
            <a:r>
              <a:rPr lang="zh-CN" altLang="en-US" sz="2800" smtClean="0">
                <a:solidFill>
                  <a:srgbClr val="FFFFFF"/>
                </a:solidFill>
                <a:latin typeface="Wingdings" panose="05000000000000000000"/>
              </a:rPr>
              <a:t> </a:t>
            </a:r>
            <a:r>
              <a:rPr lang="zh-CN" altLang="en-US" sz="2800" b="1" smtClean="0">
                <a:solidFill>
                  <a:srgbClr val="FFFFFF"/>
                </a:solidFill>
                <a:latin typeface="微软雅黑" panose="020B0503020204020204" charset="-122"/>
              </a:rPr>
              <a:t>舞美示意图</a:t>
            </a:r>
            <a:endParaRPr lang="zh-CN" altLang="en-US" sz="2800" b="1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2796</Words>
  <Application>WPS 演示</Application>
  <PresentationFormat>自定义</PresentationFormat>
  <Paragraphs>396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2" baseType="lpstr">
      <vt:lpstr>Arial</vt:lpstr>
      <vt:lpstr>宋体</vt:lpstr>
      <vt:lpstr>Wingdings</vt:lpstr>
      <vt:lpstr>微软雅黑</vt:lpstr>
      <vt:lpstr>Wingdings</vt:lpstr>
      <vt:lpstr>Calibri</vt:lpstr>
      <vt:lpstr>Arial Unicode MS</vt:lpstr>
      <vt:lpstr>Times New Roman</vt:lpstr>
      <vt:lpstr>黑体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Sky123.Org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Sky123.Org</dc:creator>
  <cp:lastModifiedBy>Administrator</cp:lastModifiedBy>
  <cp:revision>9</cp:revision>
  <dcterms:created xsi:type="dcterms:W3CDTF">2016-01-04T01:41:00Z</dcterms:created>
  <dcterms:modified xsi:type="dcterms:W3CDTF">2019-03-17T04:10:01Z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2052-10.1.0.7698</vt:lpwstr>
  </property>
  <property fmtid="{D5CDD505-2E9C-101B-9397-08002B2CF9AE}" pid="3" name="KSORubyTemplateID">
    <vt:lpwstr>13</vt:lpwstr>
  </property>
</Properties>
</file>