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3"/>
    <p:sldId id="264" r:id="rId4"/>
    <p:sldId id="260" r:id="rId5"/>
    <p:sldId id="261" r:id="rId6"/>
    <p:sldId id="262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3" r:id="rId41"/>
  </p:sldIdLst>
  <p:sldSz cx="14401800" cy="7200900"/>
  <p:notesSz cx="6858000" cy="9144000"/>
  <p:defaultTextStyle>
    <a:defPPr>
      <a:defRPr lang="zh-CN"/>
    </a:defPPr>
    <a:lvl1pPr marL="0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75945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51890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28470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04415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880360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456305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32250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08830" algn="l" defTabSz="115189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44" y="-300"/>
      </p:cViewPr>
      <p:guideLst>
        <p:guide orient="horz" pos="2268"/>
        <p:guide pos="4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80135" y="2236948"/>
            <a:ext cx="12241530" cy="15435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160270" y="4080510"/>
            <a:ext cx="10081260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5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5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28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0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5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32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08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441306" y="288372"/>
            <a:ext cx="3240405" cy="614410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20091" y="288372"/>
            <a:ext cx="9481185" cy="614410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7643" y="4627246"/>
            <a:ext cx="12241530" cy="1430179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37643" y="3052049"/>
            <a:ext cx="12241530" cy="1575196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594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518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2847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044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8803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563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322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088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20091" y="1680212"/>
            <a:ext cx="6360795" cy="475226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320916" y="1680212"/>
            <a:ext cx="6360795" cy="475226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0090" y="1611869"/>
            <a:ext cx="6363297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5945" indent="0">
              <a:buNone/>
              <a:defRPr sz="2500" b="1"/>
            </a:lvl2pPr>
            <a:lvl3pPr marL="1151890" indent="0">
              <a:buNone/>
              <a:defRPr sz="2300" b="1"/>
            </a:lvl3pPr>
            <a:lvl4pPr marL="1728470" indent="0">
              <a:buNone/>
              <a:defRPr sz="2000" b="1"/>
            </a:lvl4pPr>
            <a:lvl5pPr marL="2304415" indent="0">
              <a:buNone/>
              <a:defRPr sz="2000" b="1"/>
            </a:lvl5pPr>
            <a:lvl6pPr marL="2880360" indent="0">
              <a:buNone/>
              <a:defRPr sz="2000" b="1"/>
            </a:lvl6pPr>
            <a:lvl7pPr marL="3456305" indent="0">
              <a:buNone/>
              <a:defRPr sz="2000" b="1"/>
            </a:lvl7pPr>
            <a:lvl8pPr marL="4032250" indent="0">
              <a:buNone/>
              <a:defRPr sz="2000" b="1"/>
            </a:lvl8pPr>
            <a:lvl9pPr marL="4608830" indent="0">
              <a:buNone/>
              <a:defRPr sz="20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20090" y="2283619"/>
            <a:ext cx="6363297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7315916" y="1611869"/>
            <a:ext cx="6365796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5945" indent="0">
              <a:buNone/>
              <a:defRPr sz="2500" b="1"/>
            </a:lvl2pPr>
            <a:lvl3pPr marL="1151890" indent="0">
              <a:buNone/>
              <a:defRPr sz="2300" b="1"/>
            </a:lvl3pPr>
            <a:lvl4pPr marL="1728470" indent="0">
              <a:buNone/>
              <a:defRPr sz="2000" b="1"/>
            </a:lvl4pPr>
            <a:lvl5pPr marL="2304415" indent="0">
              <a:buNone/>
              <a:defRPr sz="2000" b="1"/>
            </a:lvl5pPr>
            <a:lvl6pPr marL="2880360" indent="0">
              <a:buNone/>
              <a:defRPr sz="2000" b="1"/>
            </a:lvl6pPr>
            <a:lvl7pPr marL="3456305" indent="0">
              <a:buNone/>
              <a:defRPr sz="2000" b="1"/>
            </a:lvl7pPr>
            <a:lvl8pPr marL="4032250" indent="0">
              <a:buNone/>
              <a:defRPr sz="2000" b="1"/>
            </a:lvl8pPr>
            <a:lvl9pPr marL="4608830" indent="0">
              <a:buNone/>
              <a:defRPr sz="20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7315916" y="2283619"/>
            <a:ext cx="6365796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0091" y="286702"/>
            <a:ext cx="4738093" cy="1220153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630704" y="286704"/>
            <a:ext cx="8051007" cy="6145769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20091" y="1506857"/>
            <a:ext cx="4738093" cy="4925616"/>
          </a:xfrm>
        </p:spPr>
        <p:txBody>
          <a:bodyPr/>
          <a:lstStyle>
            <a:lvl1pPr marL="0" indent="0">
              <a:buNone/>
              <a:defRPr sz="1800"/>
            </a:lvl1pPr>
            <a:lvl2pPr marL="575945" indent="0">
              <a:buNone/>
              <a:defRPr sz="1500"/>
            </a:lvl2pPr>
            <a:lvl3pPr marL="1151890" indent="0">
              <a:buNone/>
              <a:defRPr sz="1300"/>
            </a:lvl3pPr>
            <a:lvl4pPr marL="1728470" indent="0">
              <a:buNone/>
              <a:defRPr sz="1100"/>
            </a:lvl4pPr>
            <a:lvl5pPr marL="2304415" indent="0">
              <a:buNone/>
              <a:defRPr sz="1100"/>
            </a:lvl5pPr>
            <a:lvl6pPr marL="2880360" indent="0">
              <a:buNone/>
              <a:defRPr sz="1100"/>
            </a:lvl6pPr>
            <a:lvl7pPr marL="3456305" indent="0">
              <a:buNone/>
              <a:defRPr sz="1100"/>
            </a:lvl7pPr>
            <a:lvl8pPr marL="4032250" indent="0">
              <a:buNone/>
              <a:defRPr sz="1100"/>
            </a:lvl8pPr>
            <a:lvl9pPr marL="4608830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22854" y="5040630"/>
            <a:ext cx="8641080" cy="59507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822854" y="643414"/>
            <a:ext cx="8641080" cy="4320540"/>
          </a:xfrm>
        </p:spPr>
        <p:txBody>
          <a:bodyPr/>
          <a:lstStyle>
            <a:lvl1pPr marL="0" indent="0">
              <a:buNone/>
              <a:defRPr sz="4000"/>
            </a:lvl1pPr>
            <a:lvl2pPr marL="575945" indent="0">
              <a:buNone/>
              <a:defRPr sz="3500"/>
            </a:lvl2pPr>
            <a:lvl3pPr marL="1151890" indent="0">
              <a:buNone/>
              <a:defRPr sz="3000"/>
            </a:lvl3pPr>
            <a:lvl4pPr marL="1728470" indent="0">
              <a:buNone/>
              <a:defRPr sz="2500"/>
            </a:lvl4pPr>
            <a:lvl5pPr marL="2304415" indent="0">
              <a:buNone/>
              <a:defRPr sz="2500"/>
            </a:lvl5pPr>
            <a:lvl6pPr marL="2880360" indent="0">
              <a:buNone/>
              <a:defRPr sz="2500"/>
            </a:lvl6pPr>
            <a:lvl7pPr marL="3456305" indent="0">
              <a:buNone/>
              <a:defRPr sz="2500"/>
            </a:lvl7pPr>
            <a:lvl8pPr marL="4032250" indent="0">
              <a:buNone/>
              <a:defRPr sz="2500"/>
            </a:lvl8pPr>
            <a:lvl9pPr marL="4608830" indent="0">
              <a:buNone/>
              <a:defRPr sz="2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822854" y="5635705"/>
            <a:ext cx="8641080" cy="845105"/>
          </a:xfrm>
        </p:spPr>
        <p:txBody>
          <a:bodyPr/>
          <a:lstStyle>
            <a:lvl1pPr marL="0" indent="0">
              <a:buNone/>
              <a:defRPr sz="1800"/>
            </a:lvl1pPr>
            <a:lvl2pPr marL="575945" indent="0">
              <a:buNone/>
              <a:defRPr sz="1500"/>
            </a:lvl2pPr>
            <a:lvl3pPr marL="1151890" indent="0">
              <a:buNone/>
              <a:defRPr sz="1300"/>
            </a:lvl3pPr>
            <a:lvl4pPr marL="1728470" indent="0">
              <a:buNone/>
              <a:defRPr sz="1100"/>
            </a:lvl4pPr>
            <a:lvl5pPr marL="2304415" indent="0">
              <a:buNone/>
              <a:defRPr sz="1100"/>
            </a:lvl5pPr>
            <a:lvl6pPr marL="2880360" indent="0">
              <a:buNone/>
              <a:defRPr sz="1100"/>
            </a:lvl6pPr>
            <a:lvl7pPr marL="3456305" indent="0">
              <a:buNone/>
              <a:defRPr sz="1100"/>
            </a:lvl7pPr>
            <a:lvl8pPr marL="4032250" indent="0">
              <a:buNone/>
              <a:defRPr sz="1100"/>
            </a:lvl8pPr>
            <a:lvl9pPr marL="4608830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20090" y="288370"/>
            <a:ext cx="12961620" cy="1200150"/>
          </a:xfrm>
          <a:prstGeom prst="rect">
            <a:avLst/>
          </a:prstGeom>
        </p:spPr>
        <p:txBody>
          <a:bodyPr vert="horz" lIns="115214" tIns="57607" rIns="115214" bIns="57607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0090" y="1680212"/>
            <a:ext cx="12961620" cy="4752261"/>
          </a:xfrm>
          <a:prstGeom prst="rect">
            <a:avLst/>
          </a:prstGeom>
        </p:spPr>
        <p:txBody>
          <a:bodyPr vert="horz" lIns="115214" tIns="57607" rIns="115214" bIns="57607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20090" y="6674169"/>
            <a:ext cx="3360420" cy="383381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920615" y="6674169"/>
            <a:ext cx="4560570" cy="383381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321290" y="6674169"/>
            <a:ext cx="3360420" cy="383381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1026" name="Picture 2" descr="C:\Users\Administrator\Desktop\QQ图片20171012202910.jp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484"/>
            <a:ext cx="14401800" cy="723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51890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800" indent="-431800" algn="l" defTabSz="115189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35990" indent="-360045" algn="l" defTabSz="1151890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40180" indent="-288290" algn="l" defTabSz="11518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16125" indent="-288290" algn="l" defTabSz="11518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2070" indent="-288290" algn="l" defTabSz="1151890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68650" indent="-288290" algn="l" defTabSz="11518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44595" indent="-288290" algn="l" defTabSz="11518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indent="-288290" algn="l" defTabSz="11518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96485" indent="-288290" algn="l" defTabSz="11518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5945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51890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28470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4415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0360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56305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32250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08830" algn="l" defTabSz="1151890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0.jpeg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447"/>
            <a:ext cx="14401800" cy="724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图片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14401800" cy="72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476375" y="6072188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ea typeface="微软雅黑" panose="020B0503020204020204" pitchFamily="34" charset="-122"/>
              </a:rPr>
              <a:t>视觉表现</a:t>
            </a:r>
            <a:endParaRPr lang="zh-CN" altLang="en-US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2222222222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01800" cy="721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976938" y="6480175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签到处设计</a:t>
            </a:r>
            <a:endParaRPr lang="zh-CN" altLang="en-US" sz="2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333500" y="65532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ea typeface="微软雅黑" panose="020B0503020204020204" pitchFamily="34" charset="-122"/>
              </a:rPr>
              <a:t>视觉表现</a:t>
            </a:r>
            <a:endParaRPr lang="zh-CN" altLang="en-US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33333333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01800" cy="72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121400" y="6480175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企业形象展示</a:t>
            </a:r>
            <a:endParaRPr lang="zh-CN" altLang="en-US" sz="2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404938" y="65532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ea typeface="微软雅黑" panose="020B0503020204020204" pitchFamily="34" charset="-122"/>
              </a:rPr>
              <a:t>视觉表现</a:t>
            </a:r>
            <a:endParaRPr lang="zh-CN" altLang="en-US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016125" y="2305050"/>
            <a:ext cx="97218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FF0000"/>
                </a:solidFill>
                <a:ea typeface="微软雅黑" panose="020B0503020204020204" pitchFamily="34" charset="-122"/>
              </a:rPr>
              <a:t>绿荫大道：是进入项目的第二条景观绿化大道，也是当前绿化氛     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FF0000"/>
                </a:solidFill>
                <a:ea typeface="微软雅黑" panose="020B0503020204020204" pitchFamily="34" charset="-122"/>
              </a:rPr>
              <a:t>                  围最好的一条生态大道。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016125" y="3529013"/>
            <a:ext cx="90376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展示要素：利用现有的绿化植被，以时间年代为推进方式，通过时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光隧道的表现手法，将各个时期具有代表性的物种和环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境进行氛围营造。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1008063"/>
            <a:ext cx="14401800" cy="61928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5362" name="Picture 2" descr="0b4e86500e09aa5e8435241a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38" y="1047750"/>
            <a:ext cx="7993062" cy="44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DSC_01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6696075" cy="448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820863" y="5616575"/>
            <a:ext cx="9556750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ea typeface="微软雅黑" panose="020B0503020204020204" pitchFamily="34" charset="-122"/>
              </a:rPr>
              <a:t>还记得这个场景吗？让它在鼎峰尚境重新吧</a:t>
            </a:r>
            <a:r>
              <a:rPr lang="en-US" altLang="zh-CN" sz="2800" b="1">
                <a:ea typeface="微软雅黑" panose="020B0503020204020204" pitchFamily="34" charset="-122"/>
              </a:rPr>
              <a:t>~        </a:t>
            </a:r>
            <a:endParaRPr lang="en-US" altLang="zh-CN" sz="2800" b="1">
              <a:ea typeface="微软雅黑" panose="020B0503020204020204" pitchFamily="34" charset="-122"/>
            </a:endParaRPr>
          </a:p>
          <a:p>
            <a:endParaRPr lang="en-US" altLang="zh-CN" sz="1800">
              <a:ea typeface="微软雅黑" panose="020B0503020204020204" pitchFamily="34" charset="-122"/>
            </a:endParaRPr>
          </a:p>
          <a:p>
            <a:r>
              <a:rPr lang="zh-CN" altLang="en-US" sz="1800">
                <a:ea typeface="微软雅黑" panose="020B0503020204020204" pitchFamily="34" charset="-122"/>
              </a:rPr>
              <a:t>利用两旁现有的古榕树，通过声光电的渲染，使每位来宾好像进入到了一个似真似幻的世界。</a:t>
            </a:r>
            <a:endParaRPr lang="zh-CN" altLang="en-US" sz="180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1008063"/>
            <a:ext cx="14401800" cy="61928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6386" name="Picture 2" descr="2321771_134052075_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2525"/>
            <a:ext cx="6408738" cy="480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157813832_be892551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5" y="1152525"/>
            <a:ext cx="7273925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211263" y="6121400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ea typeface="微软雅黑" panose="020B0503020204020204" pitchFamily="34" charset="-122"/>
              </a:rPr>
              <a:t>时光隧道概念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1008063"/>
            <a:ext cx="14401800" cy="61928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7410" name="Picture 2" descr="200769194122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1152525"/>
            <a:ext cx="5688013" cy="324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530606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5" y="1152525"/>
            <a:ext cx="6015038" cy="50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SC_0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3778250"/>
            <a:ext cx="5688013" cy="307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200604070951255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5" y="3846513"/>
            <a:ext cx="2376488" cy="231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553200" y="6264275"/>
            <a:ext cx="6229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ea typeface="微软雅黑" panose="020B0503020204020204" pitchFamily="34" charset="-122"/>
              </a:rPr>
              <a:t>通过异形展板进行各个时期的物种展示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 flipV="1">
            <a:off x="1223963" y="5184775"/>
            <a:ext cx="3816350" cy="936625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H="1" flipV="1">
            <a:off x="5616575" y="5256213"/>
            <a:ext cx="720725" cy="720725"/>
          </a:xfrm>
          <a:prstGeom prst="line">
            <a:avLst/>
          </a:prstGeom>
          <a:noFill/>
          <a:ln w="38100">
            <a:solidFill>
              <a:srgbClr val="FF66CC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-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01800" cy="725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976938" y="6480175"/>
            <a:ext cx="3508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香樟大道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视觉呈现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404938" y="65532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rgbClr val="FF0000"/>
                </a:solidFill>
                <a:ea typeface="微软雅黑" panose="020B0503020204020204" pitchFamily="34" charset="-122"/>
              </a:rPr>
              <a:t>视觉表现</a:t>
            </a:r>
            <a:endParaRPr lang="zh-CN" altLang="en-US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-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01800" cy="728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976938" y="6480175"/>
            <a:ext cx="3508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时光隧道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视觉呈现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333500" y="65532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rgbClr val="FF0000"/>
                </a:solidFill>
                <a:ea typeface="微软雅黑" panose="020B0503020204020204" pitchFamily="34" charset="-122"/>
              </a:rPr>
              <a:t>视觉表现</a:t>
            </a:r>
            <a:endParaRPr lang="zh-CN" altLang="en-US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1008063"/>
            <a:ext cx="14401800" cy="61928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0491" name="Group 11"/>
          <p:cNvGrpSpPr/>
          <p:nvPr/>
        </p:nvGrpSpPr>
        <p:grpSpPr bwMode="auto">
          <a:xfrm>
            <a:off x="0" y="1223963"/>
            <a:ext cx="14401800" cy="4608512"/>
            <a:chOff x="277" y="771"/>
            <a:chExt cx="8506" cy="2774"/>
          </a:xfrm>
        </p:grpSpPr>
        <p:pic>
          <p:nvPicPr>
            <p:cNvPr id="20483" name="Picture 3" descr="超炫 - 小鹿 - 小鹿的博客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" y="771"/>
              <a:ext cx="4168" cy="2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7" name="Picture 7" descr="超炫 - 小鹿 - 小鹿的博客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7" y="771"/>
              <a:ext cx="2206" cy="2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9" name="Picture 9" descr="超炫 - 小鹿 - 小鹿的博客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8" y="771"/>
              <a:ext cx="2173" cy="2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040313" y="6192838"/>
            <a:ext cx="5162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ea typeface="微软雅黑" panose="020B0503020204020204" pitchFamily="34" charset="-122"/>
              </a:rPr>
              <a:t>时光隧道</a:t>
            </a:r>
            <a:r>
              <a:rPr lang="zh-CN" altLang="en-US" sz="2800" b="1" dirty="0">
                <a:solidFill>
                  <a:srgbClr val="FF0000"/>
                </a:solidFill>
                <a:ea typeface="微软雅黑" panose="020B0503020204020204" pitchFamily="34" charset="-122"/>
              </a:rPr>
              <a:t>超级梦幻激光雪景营造</a:t>
            </a:r>
            <a:endParaRPr lang="zh-CN" altLang="en-US" sz="2800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QQ图片2017101220295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687"/>
            <a:ext cx="14401800" cy="770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-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01800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976938" y="6480175"/>
            <a:ext cx="31734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主展区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环境呈现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549400" y="65532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rgbClr val="FF0000"/>
                </a:solidFill>
                <a:ea typeface="微软雅黑" panose="020B0503020204020204" pitchFamily="34" charset="-122"/>
              </a:rPr>
              <a:t>视觉表现</a:t>
            </a:r>
            <a:endParaRPr lang="zh-CN" altLang="en-US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-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01800" cy="728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976938" y="6480175"/>
            <a:ext cx="28178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展区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视觉呈现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549400" y="65532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54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54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rgbClr val="FF0000"/>
                </a:solidFill>
                <a:ea typeface="微软雅黑" panose="020B0503020204020204" pitchFamily="34" charset="-122"/>
              </a:rPr>
              <a:t>视觉表现</a:t>
            </a:r>
            <a:endParaRPr lang="zh-CN" altLang="en-US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1008063"/>
            <a:ext cx="14401800" cy="61928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/>
          </a:p>
        </p:txBody>
      </p:sp>
      <p:pic>
        <p:nvPicPr>
          <p:cNvPr id="24578" name="Picture 2" descr="未标题-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1223963"/>
            <a:ext cx="5402263" cy="496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DSC_01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925" y="1296988"/>
            <a:ext cx="447040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016125" y="6048375"/>
            <a:ext cx="7848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ea typeface="微软雅黑" panose="020B0503020204020204" pitchFamily="34" charset="-122"/>
              </a:rPr>
              <a:t>为了充分利用场地，将广场中间的树用展板包围起来，作为视频播放平台。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47700" y="4824413"/>
            <a:ext cx="784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ea typeface="微软雅黑" panose="020B0503020204020204" pitchFamily="34" charset="-122"/>
              </a:rPr>
              <a:t>四面媒体播放平台</a:t>
            </a:r>
            <a:endParaRPr lang="zh-CN" altLang="en-US" sz="2800" b="1">
              <a:ea typeface="微软雅黑" panose="020B0503020204020204" pitchFamily="34" charset="-122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0925175" y="6069013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FF0000"/>
                </a:solidFill>
                <a:ea typeface="微软雅黑" panose="020B0503020204020204" pitchFamily="34" charset="-122"/>
              </a:rPr>
              <a:t>位置示意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2592388" y="2952750"/>
            <a:ext cx="2952750" cy="576263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936625" y="3600450"/>
            <a:ext cx="206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寸液晶电视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34961_24701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40513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0803311153202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38" y="0"/>
            <a:ext cx="7777162" cy="560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416800" y="5832475"/>
            <a:ext cx="4073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主展：猛犸象化石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复原模型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7464425" y="6337300"/>
            <a:ext cx="3768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配合：内容展板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环境营造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2011031513135779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936625"/>
            <a:ext cx="5354637" cy="311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f8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936625"/>
            <a:ext cx="5183187" cy="31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1032771_7715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671888"/>
            <a:ext cx="5327650" cy="35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367938preview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0" y="863600"/>
            <a:ext cx="2155825" cy="324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7416800" y="4968875"/>
            <a:ext cx="3768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辅展：生物化石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复原模型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7416800" y="5473700"/>
            <a:ext cx="3768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配合：内容展板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环境营造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895850" y="2592388"/>
            <a:ext cx="45318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2    </a:t>
            </a:r>
            <a:r>
              <a:rPr lang="zh-CN" altLang="en-US" sz="4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活动方案</a:t>
            </a:r>
            <a:endParaRPr lang="zh-CN" altLang="en-US" sz="4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480175" y="357505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chemeClr val="bg1"/>
                </a:solidFill>
                <a:ea typeface="微软雅黑" panose="020B0503020204020204" pitchFamily="34" charset="-122"/>
              </a:rPr>
              <a:t>核心策略</a:t>
            </a:r>
            <a:endParaRPr lang="zh-CN" altLang="en-US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4535488" y="4248150"/>
            <a:ext cx="55451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</a:t>
            </a:r>
            <a:r>
              <a:rPr lang="en-US" altLang="zh-CN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参与</a:t>
            </a:r>
            <a:r>
              <a:rPr lang="en-US" altLang="zh-CN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项目卖点融入</a:t>
            </a:r>
            <a:endParaRPr lang="zh-CN" altLang="en-US" sz="3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520950" y="2952750"/>
            <a:ext cx="292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寻找失落的世界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6" name="Oval 6"/>
          <p:cNvSpPr>
            <a:spLocks noChangeArrowheads="1"/>
          </p:cNvSpPr>
          <p:nvPr/>
        </p:nvSpPr>
        <p:spPr bwMode="auto">
          <a:xfrm rot="-1947795">
            <a:off x="863600" y="1873250"/>
            <a:ext cx="6061075" cy="32416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>
              <a:solidFill>
                <a:srgbClr val="FF66CC"/>
              </a:solidFill>
            </a:endParaRPr>
          </a:p>
        </p:txBody>
      </p:sp>
      <p:sp>
        <p:nvSpPr>
          <p:cNvPr id="30727" name="Oval 7"/>
          <p:cNvSpPr>
            <a:spLocks noChangeArrowheads="1"/>
          </p:cNvSpPr>
          <p:nvPr/>
        </p:nvSpPr>
        <p:spPr bwMode="auto">
          <a:xfrm>
            <a:off x="7200900" y="1800225"/>
            <a:ext cx="1295400" cy="1223963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7469188" y="216058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微软雅黑" panose="020B0503020204020204" pitchFamily="34" charset="-122"/>
              </a:rPr>
              <a:t>互动</a:t>
            </a:r>
            <a:endParaRPr lang="zh-CN" altLang="en-US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729" name="Oval 9"/>
          <p:cNvSpPr>
            <a:spLocks noChangeArrowheads="1"/>
          </p:cNvSpPr>
          <p:nvPr/>
        </p:nvSpPr>
        <p:spPr bwMode="auto">
          <a:xfrm>
            <a:off x="6500813" y="3529013"/>
            <a:ext cx="1295400" cy="122396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6769100" y="3889375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微软雅黑" panose="020B0503020204020204" pitchFamily="34" charset="-122"/>
              </a:rPr>
              <a:t>游戏</a:t>
            </a:r>
            <a:endParaRPr lang="zh-CN" altLang="en-US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731" name="Oval 11"/>
          <p:cNvSpPr>
            <a:spLocks noChangeArrowheads="1"/>
          </p:cNvSpPr>
          <p:nvPr/>
        </p:nvSpPr>
        <p:spPr bwMode="auto">
          <a:xfrm>
            <a:off x="5111750" y="4824413"/>
            <a:ext cx="1295400" cy="122396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380038" y="5184775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微软雅黑" panose="020B0503020204020204" pitchFamily="34" charset="-122"/>
              </a:rPr>
              <a:t>科普</a:t>
            </a:r>
            <a:endParaRPr lang="zh-CN" altLang="en-US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733" name="Oval 13"/>
          <p:cNvSpPr>
            <a:spLocks noChangeArrowheads="1"/>
          </p:cNvSpPr>
          <p:nvPr/>
        </p:nvSpPr>
        <p:spPr bwMode="auto">
          <a:xfrm>
            <a:off x="3187700" y="5689600"/>
            <a:ext cx="1295400" cy="1223963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3263900" y="6049963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>
                <a:solidFill>
                  <a:srgbClr val="FF0000"/>
                </a:solidFill>
                <a:ea typeface="微软雅黑" panose="020B0503020204020204" pitchFamily="34" charset="-122"/>
              </a:rPr>
              <a:t>情景表演</a:t>
            </a:r>
            <a:endParaRPr lang="zh-CN" altLang="en-US" sz="200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8929688" y="3403600"/>
            <a:ext cx="3232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>
                <a:solidFill>
                  <a:schemeClr val="bg1"/>
                </a:solidFill>
                <a:ea typeface="微软雅黑" panose="020B0503020204020204" pitchFamily="34" charset="-122"/>
              </a:rPr>
              <a:t>活动基本构成</a:t>
            </a:r>
            <a:endParaRPr lang="zh-CN" altLang="en-US" sz="40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298575" y="2519363"/>
            <a:ext cx="2290763" cy="3024187"/>
          </a:xfrm>
          <a:prstGeom prst="rect">
            <a:avLst/>
          </a:prstGeom>
          <a:solidFill>
            <a:srgbClr val="A89F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602038" y="2952750"/>
            <a:ext cx="2290762" cy="25908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5905500" y="3384550"/>
            <a:ext cx="2219325" cy="2160588"/>
          </a:xfrm>
          <a:prstGeom prst="rect">
            <a:avLst/>
          </a:prstGeom>
          <a:solidFill>
            <a:srgbClr val="5467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 flipV="1">
            <a:off x="2447925" y="6192838"/>
            <a:ext cx="4537075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6948488" y="5976938"/>
            <a:ext cx="1331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1657350" y="1511300"/>
            <a:ext cx="13858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4033838" y="2016125"/>
            <a:ext cx="13382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6410325" y="2447925"/>
            <a:ext cx="13319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8640763" y="2952750"/>
            <a:ext cx="45053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为了使活动更具有节奏性，将为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天的活动根据不同的时间节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点划分为三个级别。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1512888" y="2736850"/>
            <a:ext cx="1819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开幕式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1296988" y="3240088"/>
            <a:ext cx="22320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1512888" y="3384550"/>
            <a:ext cx="1882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 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 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主题日 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1512888" y="4032250"/>
            <a:ext cx="1882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 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 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主题日 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1512888" y="4679950"/>
            <a:ext cx="1819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闭幕式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1296988" y="3887788"/>
            <a:ext cx="22320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>
            <a:off x="1296988" y="4537075"/>
            <a:ext cx="22320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3887788" y="3313113"/>
            <a:ext cx="18145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 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 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互动日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71" name="Line 27"/>
          <p:cNvSpPr>
            <a:spLocks noChangeShapeType="1"/>
          </p:cNvSpPr>
          <p:nvPr/>
        </p:nvSpPr>
        <p:spPr bwMode="auto">
          <a:xfrm>
            <a:off x="3600450" y="3816350"/>
            <a:ext cx="2232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72" name="Line 28"/>
          <p:cNvSpPr>
            <a:spLocks noChangeShapeType="1"/>
          </p:cNvSpPr>
          <p:nvPr/>
        </p:nvSpPr>
        <p:spPr bwMode="auto">
          <a:xfrm>
            <a:off x="3600450" y="4608513"/>
            <a:ext cx="2232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73" name="Text Box 29"/>
          <p:cNvSpPr txBox="1">
            <a:spLocks noChangeArrowheads="1"/>
          </p:cNvSpPr>
          <p:nvPr/>
        </p:nvSpPr>
        <p:spPr bwMode="auto">
          <a:xfrm>
            <a:off x="3887788" y="4032250"/>
            <a:ext cx="18145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 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 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互动日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74" name="Text Box 30"/>
          <p:cNvSpPr txBox="1">
            <a:spLocks noChangeArrowheads="1"/>
          </p:cNvSpPr>
          <p:nvPr/>
        </p:nvSpPr>
        <p:spPr bwMode="auto">
          <a:xfrm>
            <a:off x="3887788" y="4895850"/>
            <a:ext cx="1819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互动日</a:t>
            </a:r>
            <a:endParaRPr lang="zh-CN" altLang="en-US" sz="1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6192838" y="3455988"/>
            <a:ext cx="1335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6192838" y="3671888"/>
            <a:ext cx="1335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6192838" y="3889375"/>
            <a:ext cx="1335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78" name="Text Box 34"/>
          <p:cNvSpPr txBox="1">
            <a:spLocks noChangeArrowheads="1"/>
          </p:cNvSpPr>
          <p:nvPr/>
        </p:nvSpPr>
        <p:spPr bwMode="auto">
          <a:xfrm>
            <a:off x="6192838" y="4105275"/>
            <a:ext cx="1335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79" name="Text Box 35"/>
          <p:cNvSpPr txBox="1">
            <a:spLocks noChangeArrowheads="1"/>
          </p:cNvSpPr>
          <p:nvPr/>
        </p:nvSpPr>
        <p:spPr bwMode="auto">
          <a:xfrm>
            <a:off x="6192838" y="4321175"/>
            <a:ext cx="1335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80" name="Text Box 36"/>
          <p:cNvSpPr txBox="1">
            <a:spLocks noChangeArrowheads="1"/>
          </p:cNvSpPr>
          <p:nvPr/>
        </p:nvSpPr>
        <p:spPr bwMode="auto">
          <a:xfrm>
            <a:off x="6192838" y="4537075"/>
            <a:ext cx="1439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81" name="Text Box 37"/>
          <p:cNvSpPr txBox="1">
            <a:spLocks noChangeArrowheads="1"/>
          </p:cNvSpPr>
          <p:nvPr/>
        </p:nvSpPr>
        <p:spPr bwMode="auto">
          <a:xfrm>
            <a:off x="6192838" y="4752975"/>
            <a:ext cx="1439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82" name="Text Box 38"/>
          <p:cNvSpPr txBox="1">
            <a:spLocks noChangeArrowheads="1"/>
          </p:cNvSpPr>
          <p:nvPr/>
        </p:nvSpPr>
        <p:spPr bwMode="auto">
          <a:xfrm>
            <a:off x="6192838" y="4968875"/>
            <a:ext cx="1439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83" name="Text Box 39"/>
          <p:cNvSpPr txBox="1">
            <a:spLocks noChangeArrowheads="1"/>
          </p:cNvSpPr>
          <p:nvPr/>
        </p:nvSpPr>
        <p:spPr bwMode="auto">
          <a:xfrm>
            <a:off x="6192838" y="5184775"/>
            <a:ext cx="1439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科普日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84" name="Text Box 40"/>
          <p:cNvSpPr txBox="1">
            <a:spLocks noChangeArrowheads="1"/>
          </p:cNvSpPr>
          <p:nvPr/>
        </p:nvSpPr>
        <p:spPr bwMode="auto">
          <a:xfrm>
            <a:off x="1296988" y="5616575"/>
            <a:ext cx="6180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主要节点及节庆                   周    末                       常     态</a:t>
            </a:r>
            <a:endParaRPr lang="zh-CN" altLang="en-US" sz="1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787" name="Text Box 43"/>
          <p:cNvSpPr txBox="1">
            <a:spLocks noChangeArrowheads="1"/>
          </p:cNvSpPr>
          <p:nvPr/>
        </p:nvSpPr>
        <p:spPr bwMode="auto">
          <a:xfrm>
            <a:off x="1152525" y="5976938"/>
            <a:ext cx="142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232025" y="1008063"/>
            <a:ext cx="12169775" cy="61928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1008063"/>
            <a:ext cx="2290763" cy="6192837"/>
          </a:xfrm>
          <a:prstGeom prst="rect">
            <a:avLst/>
          </a:prstGeom>
          <a:solidFill>
            <a:srgbClr val="A89F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792163" y="2447925"/>
            <a:ext cx="86995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5256213" y="1368425"/>
            <a:ext cx="5283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开幕式活动内容</a:t>
            </a:r>
            <a:endParaRPr lang="zh-CN" altLang="en-US" sz="3600" b="1">
              <a:solidFill>
                <a:srgbClr val="A89F2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2848" name="Group 80"/>
          <p:cNvGraphicFramePr>
            <a:graphicFrameLocks noGrp="1"/>
          </p:cNvGraphicFramePr>
          <p:nvPr/>
        </p:nvGraphicFramePr>
        <p:xfrm>
          <a:off x="2879725" y="2592388"/>
          <a:ext cx="9721850" cy="3159444"/>
        </p:xfrm>
        <a:graphic>
          <a:graphicData uri="http://schemas.openxmlformats.org/drawingml/2006/table">
            <a:tbl>
              <a:tblPr/>
              <a:tblGrid>
                <a:gridCol w="4862513"/>
                <a:gridCol w="4859337"/>
              </a:tblGrid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活动内容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构成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开幕式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领导致辞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展览节目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节目表演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山体趣味寻宝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结合项目的园林特色，以园林寻宝活动为主体，增加活动当天的趣味性和参与性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游戏互动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游戏套圈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恐龙蛋彩绘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卡通人偶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骨架拼图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人体彩绘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经典电影播放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史前一万年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》+《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冰河世纪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系列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科普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展品知识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生态环保知识讲解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1871663" y="1944688"/>
            <a:ext cx="1403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开幕式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4608513" y="2160588"/>
            <a:ext cx="28082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1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4392613" y="2087563"/>
            <a:ext cx="5257800" cy="258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活动主题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寻找失落的世界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史前遗珍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国内最大猛犸象化石珍品展开幕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活动时间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2011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10:00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活动地点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鼎峰尚境项目现场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4392613" y="4824413"/>
            <a:ext cx="7129462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与会人员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市、区领导、目标客户、成交业主、各路媒体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232025" y="1871663"/>
            <a:ext cx="9721850" cy="350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一个足以承载传奇的国际社区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一部足以刻录历史的辉煌传记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一场足以震憾心灵的时光之旅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680620" y="3626644"/>
            <a:ext cx="510909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9600" dirty="0">
                <a:solidFill>
                  <a:srgbClr val="DDDDDD"/>
                </a:solidFill>
                <a:ea typeface="经典繁仿圆" pitchFamily="49" charset="-122"/>
              </a:rPr>
              <a:t>史诗巨献</a:t>
            </a:r>
            <a:endParaRPr lang="zh-CN" altLang="en-US" sz="9600" dirty="0">
              <a:solidFill>
                <a:srgbClr val="DDDDDD"/>
              </a:solidFill>
              <a:ea typeface="经典繁仿圆" pitchFamily="49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001cc435648b0c26c0dd2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1296988"/>
            <a:ext cx="7632700" cy="42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2232025" y="5688013"/>
            <a:ext cx="9023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目的：通过政府相关领导的参与及媒体的邀请，将本次活动规格迅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速推到一定的高度。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http://img1.gtimg.com/fj/pics/hv1/175/86/770/500913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16" y="1296989"/>
            <a:ext cx="6399188" cy="425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232025" y="1008063"/>
            <a:ext cx="12169775" cy="61928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1008063"/>
            <a:ext cx="2290763" cy="6192837"/>
          </a:xfrm>
          <a:prstGeom prst="rect">
            <a:avLst/>
          </a:prstGeom>
          <a:solidFill>
            <a:srgbClr val="A89F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792163" y="2447925"/>
            <a:ext cx="86995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113338" y="1368425"/>
            <a:ext cx="6061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日、</a:t>
            </a:r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日主题日活动内容</a:t>
            </a:r>
            <a:endParaRPr lang="zh-CN" altLang="en-US" sz="3600" b="1">
              <a:solidFill>
                <a:srgbClr val="A89F2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3853" name="Group 61"/>
          <p:cNvGraphicFramePr>
            <a:graphicFrameLocks noGrp="1"/>
          </p:cNvGraphicFramePr>
          <p:nvPr/>
        </p:nvGraphicFramePr>
        <p:xfrm>
          <a:off x="2879725" y="2592388"/>
          <a:ext cx="9721850" cy="2654619"/>
        </p:xfrm>
        <a:graphic>
          <a:graphicData uri="http://schemas.openxmlformats.org/drawingml/2006/table">
            <a:tbl>
              <a:tblPr/>
              <a:tblGrid>
                <a:gridCol w="4862513"/>
                <a:gridCol w="4859337"/>
              </a:tblGrid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活动内容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构成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山体趣味寻宝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结合项目的园林特色，以园林寻宝活动为主体，增加活动当天的趣味性和参与性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游戏互动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游戏套圈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恐龙蛋彩绘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卡通人偶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骨架拼图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人体彩绘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经典电影播放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史前一万年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》+《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冰河世纪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系列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科普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展品知识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生态环保知识讲解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2232025" y="1008063"/>
            <a:ext cx="12169775" cy="61928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1008063"/>
            <a:ext cx="2290763" cy="6192837"/>
          </a:xfrm>
          <a:prstGeom prst="rect">
            <a:avLst/>
          </a:prstGeom>
          <a:solidFill>
            <a:srgbClr val="A89F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/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792163" y="2447925"/>
            <a:ext cx="86995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5256213" y="1368425"/>
            <a:ext cx="5283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开幕式活动内容</a:t>
            </a:r>
            <a:endParaRPr lang="zh-CN" altLang="en-US" sz="3600" b="1">
              <a:solidFill>
                <a:srgbClr val="A89F2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4852" name="Group 36"/>
          <p:cNvGraphicFramePr>
            <a:graphicFrameLocks noGrp="1"/>
          </p:cNvGraphicFramePr>
          <p:nvPr/>
        </p:nvGraphicFramePr>
        <p:xfrm>
          <a:off x="2879725" y="2592388"/>
          <a:ext cx="9721850" cy="3159444"/>
        </p:xfrm>
        <a:graphic>
          <a:graphicData uri="http://schemas.openxmlformats.org/drawingml/2006/table">
            <a:tbl>
              <a:tblPr/>
              <a:tblGrid>
                <a:gridCol w="4862513"/>
                <a:gridCol w="4859337"/>
              </a:tblGrid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活动内容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构成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闭幕式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闭幕式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不插电环保音乐表演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山体趣味寻宝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结合项目的园林特色，以园林寻宝活动为主体，增加活动当天的趣味性和参与性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游戏互动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游戏套圈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恐龙蛋彩绘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卡通人偶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骨架拼图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人体彩绘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经典电影播放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史前一万年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》+《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冰河世纪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系列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科普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展品知识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生态环保知识讲解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2232025" y="1008063"/>
            <a:ext cx="12169775" cy="61928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1008063"/>
            <a:ext cx="2290763" cy="6192837"/>
          </a:xfrm>
          <a:prstGeom prst="rect">
            <a:avLst/>
          </a:prstGeom>
          <a:solidFill>
            <a:srgbClr val="A89F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792163" y="2447925"/>
            <a:ext cx="86995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638800" y="1663700"/>
            <a:ext cx="41544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级主题活动日内容</a:t>
            </a:r>
            <a:endParaRPr lang="zh-CN" altLang="en-US" sz="3600" b="1">
              <a:solidFill>
                <a:srgbClr val="A89F2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5870" name="Group 30"/>
          <p:cNvGraphicFramePr>
            <a:graphicFrameLocks noGrp="1"/>
          </p:cNvGraphicFramePr>
          <p:nvPr/>
        </p:nvGraphicFramePr>
        <p:xfrm>
          <a:off x="2879725" y="2592388"/>
          <a:ext cx="9721850" cy="2014539"/>
        </p:xfrm>
        <a:graphic>
          <a:graphicData uri="http://schemas.openxmlformats.org/drawingml/2006/table">
            <a:tbl>
              <a:tblPr/>
              <a:tblGrid>
                <a:gridCol w="4862513"/>
                <a:gridCol w="4859337"/>
              </a:tblGrid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活动内容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构成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游戏互动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游戏套圈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恐龙蛋彩绘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卡通人偶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骨架拼图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人体彩绘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经典电影播放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史前一万年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》+《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冰河世纪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系列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科普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展品知识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生态环保知识讲解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232025" y="1008063"/>
            <a:ext cx="12169775" cy="61928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1008063"/>
            <a:ext cx="2290763" cy="6192837"/>
          </a:xfrm>
          <a:prstGeom prst="rect">
            <a:avLst/>
          </a:prstGeom>
          <a:solidFill>
            <a:srgbClr val="A89F2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792163" y="2447925"/>
            <a:ext cx="86995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</a:t>
            </a:r>
            <a:endParaRPr lang="zh-CN" altLang="en-US"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638800" y="1663700"/>
            <a:ext cx="41497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3600" b="1">
                <a:solidFill>
                  <a:srgbClr val="A89F2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级科普活动日内容</a:t>
            </a:r>
            <a:endParaRPr lang="zh-CN" altLang="en-US" sz="3600" b="1">
              <a:solidFill>
                <a:srgbClr val="A89F2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6887" name="Group 23"/>
          <p:cNvGraphicFramePr>
            <a:graphicFrameLocks noGrp="1"/>
          </p:cNvGraphicFramePr>
          <p:nvPr/>
        </p:nvGraphicFramePr>
        <p:xfrm>
          <a:off x="2879725" y="2738438"/>
          <a:ext cx="9721850" cy="1509714"/>
        </p:xfrm>
        <a:graphic>
          <a:graphicData uri="http://schemas.openxmlformats.org/drawingml/2006/table">
            <a:tbl>
              <a:tblPr/>
              <a:tblGrid>
                <a:gridCol w="4862513"/>
                <a:gridCol w="4859337"/>
              </a:tblGrid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活动内容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构成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经典电影播放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史前一万年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》+《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冰河世纪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》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系列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科普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35075">
                        <a:spcBef>
                          <a:spcPct val="20000"/>
                        </a:spcBef>
                        <a:defRPr sz="39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617855" defTabSz="1235075">
                        <a:spcBef>
                          <a:spcPct val="20000"/>
                        </a:spcBef>
                        <a:defRPr sz="3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235075" defTabSz="123507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851025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468880" defTabSz="1235075">
                        <a:spcBef>
                          <a:spcPct val="20000"/>
                        </a:spcBef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9260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33832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8404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4297680" defTabSz="123507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12350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展品知识</a:t>
                      </a: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kumimoji="0" lang="zh-CN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生态环保知识讲解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1269855817_ddvip_134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152525"/>
            <a:ext cx="298132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A2607007201096361-f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1152525"/>
            <a:ext cx="43211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079500" y="6121400"/>
            <a:ext cx="8413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chemeClr val="bg1"/>
                </a:solidFill>
                <a:ea typeface="微软雅黑" panose="020B0503020204020204" pitchFamily="34" charset="-122"/>
              </a:rPr>
              <a:t>阿凡达彩绘、原始人角色、恐龙人偶扮演</a:t>
            </a:r>
            <a:endParaRPr lang="zh-CN" altLang="en-US" sz="36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7894" name="Picture 6" descr="e06be9c48bdd35b08326ac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163" y="1152525"/>
            <a:ext cx="36004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20081219140917706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079500"/>
            <a:ext cx="4824413" cy="344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 descr="4(1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63" y="1058863"/>
            <a:ext cx="3838575" cy="3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e640adf1bcdcaf89c20522fd6583f6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025" y="1058863"/>
            <a:ext cx="4176713" cy="3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20081210743825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592638"/>
            <a:ext cx="2952750" cy="26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20100729_17525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4613275"/>
            <a:ext cx="3168650" cy="2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6696075" y="4895850"/>
            <a:ext cx="65849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olidFill>
                  <a:srgbClr val="FF0000"/>
                </a:solidFill>
                <a:ea typeface="微软雅黑" panose="020B0503020204020204" pitchFamily="34" charset="-122"/>
              </a:rPr>
              <a:t>恐龙蛋彩绘＋骨架拼图＋拯救猛犸象＋互动游戏</a:t>
            </a:r>
            <a:endParaRPr lang="zh-CN" altLang="en-US" dirty="0">
              <a:solidFill>
                <a:srgbClr val="FF0000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FF0000"/>
                </a:solidFill>
                <a:ea typeface="微软雅黑" panose="020B0503020204020204" pitchFamily="34" charset="-122"/>
              </a:rPr>
              <a:t>情景扮演等将会整个串联活动的前后。使内容和</a:t>
            </a:r>
            <a:endParaRPr lang="zh-CN" altLang="en-US" dirty="0">
              <a:solidFill>
                <a:srgbClr val="FF0000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FF0000"/>
                </a:solidFill>
                <a:ea typeface="微软雅黑" panose="020B0503020204020204" pitchFamily="34" charset="-122"/>
              </a:rPr>
              <a:t>环节更加丰富。</a:t>
            </a:r>
            <a:endParaRPr lang="zh-CN" altLang="en-US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42" name="Group 6"/>
          <p:cNvGrpSpPr/>
          <p:nvPr/>
        </p:nvGrpSpPr>
        <p:grpSpPr bwMode="auto">
          <a:xfrm>
            <a:off x="0" y="1800225"/>
            <a:ext cx="7993063" cy="3024188"/>
            <a:chOff x="136" y="680"/>
            <a:chExt cx="7076" cy="2656"/>
          </a:xfrm>
        </p:grpSpPr>
        <p:pic>
          <p:nvPicPr>
            <p:cNvPr id="39939" name="Picture 3" descr="20100316110744210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" y="680"/>
              <a:ext cx="3538" cy="2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941" name="Picture 5" descr="201051213263656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" y="680"/>
              <a:ext cx="3538" cy="2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9944" name="Picture 8" descr="20081224159324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1800225"/>
            <a:ext cx="4032250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360363" y="5113338"/>
            <a:ext cx="3841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chemeClr val="bg1"/>
                </a:solidFill>
                <a:ea typeface="微软雅黑" panose="020B0503020204020204" pitchFamily="34" charset="-122"/>
              </a:rPr>
              <a:t>大型山体寻宝活动</a:t>
            </a:r>
            <a:endParaRPr lang="zh-CN" altLang="en-US" sz="36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binghe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1439863"/>
            <a:ext cx="372427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5" descr="7d06376251ae4c9de6113a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1439863"/>
            <a:ext cx="3600450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7" name="Picture 7" descr="OOOPIC_348659697_20090907263031711834df0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925" y="1439863"/>
            <a:ext cx="4352925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9" name="Picture 9" descr="003_200904231545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39863"/>
            <a:ext cx="1984375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360363" y="4752975"/>
            <a:ext cx="7956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chemeClr val="bg1"/>
                </a:solidFill>
                <a:ea typeface="微软雅黑" panose="020B0503020204020204" pitchFamily="34" charset="-122"/>
              </a:rPr>
              <a:t>礼品回馈：钥匙扣、公仔、电影碟片等</a:t>
            </a:r>
            <a:endParaRPr lang="zh-CN" altLang="en-US" sz="3600" b="1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428208" y="4386639"/>
            <a:ext cx="5314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rgbClr val="FF0000"/>
                </a:solidFill>
                <a:ea typeface="华文细黑" pitchFamily="2" charset="-122"/>
              </a:rPr>
              <a:t>如有不同疑问敬请提出，我方将及时进行解答</a:t>
            </a:r>
            <a:endParaRPr lang="zh-CN" altLang="en-US" sz="2000" dirty="0">
              <a:solidFill>
                <a:srgbClr val="FF0000"/>
              </a:solidFill>
              <a:ea typeface="华文细黑" pitchFamily="2" charset="-122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337300" y="2952750"/>
            <a:ext cx="20812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i="1">
                <a:solidFill>
                  <a:srgbClr val="DDDDDD"/>
                </a:solidFill>
                <a:latin typeface="Times New Roman" panose="02020603050405020304" pitchFamily="18" charset="0"/>
                <a:ea typeface="华文细黑" pitchFamily="2" charset="-122"/>
              </a:rPr>
              <a:t>THE END </a:t>
            </a:r>
            <a:endParaRPr lang="en-US" altLang="zh-CN" sz="3200" b="1" i="1">
              <a:solidFill>
                <a:srgbClr val="DDDDDD"/>
              </a:solidFill>
              <a:latin typeface="Times New Roman" panose="02020603050405020304" pitchFamily="18" charset="0"/>
              <a:ea typeface="华文细黑" pitchFamily="2" charset="-122"/>
            </a:endParaRPr>
          </a:p>
          <a:p>
            <a:r>
              <a:rPr lang="en-US" altLang="zh-CN" sz="3200" b="1" i="1">
                <a:solidFill>
                  <a:srgbClr val="DDDDDD"/>
                </a:solidFill>
                <a:latin typeface="Times New Roman" panose="02020603050405020304" pitchFamily="18" charset="0"/>
                <a:ea typeface="华文细黑" pitchFamily="2" charset="-122"/>
              </a:rPr>
              <a:t>THANKS.</a:t>
            </a:r>
            <a:endParaRPr lang="en-US" altLang="zh-CN" sz="3200" b="1" i="1">
              <a:solidFill>
                <a:srgbClr val="DDDDDD"/>
              </a:solidFill>
              <a:latin typeface="Times New Roman" panose="02020603050405020304" pitchFamily="18" charset="0"/>
              <a:ea typeface="华文细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592388" y="1489908"/>
            <a:ext cx="8994775" cy="455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20000"/>
              </a:spcBef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2017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~5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20000"/>
              </a:spcBef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地点：东莞鼎峰尚境项目内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20000"/>
              </a:spcBef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人群：开发商、目标客群、媒体及社会各界人士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20000"/>
              </a:spcBef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事件：史前遗珍（猛犸象化石珍品展）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调性：人文、生态、环保、互动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目的：彰显实力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提升项目品牌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形成新闻热点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打造社会影响力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6225257" y="1440210"/>
            <a:ext cx="30638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活动概览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824413" y="2736850"/>
            <a:ext cx="453188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1    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包装布置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408738" y="3719513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olidFill>
                  <a:schemeClr val="bg1"/>
                </a:solidFill>
                <a:ea typeface="微软雅黑" panose="020B0503020204020204" pitchFamily="34" charset="-122"/>
              </a:rPr>
              <a:t>核心策略</a:t>
            </a:r>
            <a:endParaRPr lang="zh-CN" altLang="en-US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887788" y="4537075"/>
            <a:ext cx="64087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精神符号</a:t>
            </a:r>
            <a:r>
              <a:rPr lang="en-US" altLang="zh-CN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产品概念</a:t>
            </a:r>
            <a:r>
              <a:rPr lang="en-US" altLang="zh-CN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主题氛围</a:t>
            </a:r>
            <a:endParaRPr lang="zh-CN" altLang="en-US" sz="3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未标题-3副本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2"/>
          <a:stretch>
            <a:fillRect/>
          </a:stretch>
        </p:blipFill>
        <p:spPr bwMode="auto">
          <a:xfrm>
            <a:off x="0" y="1047750"/>
            <a:ext cx="14401800" cy="615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824413" y="6408738"/>
            <a:ext cx="5313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ea typeface="微软雅黑" panose="020B0503020204020204" pitchFamily="34" charset="-122"/>
              </a:rPr>
              <a:t>项目入口处，主题氛围营造（门楼）   </a:t>
            </a:r>
            <a:endParaRPr lang="zh-CN" altLang="en-US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079500"/>
            <a:ext cx="14617724" cy="6121400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602" name="Picture 2" descr="未标题-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079500"/>
            <a:ext cx="11593512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1116013"/>
            <a:ext cx="14401800" cy="6084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290" name="Picture 2" descr="DSC_018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439863"/>
            <a:ext cx="6407150" cy="428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1439863"/>
            <a:ext cx="7127875" cy="427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960813" y="6048375"/>
            <a:ext cx="7015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ea typeface="微软雅黑" panose="020B0503020204020204" pitchFamily="34" charset="-122"/>
              </a:rPr>
              <a:t>香樟大道，主题氛围营造（立柱</a:t>
            </a:r>
            <a:r>
              <a:rPr lang="en-US" altLang="zh-CN">
                <a:ea typeface="微软雅黑" panose="020B0503020204020204" pitchFamily="34" charset="-122"/>
              </a:rPr>
              <a:t>+</a:t>
            </a:r>
            <a:r>
              <a:rPr lang="zh-CN" altLang="en-US">
                <a:ea typeface="微软雅黑" panose="020B0503020204020204" pitchFamily="34" charset="-122"/>
              </a:rPr>
              <a:t>企业展示通道）   </a:t>
            </a:r>
            <a:endParaRPr lang="zh-CN" altLang="en-US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116013"/>
            <a:ext cx="14401800" cy="6084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267" name="Picture 3" descr="图片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6013"/>
            <a:ext cx="9864725" cy="591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950450" y="1655763"/>
            <a:ext cx="445135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2350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2350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通过在道路两旁设置立体造型柱</a:t>
            </a:r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做为以上展示要素的载体，图片</a:t>
            </a:r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文字无时无刻的影响着每一位到</a:t>
            </a:r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访客户。从这里开始，我们就需</a:t>
            </a:r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要告诉客户：这不是一场展览；</a:t>
            </a:r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而是一场心灵之旅。使每位来宾</a:t>
            </a:r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bg1"/>
                </a:solidFill>
                <a:ea typeface="微软雅黑" panose="020B0503020204020204" pitchFamily="34" charset="-122"/>
              </a:rPr>
              <a:t>对活动充满更高的期待值。</a:t>
            </a:r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1926</Words>
  <Application>WPS 演示</Application>
  <PresentationFormat>自定义</PresentationFormat>
  <Paragraphs>324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经典繁仿圆</vt:lpstr>
      <vt:lpstr>Arial Unicode MS</vt:lpstr>
      <vt:lpstr>Calibri</vt:lpstr>
      <vt:lpstr>华文细黑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7</cp:revision>
  <dcterms:created xsi:type="dcterms:W3CDTF">2017-10-12T15:00:00Z</dcterms:created>
  <dcterms:modified xsi:type="dcterms:W3CDTF">2019-03-16T11:29:15Z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2052-10.1.0.7698</vt:lpwstr>
  </property>
</Properties>
</file>