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3"/>
  </p:sldMasterIdLst>
  <p:notesMasterIdLst>
    <p:notesMasterId r:id="rId8"/>
  </p:notesMasterIdLst>
  <p:handoutMasterIdLst>
    <p:handoutMasterId r:id="rId50"/>
  </p:handoutMasterIdLst>
  <p:sldIdLst>
    <p:sldId id="257" r:id="rId4"/>
    <p:sldId id="1386" r:id="rId5"/>
    <p:sldId id="1393" r:id="rId6"/>
    <p:sldId id="1520" r:id="rId7"/>
    <p:sldId id="1483" r:id="rId9"/>
    <p:sldId id="1498" r:id="rId10"/>
    <p:sldId id="1536" r:id="rId11"/>
    <p:sldId id="1538" r:id="rId12"/>
    <p:sldId id="1537" r:id="rId13"/>
    <p:sldId id="1501" r:id="rId14"/>
    <p:sldId id="1502" r:id="rId15"/>
    <p:sldId id="1509" r:id="rId16"/>
    <p:sldId id="1487" r:id="rId17"/>
    <p:sldId id="1495" r:id="rId18"/>
    <p:sldId id="1510" r:id="rId19"/>
    <p:sldId id="1514" r:id="rId20"/>
    <p:sldId id="1513" r:id="rId21"/>
    <p:sldId id="1511" r:id="rId22"/>
    <p:sldId id="1512" r:id="rId23"/>
    <p:sldId id="1515" r:id="rId24"/>
    <p:sldId id="1516" r:id="rId25"/>
    <p:sldId id="1517" r:id="rId26"/>
    <p:sldId id="1521" r:id="rId27"/>
    <p:sldId id="1522" r:id="rId28"/>
    <p:sldId id="1518" r:id="rId29"/>
    <p:sldId id="1519" r:id="rId30"/>
    <p:sldId id="1497" r:id="rId31"/>
    <p:sldId id="1506" r:id="rId32"/>
    <p:sldId id="1523" r:id="rId33"/>
    <p:sldId id="1524" r:id="rId34"/>
    <p:sldId id="1525" r:id="rId35"/>
    <p:sldId id="1526" r:id="rId36"/>
    <p:sldId id="1527" r:id="rId37"/>
    <p:sldId id="1528" r:id="rId38"/>
    <p:sldId id="1529" r:id="rId39"/>
    <p:sldId id="1530" r:id="rId40"/>
    <p:sldId id="1531" r:id="rId41"/>
    <p:sldId id="1534" r:id="rId42"/>
    <p:sldId id="1532" r:id="rId43"/>
    <p:sldId id="1533" r:id="rId44"/>
    <p:sldId id="1474" r:id="rId45"/>
    <p:sldId id="1485" r:id="rId46"/>
    <p:sldId id="1480" r:id="rId47"/>
    <p:sldId id="1481" r:id="rId48"/>
    <p:sldId id="1457" r:id="rId49"/>
  </p:sldIdLst>
  <p:sldSz cx="9144000" cy="6858000" type="screen4x3"/>
  <p:notesSz cx="6797675" cy="992632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2200"/>
    <a:srgbClr val="6699FF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83" autoAdjust="0"/>
  </p:normalViewPr>
  <p:slideViewPr>
    <p:cSldViewPr>
      <p:cViewPr varScale="1">
        <p:scale>
          <a:sx n="108" d="100"/>
          <a:sy n="108" d="100"/>
        </p:scale>
        <p:origin x="170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3" Type="http://schemas.openxmlformats.org/officeDocument/2006/relationships/tableStyles" Target="tableStyles.xml"/><Relationship Id="rId52" Type="http://schemas.openxmlformats.org/officeDocument/2006/relationships/viewProps" Target="viewProps.xml"/><Relationship Id="rId51" Type="http://schemas.openxmlformats.org/officeDocument/2006/relationships/presProps" Target="presProps.xml"/><Relationship Id="rId50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448" cy="496253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643" y="0"/>
            <a:ext cx="2945448" cy="496253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B2120B86-36D6-49C6-9CC7-31BBFEE1007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28800"/>
            <a:ext cx="2945448" cy="49625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643" y="9428800"/>
            <a:ext cx="2945448" cy="49625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288ACD51-A4E2-43BA-A7E1-B67D00F9CB5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448" cy="496253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643" y="0"/>
            <a:ext cx="2945448" cy="496253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D37E1602-57A4-47E1-A26C-CA27D79AFD6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6" rIns="91312" bIns="45656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0085" y="4715192"/>
            <a:ext cx="5437506" cy="4466274"/>
          </a:xfrm>
          <a:prstGeom prst="rect">
            <a:avLst/>
          </a:prstGeom>
        </p:spPr>
        <p:txBody>
          <a:bodyPr vert="horz" lIns="91312" tIns="45656" rIns="91312" bIns="45656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800"/>
            <a:ext cx="2945448" cy="49625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643" y="9428800"/>
            <a:ext cx="2945448" cy="49625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1F03FABF-C06F-45BF-9B1C-1B220CD4B7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3FABF-C06F-45BF-9B1C-1B220CD4B7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4" descr="at1-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 descr="LOGO副本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575" y="1924050"/>
            <a:ext cx="2347913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528888"/>
            <a:ext cx="7772400" cy="1009650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0013" y="3644900"/>
            <a:ext cx="6400800" cy="5334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90C24-DD67-4384-A158-E3D6E01FCFD7}" type="slidenum">
              <a:rPr lang="zh-CN" altLang="en-US">
                <a:solidFill>
                  <a:srgbClr val="808080"/>
                </a:solidFill>
              </a:rPr>
            </a:fld>
            <a:endParaRPr lang="zh-CN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7813" y="80963"/>
            <a:ext cx="2058987" cy="613886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46088" y="80963"/>
            <a:ext cx="6029325" cy="613886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3825F-FDB2-44A3-B57B-1B022D24163B}" type="slidenum">
              <a:rPr lang="zh-CN" altLang="en-US">
                <a:solidFill>
                  <a:srgbClr val="808080"/>
                </a:solidFill>
              </a:rPr>
            </a:fld>
            <a:endParaRPr lang="zh-CN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80963"/>
            <a:ext cx="8229600" cy="6096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46088" y="1160463"/>
            <a:ext cx="4038600" cy="505936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37088" y="1160463"/>
            <a:ext cx="4038600" cy="505936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F8714-79C5-489D-A583-500937B612EE}" type="slidenum">
              <a:rPr lang="zh-CN" altLang="en-US">
                <a:solidFill>
                  <a:srgbClr val="808080"/>
                </a:solidFill>
              </a:rPr>
            </a:fld>
            <a:endParaRPr lang="zh-CN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4" descr="at1-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 descr="LOGO副本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575" y="1924050"/>
            <a:ext cx="2347913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528888"/>
            <a:ext cx="7772400" cy="1009650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0013" y="3644900"/>
            <a:ext cx="6400800" cy="5334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buFont typeface="Arial" panose="020B0604020202020204" pitchFamily="34" charset="0"/>
              <a:buNone/>
              <a:defRPr sz="1800"/>
            </a:lvl1pPr>
          </a:lstStyle>
          <a:p>
            <a:pPr>
              <a:defRPr/>
            </a:pPr>
            <a:r>
              <a:rPr lang="zh-CN" altLang="en-US"/>
              <a:t>第 </a:t>
            </a:r>
            <a:fld id="{1EEDF0E8-9476-4252-8683-22C8D9EDA9A5}" type="slidenum">
              <a:rPr lang="zh-CN" altLang="en-US"/>
            </a:fld>
            <a:r>
              <a:rPr lang="zh-CN" altLang="en-US"/>
              <a:t> 页</a:t>
            </a:r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buFont typeface="Arial" panose="020B0604020202020204" pitchFamily="34" charset="0"/>
              <a:buNone/>
              <a:defRPr sz="1800"/>
            </a:lvl1pPr>
          </a:lstStyle>
          <a:p>
            <a:pPr>
              <a:defRPr/>
            </a:pPr>
            <a:r>
              <a:rPr lang="zh-CN" altLang="en-US"/>
              <a:t>第 </a:t>
            </a:r>
            <a:fld id="{BF82A8A3-1692-4FFE-A38B-116B1053890B}" type="slidenum">
              <a:rPr lang="zh-CN" altLang="en-US"/>
            </a:fld>
            <a:r>
              <a:rPr lang="zh-CN" altLang="en-US"/>
              <a:t> 页</a:t>
            </a:r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46088" y="1160463"/>
            <a:ext cx="4038600" cy="5059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37088" y="1160463"/>
            <a:ext cx="4038600" cy="5059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buFont typeface="Arial" panose="020B0604020202020204" pitchFamily="34" charset="0"/>
              <a:buNone/>
              <a:defRPr sz="1800"/>
            </a:lvl1pPr>
          </a:lstStyle>
          <a:p>
            <a:pPr>
              <a:defRPr/>
            </a:pPr>
            <a:r>
              <a:rPr lang="zh-CN" altLang="en-US"/>
              <a:t>第 </a:t>
            </a:r>
            <a:fld id="{0EFB98A7-E04C-4E7A-B44D-93C2BE63F041}" type="slidenum">
              <a:rPr lang="zh-CN" altLang="en-US"/>
            </a:fld>
            <a:r>
              <a:rPr lang="zh-CN" altLang="en-US"/>
              <a:t> 页</a:t>
            </a:r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buFont typeface="Arial" panose="020B0604020202020204" pitchFamily="34" charset="0"/>
              <a:buNone/>
              <a:defRPr sz="1800"/>
            </a:lvl1pPr>
          </a:lstStyle>
          <a:p>
            <a:pPr>
              <a:defRPr/>
            </a:pPr>
            <a:r>
              <a:rPr lang="zh-CN" altLang="en-US"/>
              <a:t>第 </a:t>
            </a:r>
            <a:fld id="{7FC69BD8-BA70-4271-85E1-8F4DC22ECAE4}" type="slidenum">
              <a:rPr lang="zh-CN" altLang="en-US"/>
            </a:fld>
            <a:r>
              <a:rPr lang="zh-CN" altLang="en-US"/>
              <a:t> 页</a:t>
            </a:r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3D84B-628F-4ED2-BE04-D996E414D170}" type="slidenum">
              <a:rPr lang="zh-CN" altLang="en-US">
                <a:solidFill>
                  <a:srgbClr val="808080"/>
                </a:solidFill>
              </a:rPr>
            </a:fld>
            <a:endParaRPr lang="zh-CN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buFont typeface="Arial" panose="020B0604020202020204" pitchFamily="34" charset="0"/>
              <a:buNone/>
              <a:defRPr sz="1800"/>
            </a:lvl1pPr>
          </a:lstStyle>
          <a:p>
            <a:pPr>
              <a:defRPr/>
            </a:pPr>
            <a:r>
              <a:rPr lang="zh-CN" altLang="en-US"/>
              <a:t>第 </a:t>
            </a:r>
            <a:fld id="{3EDD0E5C-5B91-4C8A-BDA9-C1EECA72D7A5}" type="slidenum">
              <a:rPr lang="zh-CN" altLang="en-US"/>
            </a:fld>
            <a:r>
              <a:rPr lang="zh-CN" altLang="en-US"/>
              <a:t> 页</a:t>
            </a:r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buFont typeface="Arial" panose="020B0604020202020204" pitchFamily="34" charset="0"/>
              <a:buNone/>
              <a:defRPr sz="1800"/>
            </a:lvl1pPr>
          </a:lstStyle>
          <a:p>
            <a:pPr>
              <a:defRPr/>
            </a:pPr>
            <a:r>
              <a:rPr lang="zh-CN" altLang="en-US"/>
              <a:t>第 </a:t>
            </a:r>
            <a:fld id="{AA4F7404-4F90-45A9-B422-771F2FF8397A}" type="slidenum">
              <a:rPr lang="zh-CN" altLang="en-US"/>
            </a:fld>
            <a:r>
              <a:rPr lang="zh-CN" altLang="en-US"/>
              <a:t> 页</a:t>
            </a:r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buFont typeface="Arial" panose="020B0604020202020204" pitchFamily="34" charset="0"/>
              <a:buNone/>
              <a:defRPr sz="1800"/>
            </a:lvl1pPr>
          </a:lstStyle>
          <a:p>
            <a:pPr>
              <a:defRPr/>
            </a:pPr>
            <a:r>
              <a:rPr lang="zh-CN" altLang="en-US"/>
              <a:t>第 </a:t>
            </a:r>
            <a:fld id="{569088D0-6863-423D-904F-369A453FDC0C}" type="slidenum">
              <a:rPr lang="zh-CN" altLang="en-US"/>
            </a:fld>
            <a:r>
              <a:rPr lang="zh-CN" altLang="en-US"/>
              <a:t> 页</a:t>
            </a:r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buFont typeface="Arial" panose="020B0604020202020204" pitchFamily="34" charset="0"/>
              <a:buNone/>
              <a:defRPr sz="1800"/>
            </a:lvl1pPr>
          </a:lstStyle>
          <a:p>
            <a:pPr>
              <a:defRPr/>
            </a:pPr>
            <a:r>
              <a:rPr lang="zh-CN" altLang="en-US"/>
              <a:t>第 </a:t>
            </a:r>
            <a:fld id="{3A810974-B991-4F6A-B0FC-C8C5A0F620B3}" type="slidenum">
              <a:rPr lang="zh-CN" altLang="en-US"/>
            </a:fld>
            <a:r>
              <a:rPr lang="zh-CN" altLang="en-US"/>
              <a:t> 页</a:t>
            </a:r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buFont typeface="Arial" panose="020B0604020202020204" pitchFamily="34" charset="0"/>
              <a:buNone/>
              <a:defRPr sz="1800"/>
            </a:lvl1pPr>
          </a:lstStyle>
          <a:p>
            <a:pPr>
              <a:defRPr/>
            </a:pPr>
            <a:r>
              <a:rPr lang="zh-CN" altLang="en-US"/>
              <a:t>第 </a:t>
            </a:r>
            <a:fld id="{95DE8151-62F6-4A68-A484-D38A84AE8DBD}" type="slidenum">
              <a:rPr lang="zh-CN" altLang="en-US"/>
            </a:fld>
            <a:r>
              <a:rPr lang="zh-CN" altLang="en-US"/>
              <a:t> 页</a:t>
            </a:r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7814" y="80963"/>
            <a:ext cx="2058987" cy="613886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46089" y="80963"/>
            <a:ext cx="6029325" cy="613886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buFont typeface="Arial" panose="020B0604020202020204" pitchFamily="34" charset="0"/>
              <a:buNone/>
              <a:defRPr sz="1800"/>
            </a:lvl1pPr>
          </a:lstStyle>
          <a:p>
            <a:pPr>
              <a:defRPr/>
            </a:pPr>
            <a:r>
              <a:rPr lang="zh-CN" altLang="en-US"/>
              <a:t>第 </a:t>
            </a:r>
            <a:fld id="{64ED9B76-C66E-4C79-A107-BECF5E3EAA91}" type="slidenum">
              <a:rPr lang="zh-CN" altLang="en-US"/>
            </a:fld>
            <a:r>
              <a:rPr lang="zh-CN" altLang="en-US"/>
              <a:t> 页</a:t>
            </a:r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标题和图示或组织结构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80963"/>
            <a:ext cx="8229600" cy="6096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SmartArt 占位符 2"/>
          <p:cNvSpPr>
            <a:spLocks noGrp="1"/>
          </p:cNvSpPr>
          <p:nvPr>
            <p:ph type="pic" idx="1"/>
          </p:nvPr>
        </p:nvSpPr>
        <p:spPr>
          <a:xfrm>
            <a:off x="446088" y="1160463"/>
            <a:ext cx="8229600" cy="5059362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第 </a:t>
            </a:r>
            <a:fld id="{004D88F1-AF3B-4F4B-BF07-E1306C399DEB}" type="slidenum">
              <a:rPr lang="zh-CN" altLang="en-US"/>
            </a:fld>
            <a:r>
              <a:rPr lang="zh-CN" altLang="en-US"/>
              <a:t> 页</a:t>
            </a:r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42B3A-61AB-48CF-9F4A-B82ED3A9832F}" type="slidenum">
              <a:rPr lang="zh-CN" altLang="en-US">
                <a:solidFill>
                  <a:srgbClr val="808080"/>
                </a:solidFill>
              </a:rPr>
            </a:fld>
            <a:endParaRPr lang="zh-CN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46088" y="1160463"/>
            <a:ext cx="4038600" cy="5059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37088" y="1160463"/>
            <a:ext cx="4038600" cy="5059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FD359-BD0D-46F7-BFF3-6DBB82B1384E}" type="slidenum">
              <a:rPr lang="zh-CN" altLang="en-US">
                <a:solidFill>
                  <a:srgbClr val="808080"/>
                </a:solidFill>
              </a:rPr>
            </a:fld>
            <a:endParaRPr lang="zh-CN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E07EE-E29E-4BD3-B61F-F7F259D2931C}" type="slidenum">
              <a:rPr lang="zh-CN" altLang="en-US">
                <a:solidFill>
                  <a:srgbClr val="808080"/>
                </a:solidFill>
              </a:rPr>
            </a:fld>
            <a:endParaRPr lang="zh-CN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41C34-8EAD-4FF3-A239-88B3C215171C}" type="slidenum">
              <a:rPr lang="zh-CN" altLang="en-US">
                <a:solidFill>
                  <a:srgbClr val="808080"/>
                </a:solidFill>
              </a:rPr>
            </a:fld>
            <a:endParaRPr lang="zh-CN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C9432-392E-4DE5-B019-ECB7D034630D}" type="slidenum">
              <a:rPr lang="zh-CN" altLang="en-US">
                <a:solidFill>
                  <a:srgbClr val="808080"/>
                </a:solidFill>
              </a:rPr>
            </a:fld>
            <a:endParaRPr lang="zh-CN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37968-A066-43AB-96D2-68607B1BCCE6}" type="slidenum">
              <a:rPr lang="zh-CN" altLang="en-US">
                <a:solidFill>
                  <a:srgbClr val="808080"/>
                </a:solidFill>
              </a:rPr>
            </a:fld>
            <a:endParaRPr lang="zh-CN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Rectangle 8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22C7E-2EBD-4656-892D-6C8A77F8B7E2}" type="slidenum">
              <a:rPr lang="zh-CN" altLang="en-US">
                <a:solidFill>
                  <a:srgbClr val="808080"/>
                </a:solidFill>
              </a:rPr>
            </a:fld>
            <a:endParaRPr lang="zh-CN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image" Target="../media/image4.png"/><Relationship Id="rId15" Type="http://schemas.openxmlformats.org/officeDocument/2006/relationships/image" Target="../media/image3.jpeg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6" Type="http://schemas.openxmlformats.org/officeDocument/2006/relationships/theme" Target="../theme/theme2.xml"/><Relationship Id="rId15" Type="http://schemas.openxmlformats.org/officeDocument/2006/relationships/image" Target="../media/image7.png"/><Relationship Id="rId14" Type="http://schemas.openxmlformats.org/officeDocument/2006/relationships/image" Target="../media/image6.jpeg"/><Relationship Id="rId13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1" descr="at1-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0963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6088" y="1160463"/>
            <a:ext cx="8229600" cy="505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1029" name="Line 53"/>
          <p:cNvSpPr>
            <a:spLocks noChangeShapeType="1"/>
          </p:cNvSpPr>
          <p:nvPr/>
        </p:nvSpPr>
        <p:spPr bwMode="auto">
          <a:xfrm>
            <a:off x="468313" y="6489700"/>
            <a:ext cx="6804025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mtClean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30" name="Line 83"/>
          <p:cNvSpPr>
            <a:spLocks noChangeShapeType="1"/>
          </p:cNvSpPr>
          <p:nvPr/>
        </p:nvSpPr>
        <p:spPr bwMode="auto">
          <a:xfrm>
            <a:off x="468313" y="6489700"/>
            <a:ext cx="6804025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mtClean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204" name="Rectangle 8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68313" y="6489700"/>
            <a:ext cx="4103687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solidFill>
                  <a:schemeClr val="bg2"/>
                </a:solidFill>
                <a:latin typeface="+mn-lt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7968E98E-8160-4E1F-9FB1-970638BEC667}" type="slidenum">
              <a:rPr lang="zh-CN" altLang="en-US">
                <a:solidFill>
                  <a:srgbClr val="808080"/>
                </a:solidFill>
              </a:rPr>
            </a:fld>
            <a:endParaRPr lang="zh-CN" altLang="en-US">
              <a:solidFill>
                <a:srgbClr val="808080"/>
              </a:solidFill>
            </a:endParaRPr>
          </a:p>
        </p:txBody>
      </p:sp>
      <p:pic>
        <p:nvPicPr>
          <p:cNvPr id="1032" name="Picture 10" descr="COB中海地产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950" y="6386513"/>
            <a:ext cx="1350963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16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1400" b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1400" b="1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1400" b="1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1400" b="1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1400" b="1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14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91" descr="at1-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0963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6088" y="1160463"/>
            <a:ext cx="8229600" cy="505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14341" name="Line 53"/>
          <p:cNvSpPr>
            <a:spLocks noChangeShapeType="1"/>
          </p:cNvSpPr>
          <p:nvPr/>
        </p:nvSpPr>
        <p:spPr bwMode="auto">
          <a:xfrm>
            <a:off x="468313" y="6489700"/>
            <a:ext cx="6804025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42" name="Line 83"/>
          <p:cNvSpPr>
            <a:spLocks noChangeShapeType="1"/>
          </p:cNvSpPr>
          <p:nvPr/>
        </p:nvSpPr>
        <p:spPr bwMode="auto">
          <a:xfrm>
            <a:off x="468313" y="6489700"/>
            <a:ext cx="6804025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204" name="Rectangle 8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68313" y="6489700"/>
            <a:ext cx="4103687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buFontTx/>
              <a:buNone/>
              <a:defRPr sz="1200" b="0">
                <a:solidFill>
                  <a:srgbClr val="80808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/>
              <a:t>第 </a:t>
            </a:r>
            <a:fld id="{7FBD50B3-6BEC-45D2-A882-5A6E001DA7A7}" type="slidenum">
              <a:rPr lang="zh-CN" altLang="en-US"/>
            </a:fld>
            <a:r>
              <a:rPr lang="zh-CN" altLang="en-US"/>
              <a:t> 页</a:t>
            </a:r>
            <a:endParaRPr lang="zh-CN" altLang="en-US"/>
          </a:p>
        </p:txBody>
      </p:sp>
      <p:pic>
        <p:nvPicPr>
          <p:cNvPr id="14344" name="Picture 10" descr="COB中海地产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950" y="6386513"/>
            <a:ext cx="1350963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transition>
    <p:fad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2000" b="1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2800" b="1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1600" b="1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1400" b="1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1400" b="1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1400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1400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1400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14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14.jpeg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6.xml"/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1.xml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6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33.png"/><Relationship Id="rId1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6.xml"/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image" Target="../media/image34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38.jpeg"/><Relationship Id="rId1" Type="http://schemas.openxmlformats.org/officeDocument/2006/relationships/image" Target="../media/image3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6.xml"/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image" Target="../media/image41.jpe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6.xml"/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image" Target="../media/image4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48.jpeg"/><Relationship Id="rId1" Type="http://schemas.openxmlformats.org/officeDocument/2006/relationships/image" Target="../media/image4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52.png"/><Relationship Id="rId1" Type="http://schemas.openxmlformats.org/officeDocument/2006/relationships/image" Target="../media/image51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6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image" Target="../media/image53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4"/>
          <p:cNvSpPr txBox="1">
            <a:spLocks noChangeArrowheads="1"/>
          </p:cNvSpPr>
          <p:nvPr/>
        </p:nvSpPr>
        <p:spPr bwMode="auto">
          <a:xfrm>
            <a:off x="1331640" y="2564904"/>
            <a:ext cx="705678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zh-CN" altLang="en-US" sz="5400" b="1" dirty="0" smtClean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见识   一座城市的排场</a:t>
            </a:r>
            <a:endParaRPr lang="en-US" altLang="zh-CN" sz="5400" b="1" dirty="0" smtClean="0">
              <a:solidFill>
                <a:schemeClr val="bg1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3000" b="1" dirty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中</a:t>
            </a:r>
            <a:r>
              <a:rPr lang="zh-CN" altLang="en-US" sz="3000" b="1" dirty="0" smtClean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海滨江项目前期预热活动企划</a:t>
            </a:r>
            <a:endParaRPr lang="zh-CN" altLang="en-US" sz="3000" b="1" dirty="0">
              <a:solidFill>
                <a:schemeClr val="bg1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75048" y="1628800"/>
            <a:ext cx="856895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第一步     全城悬赏</a:t>
            </a:r>
            <a:r>
              <a:rPr lang="zh-CN" altLang="en-US" b="1" dirty="0" smtClean="0">
                <a:solidFill>
                  <a:schemeClr val="accent2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（以趣味事件引起人们关注）</a:t>
            </a:r>
            <a:endParaRPr lang="en-US" altLang="zh-CN" b="1" dirty="0">
              <a:solidFill>
                <a:schemeClr val="accent2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线上：朋友圈、微信公众号、朋友圈广告、创意</a:t>
            </a:r>
            <a:r>
              <a:rPr lang="en-US" altLang="zh-CN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H5</a:t>
            </a:r>
            <a:endParaRPr lang="en-US" altLang="zh-CN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引发话题与互动，全城求点名</a:t>
            </a:r>
            <a:endParaRPr lang="en-US" altLang="zh-CN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683568" y="2967628"/>
            <a:ext cx="8091377" cy="2549604"/>
            <a:chOff x="683568" y="2967628"/>
            <a:chExt cx="8877606" cy="2797346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83568" y="2967628"/>
              <a:ext cx="5688632" cy="2797346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72200" y="2967628"/>
              <a:ext cx="3188974" cy="2797346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6300" y="1628800"/>
            <a:ext cx="7391400" cy="44577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67544" y="1353716"/>
            <a:ext cx="748883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第二步     全城悬赏</a:t>
            </a:r>
            <a:r>
              <a:rPr lang="zh-CN" altLang="en-US" b="1" dirty="0" smtClean="0">
                <a:solidFill>
                  <a:schemeClr val="accent2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（</a:t>
            </a:r>
            <a:r>
              <a:rPr lang="zh-CN" altLang="en-US" b="1" dirty="0">
                <a:solidFill>
                  <a:schemeClr val="accent2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以趣味事件引起人们关注）</a:t>
            </a:r>
            <a:endParaRPr lang="en-US" altLang="zh-CN" b="1" dirty="0">
              <a:solidFill>
                <a:schemeClr val="accent2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线下：广告牌、</a:t>
            </a:r>
            <a:r>
              <a:rPr lang="en-US" altLang="zh-CN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LED</a:t>
            </a:r>
            <a:r>
              <a:rPr lang="zh-CN" altLang="en-US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大屏、报纸、单页等</a:t>
            </a:r>
            <a:endParaRPr lang="en-US" altLang="zh-CN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b="1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3" name="任意多边形 2"/>
          <p:cNvSpPr/>
          <p:nvPr/>
        </p:nvSpPr>
        <p:spPr bwMode="auto">
          <a:xfrm>
            <a:off x="1251751" y="2041864"/>
            <a:ext cx="6533966" cy="2423604"/>
          </a:xfrm>
          <a:custGeom>
            <a:avLst/>
            <a:gdLst>
              <a:gd name="connsiteX0" fmla="*/ 97655 w 6533966"/>
              <a:gd name="connsiteY0" fmla="*/ 452761 h 2423604"/>
              <a:gd name="connsiteX1" fmla="*/ 0 w 6533966"/>
              <a:gd name="connsiteY1" fmla="*/ 2423604 h 2423604"/>
              <a:gd name="connsiteX2" fmla="*/ 6533966 w 6533966"/>
              <a:gd name="connsiteY2" fmla="*/ 2192785 h 2423604"/>
              <a:gd name="connsiteX3" fmla="*/ 6400800 w 6533966"/>
              <a:gd name="connsiteY3" fmla="*/ 0 h 2423604"/>
              <a:gd name="connsiteX4" fmla="*/ 97655 w 6533966"/>
              <a:gd name="connsiteY4" fmla="*/ 452761 h 2423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3966" h="2423604">
                <a:moveTo>
                  <a:pt x="97655" y="452761"/>
                </a:moveTo>
                <a:lnTo>
                  <a:pt x="0" y="2423604"/>
                </a:lnTo>
                <a:lnTo>
                  <a:pt x="6533966" y="2192785"/>
                </a:lnTo>
                <a:lnTo>
                  <a:pt x="6400800" y="0"/>
                </a:lnTo>
                <a:lnTo>
                  <a:pt x="97655" y="452761"/>
                </a:lnTo>
                <a:close/>
              </a:path>
            </a:pathLst>
          </a:cu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086778" y="2800852"/>
            <a:ext cx="3070072" cy="1015663"/>
          </a:xfrm>
          <a:prstGeom prst="rect">
            <a:avLst/>
          </a:prstGeom>
          <a:scene3d>
            <a:camera prst="isometricOffAxis1Right">
              <a:rot lat="463955" lon="20636255" rev="186251"/>
            </a:camera>
            <a:lightRig rig="threePt" dir="t"/>
          </a:scene3d>
        </p:spPr>
        <p:txBody>
          <a:bodyPr wrap="none">
            <a:spAutoFit/>
          </a:bodyPr>
          <a:lstStyle/>
          <a:p>
            <a:pPr algn="ctr"/>
            <a:r>
              <a:rPr lang="zh-CN" altLang="en-US" sz="6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求   点名</a:t>
            </a:r>
            <a:endParaRPr lang="zh-CN" altLang="en-US" sz="60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665101"/>
            <a:ext cx="1745947" cy="104756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381659" y="3673576"/>
            <a:ext cx="846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扫码 点名</a:t>
            </a:r>
            <a:endParaRPr lang="zh-CN" altLang="en-US" sz="12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99592" y="2132856"/>
            <a:ext cx="7572375" cy="3676650"/>
            <a:chOff x="979846" y="2276789"/>
            <a:chExt cx="7572375" cy="3676650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979846" y="2276789"/>
              <a:ext cx="7572375" cy="3676650"/>
            </a:xfrm>
            <a:prstGeom prst="rect">
              <a:avLst/>
            </a:prstGeom>
          </p:spPr>
        </p:pic>
        <p:sp>
          <p:nvSpPr>
            <p:cNvPr id="12" name="矩形 11"/>
            <p:cNvSpPr/>
            <p:nvPr/>
          </p:nvSpPr>
          <p:spPr bwMode="auto">
            <a:xfrm>
              <a:off x="4139952" y="3861048"/>
              <a:ext cx="1080120" cy="1296144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round/>
            </a:ln>
          </p:spPr>
          <p:txBody>
            <a:bodyPr rtlCol="0" anchor="ctr"/>
            <a:lstStyle/>
            <a:p>
              <a:pPr algn="ctr"/>
              <a:endParaRPr lang="zh-CN" altLang="en-US" sz="1400" dirty="0"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4388" y="4337212"/>
              <a:ext cx="772773" cy="463663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4348029" y="4869740"/>
              <a:ext cx="625492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800" b="1" dirty="0" smtClean="0">
                  <a:latin typeface="方正姚体" panose="02010601030101010101" pitchFamily="2" charset="-122"/>
                  <a:ea typeface="方正姚体" panose="02010601030101010101" pitchFamily="2" charset="-122"/>
                </a:rPr>
                <a:t>扫码 点名</a:t>
              </a:r>
              <a:endParaRPr lang="zh-CN" altLang="en-US" sz="800" dirty="0"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4183722" y="3924043"/>
              <a:ext cx="954107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500" b="1" dirty="0" smtClean="0">
                  <a:latin typeface="方正姚体" panose="02010601030101010101" pitchFamily="2" charset="-122"/>
                  <a:ea typeface="方正姚体" panose="02010601030101010101" pitchFamily="2" charset="-122"/>
                </a:rPr>
                <a:t>求    点名</a:t>
              </a:r>
              <a:endParaRPr lang="zh-CN" altLang="en-US" sz="1500" dirty="0"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552" y="3158842"/>
            <a:ext cx="7886007" cy="2235072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95536" y="1916832"/>
            <a:ext cx="8352928" cy="1047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zh-CN" altLang="en-US" b="1" dirty="0">
                <a:solidFill>
                  <a:schemeClr val="tx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第三</a:t>
            </a:r>
            <a:r>
              <a:rPr lang="zh-CN" altLang="en-US" b="1" dirty="0" smtClean="0">
                <a:solidFill>
                  <a:schemeClr val="tx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步  事件揭晓，案名征集正式开始</a:t>
            </a:r>
            <a:endParaRPr lang="en-US" altLang="zh-CN" b="1" dirty="0" smtClean="0">
              <a:solidFill>
                <a:schemeClr val="tx1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zh-CN" altLang="en-US" b="1" dirty="0" smtClean="0">
                <a:solidFill>
                  <a:schemeClr val="tx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二维码大军出街</a:t>
            </a:r>
            <a:endParaRPr lang="en-US" altLang="zh-CN" b="1" dirty="0" smtClean="0">
              <a:solidFill>
                <a:schemeClr val="tx1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1600" dirty="0" smtClean="0">
                <a:solidFill>
                  <a:schemeClr val="tx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二维码大军出入街头巷尾，引路人拍照上传朋友圈，完成提名，可获得小礼品</a:t>
            </a:r>
            <a:endParaRPr lang="zh-CN" altLang="en-US" sz="1600" dirty="0">
              <a:solidFill>
                <a:schemeClr val="tx1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149225" y="142875"/>
            <a:ext cx="17335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1" dirty="0" smtClean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线下宣传</a:t>
            </a:r>
            <a:endParaRPr lang="zh-CN" altLang="en-US" sz="2400" b="1" dirty="0">
              <a:solidFill>
                <a:schemeClr val="bg1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763688" y="3177796"/>
            <a:ext cx="6349749" cy="658270"/>
            <a:chOff x="1782764" y="2765946"/>
            <a:chExt cx="6349749" cy="658270"/>
          </a:xfrm>
        </p:grpSpPr>
        <p:sp>
          <p:nvSpPr>
            <p:cNvPr id="19459" name="TextBox 9"/>
            <p:cNvSpPr>
              <a:spLocks noChangeArrowheads="1"/>
            </p:cNvSpPr>
            <p:nvPr/>
          </p:nvSpPr>
          <p:spPr bwMode="auto">
            <a:xfrm>
              <a:off x="4087020" y="2765946"/>
              <a:ext cx="4045493" cy="658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784" tIns="36392" rIns="72784" bIns="3639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3800" b="1" dirty="0" smtClean="0">
                  <a:latin typeface="方正姚体" panose="02010601030101010101" pitchFamily="2" charset="-122"/>
                  <a:ea typeface="方正姚体" panose="02010601030101010101" pitchFamily="2" charset="-122"/>
                  <a:sym typeface="微软雅黑" panose="020B0503020204020204" pitchFamily="34" charset="-122"/>
                </a:rPr>
                <a:t>案名暨媒体发布会</a:t>
              </a:r>
              <a:endParaRPr lang="zh-CN" altLang="en-US" sz="3800" b="1" dirty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endParaRPr>
            </a:p>
          </p:txBody>
        </p:sp>
        <p:sp>
          <p:nvSpPr>
            <p:cNvPr id="19461" name="直接连接符 2"/>
            <p:cNvSpPr>
              <a:spLocks noChangeShapeType="1"/>
            </p:cNvSpPr>
            <p:nvPr/>
          </p:nvSpPr>
          <p:spPr bwMode="auto">
            <a:xfrm flipV="1">
              <a:off x="1782764" y="3117850"/>
              <a:ext cx="219075" cy="254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80" tIns="34290" rIns="68580" bIns="34290"/>
            <a:lstStyle/>
            <a:p>
              <a:endParaRPr lang="zh-CN" altLang="en-US"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  <p:sp>
          <p:nvSpPr>
            <p:cNvPr id="19462" name="直接连接符 3"/>
            <p:cNvSpPr>
              <a:spLocks noChangeShapeType="1"/>
            </p:cNvSpPr>
            <p:nvPr/>
          </p:nvSpPr>
          <p:spPr bwMode="auto">
            <a:xfrm>
              <a:off x="2016125" y="3117850"/>
              <a:ext cx="1803400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80" tIns="34290" rIns="68580" bIns="34290"/>
            <a:lstStyle/>
            <a:p>
              <a:endParaRPr lang="zh-CN" altLang="en-US"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683568" y="2060848"/>
            <a:ext cx="4176464" cy="957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活动策划</a:t>
            </a:r>
            <a:endParaRPr lang="en-US" altLang="zh-CN" sz="45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907704" y="3429000"/>
            <a:ext cx="576064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瞩目</a:t>
            </a:r>
            <a:r>
              <a:rPr lang="en-US" altLang="zh-CN" sz="4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-</a:t>
            </a:r>
            <a:r>
              <a:rPr lang="zh-CN" altLang="en-US" sz="4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宁波的“新镜界”</a:t>
            </a:r>
            <a:endParaRPr lang="en-US" altLang="zh-CN" sz="45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683568" y="2060848"/>
            <a:ext cx="4176464" cy="957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前期预热</a:t>
            </a:r>
            <a:endParaRPr lang="en-US" altLang="zh-CN" sz="45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779693" y="3212976"/>
            <a:ext cx="4176464" cy="957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悬疑式倒计时</a:t>
            </a:r>
            <a:endParaRPr lang="en-US" altLang="zh-CN" sz="45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029750" y="1695919"/>
            <a:ext cx="308449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5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发布</a:t>
            </a:r>
            <a:r>
              <a:rPr lang="zh-CN" altLang="en-US" sz="2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前</a:t>
            </a:r>
            <a:r>
              <a:rPr lang="zh-CN" altLang="en-US" sz="25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五</a:t>
            </a:r>
            <a:r>
              <a:rPr lang="zh-CN" altLang="en-US" sz="2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天进行预告</a:t>
            </a:r>
            <a:endParaRPr lang="zh-CN" altLang="en-US" sz="25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91720" y="5373216"/>
            <a:ext cx="6960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i="1" dirty="0">
                <a:latin typeface="方正姚体" panose="02010601030101010101" pitchFamily="2" charset="-122"/>
                <a:ea typeface="方正姚体" panose="02010601030101010101" pitchFamily="2" charset="-122"/>
              </a:rPr>
              <a:t>朋友</a:t>
            </a:r>
            <a:r>
              <a:rPr lang="zh-CN" altLang="en-US" i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圈</a:t>
            </a:r>
            <a:r>
              <a:rPr lang="en-US" altLang="zh-CN" i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H5</a:t>
            </a:r>
            <a:r>
              <a:rPr lang="zh-CN" altLang="en-US" i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定制邀请函，以“宁波未见此排场”的主题打造情怀营销</a:t>
            </a:r>
            <a:endParaRPr lang="zh-CN" altLang="en-US" i="1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871700" y="2556350"/>
            <a:ext cx="5400600" cy="2632936"/>
            <a:chOff x="1619672" y="2780928"/>
            <a:chExt cx="4670253" cy="227687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9672" y="2780928"/>
              <a:ext cx="1517915" cy="2276872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2551" y="2780928"/>
              <a:ext cx="1564495" cy="2276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2010" y="2780928"/>
              <a:ext cx="1517915" cy="2276872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979712" y="3591163"/>
            <a:ext cx="1313180" cy="477054"/>
          </a:xfrm>
          <a:prstGeom prst="rect">
            <a:avLst/>
          </a:prstGeom>
          <a:solidFill>
            <a:srgbClr val="E52200"/>
          </a:solidFill>
        </p:spPr>
        <p:txBody>
          <a:bodyPr wrap="none">
            <a:spAutoFit/>
          </a:bodyPr>
          <a:lstStyle/>
          <a:p>
            <a:r>
              <a:rPr lang="en-US" altLang="zh-CN" sz="2500" b="1" dirty="0" smtClean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3</a:t>
            </a:r>
            <a:r>
              <a:rPr lang="zh-CN" altLang="en-US" sz="2500" b="1" dirty="0" smtClean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江荟萃</a:t>
            </a:r>
            <a:endParaRPr lang="en-US" altLang="zh-CN" sz="2500" b="1" dirty="0" smtClean="0">
              <a:solidFill>
                <a:schemeClr val="bg1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757768" y="4581128"/>
            <a:ext cx="56284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i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每天一句倒计时口号，打造悬念，进行</a:t>
            </a:r>
            <a:r>
              <a:rPr lang="en-US" altLang="zh-CN" i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3</a:t>
            </a:r>
            <a:r>
              <a:rPr lang="zh-CN" altLang="en-US" i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天的媒体刷屏</a:t>
            </a:r>
            <a:endParaRPr lang="zh-CN" altLang="en-US" i="1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915410" y="3591163"/>
            <a:ext cx="1313180" cy="477054"/>
          </a:xfrm>
          <a:prstGeom prst="rect">
            <a:avLst/>
          </a:prstGeom>
          <a:solidFill>
            <a:srgbClr val="E52200"/>
          </a:solidFill>
        </p:spPr>
        <p:txBody>
          <a:bodyPr wrap="none">
            <a:spAutoFit/>
          </a:bodyPr>
          <a:lstStyle/>
          <a:p>
            <a:r>
              <a:rPr lang="zh-CN" altLang="en-US" sz="2500" b="1" dirty="0" smtClean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独一无</a:t>
            </a:r>
            <a:r>
              <a:rPr lang="en-US" altLang="zh-CN" sz="2500" b="1" dirty="0" smtClean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2</a:t>
            </a:r>
            <a:endParaRPr lang="en-US" altLang="zh-CN" sz="2500" b="1" dirty="0" smtClean="0">
              <a:solidFill>
                <a:schemeClr val="bg1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796136" y="3601730"/>
            <a:ext cx="1313180" cy="477054"/>
          </a:xfrm>
          <a:prstGeom prst="rect">
            <a:avLst/>
          </a:prstGeom>
          <a:solidFill>
            <a:srgbClr val="E52200"/>
          </a:solidFill>
        </p:spPr>
        <p:txBody>
          <a:bodyPr wrap="none">
            <a:spAutoFit/>
          </a:bodyPr>
          <a:lstStyle/>
          <a:p>
            <a:r>
              <a:rPr lang="en-US" altLang="zh-CN" sz="2500" b="1" dirty="0" smtClean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1</a:t>
            </a:r>
            <a:r>
              <a:rPr lang="zh-CN" altLang="en-US" sz="2500" b="1" dirty="0" smtClean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见倾心</a:t>
            </a:r>
            <a:endParaRPr lang="en-US" altLang="zh-CN" sz="2500" b="1" dirty="0" smtClean="0">
              <a:solidFill>
                <a:schemeClr val="bg1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868649" y="2553898"/>
            <a:ext cx="3406702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5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发布</a:t>
            </a:r>
            <a:r>
              <a:rPr lang="zh-CN" altLang="en-US" sz="2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前三天进行倒计时</a:t>
            </a:r>
            <a:endParaRPr lang="zh-CN" altLang="en-US" sz="25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555776" y="5124790"/>
            <a:ext cx="42082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i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微信打造九宫格</a:t>
            </a:r>
            <a:r>
              <a:rPr lang="en-US" altLang="zh-CN" i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/</a:t>
            </a:r>
            <a:r>
              <a:rPr lang="zh-CN" altLang="en-US" i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四宫格朋友圈造势活动</a:t>
            </a:r>
            <a:endParaRPr lang="zh-CN" altLang="en-US" i="1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899592" y="2996952"/>
            <a:ext cx="7408061" cy="1846096"/>
            <a:chOff x="1609804" y="3211854"/>
            <a:chExt cx="7408061" cy="1846096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473249" y="3211854"/>
              <a:ext cx="5544616" cy="181774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09804" y="3211854"/>
              <a:ext cx="1828923" cy="1846096"/>
            </a:xfrm>
            <a:prstGeom prst="rect">
              <a:avLst/>
            </a:prstGeom>
          </p:spPr>
        </p:pic>
      </p:grpSp>
      <p:sp>
        <p:nvSpPr>
          <p:cNvPr id="11" name="矩形 10"/>
          <p:cNvSpPr/>
          <p:nvPr/>
        </p:nvSpPr>
        <p:spPr>
          <a:xfrm>
            <a:off x="3117627" y="2098240"/>
            <a:ext cx="308449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倒计时九宫格形式：</a:t>
            </a:r>
            <a:endParaRPr lang="zh-CN" altLang="en-US" sz="25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4644008" y="2276872"/>
            <a:ext cx="338437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71A1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正式</a:t>
            </a:r>
            <a:r>
              <a:rPr lang="zh-CN" altLang="en-US" b="1" dirty="0">
                <a:solidFill>
                  <a:srgbClr val="471A1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亮相便惊</a:t>
            </a:r>
            <a:r>
              <a:rPr lang="zh-CN" altLang="en-US" b="1" dirty="0" smtClean="0">
                <a:solidFill>
                  <a:srgbClr val="471A1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艳宁波</a:t>
            </a:r>
            <a:endParaRPr lang="en-US" altLang="zh-CN" b="1" dirty="0" smtClean="0">
              <a:solidFill>
                <a:srgbClr val="471A1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71A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犹如</a:t>
            </a:r>
            <a:r>
              <a:rPr lang="zh-CN" altLang="en-US" b="1" dirty="0">
                <a:solidFill>
                  <a:srgbClr val="471A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拉开一张</a:t>
            </a:r>
            <a:r>
              <a:rPr lang="zh-CN" altLang="en-US" b="1" dirty="0" smtClean="0">
                <a:solidFill>
                  <a:srgbClr val="471A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大幕</a:t>
            </a:r>
            <a:endParaRPr lang="en-US" altLang="zh-CN" b="1" dirty="0" smtClean="0">
              <a:solidFill>
                <a:srgbClr val="471A1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71A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为宁波展现</a:t>
            </a:r>
            <a:r>
              <a:rPr lang="zh-CN" altLang="en-US" b="1" dirty="0">
                <a:solidFill>
                  <a:srgbClr val="471A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更多的</a:t>
            </a:r>
            <a:r>
              <a:rPr lang="zh-CN" altLang="en-US" b="1" dirty="0" smtClean="0">
                <a:solidFill>
                  <a:srgbClr val="471A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一面</a:t>
            </a:r>
            <a:endParaRPr lang="zh-CN" altLang="en-US" b="1" dirty="0">
              <a:solidFill>
                <a:srgbClr val="471A1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6"/>
          <p:cNvSpPr>
            <a:spLocks noChangeArrowheads="1"/>
          </p:cNvSpPr>
          <p:nvPr/>
        </p:nvSpPr>
        <p:spPr bwMode="auto">
          <a:xfrm>
            <a:off x="2699791" y="2598217"/>
            <a:ext cx="158417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华文中宋" panose="02010600040101010101" pitchFamily="2" charset="-122"/>
              </a:rPr>
              <a:t>惊艳宁波</a:t>
            </a:r>
            <a:endParaRPr lang="en-US" altLang="zh-CN" sz="24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华文中宋" panose="02010600040101010101" pitchFamily="2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华文中宋" panose="02010600040101010101" pitchFamily="2" charset="-122"/>
              </a:rPr>
              <a:t>打造更极致的宁波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华文中宋" panose="02010600040101010101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644007" y="3684950"/>
            <a:ext cx="316835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71A1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展现更极致的景观</a:t>
            </a:r>
            <a:endParaRPr lang="en-US" altLang="zh-CN" b="1" dirty="0" smtClean="0">
              <a:solidFill>
                <a:srgbClr val="471A1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71A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更极致的艺术生活</a:t>
            </a:r>
            <a:endParaRPr lang="en-US" altLang="zh-CN" b="1" dirty="0" smtClean="0">
              <a:solidFill>
                <a:srgbClr val="471A1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71A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更便捷的生活配套</a:t>
            </a:r>
            <a:endParaRPr lang="zh-CN" altLang="en-US" b="1" dirty="0">
              <a:solidFill>
                <a:srgbClr val="471A1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683568" y="2060848"/>
            <a:ext cx="4176464" cy="957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发布会活动</a:t>
            </a:r>
            <a:endParaRPr lang="en-US" altLang="zh-CN" sz="45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763688" y="3022175"/>
            <a:ext cx="6696743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500" b="1" dirty="0" smtClean="0">
                <a:solidFill>
                  <a:schemeClr val="accent2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瞩目</a:t>
            </a:r>
            <a:r>
              <a:rPr lang="en-US" altLang="zh-CN" sz="4500" b="1" dirty="0" smtClean="0">
                <a:solidFill>
                  <a:schemeClr val="accent2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-</a:t>
            </a:r>
            <a:r>
              <a:rPr lang="zh-CN" altLang="en-US" sz="4500" b="1" dirty="0" smtClean="0">
                <a:solidFill>
                  <a:schemeClr val="accent2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新“镜界” </a:t>
            </a:r>
            <a:endParaRPr lang="en-US" altLang="zh-CN" sz="4500" b="1" dirty="0" smtClean="0">
              <a:solidFill>
                <a:schemeClr val="accent2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45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r>
              <a:rPr lang="en-US" altLang="zh-CN" sz="4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                    </a:t>
            </a:r>
            <a:r>
              <a:rPr lang="zh-CN" altLang="en-US" sz="4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案名发布会</a:t>
            </a:r>
            <a:endParaRPr lang="en-US" altLang="zh-CN" sz="45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223628" y="2276872"/>
            <a:ext cx="6696743" cy="2977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500" b="1" dirty="0" smtClean="0">
                <a:solidFill>
                  <a:schemeClr val="accent2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项目</a:t>
            </a:r>
            <a:r>
              <a:rPr lang="zh-CN" altLang="en-US" sz="2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：滨江为依，甬水为邻</a:t>
            </a:r>
            <a:endParaRPr lang="en-US" altLang="zh-CN" sz="25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5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↓</a:t>
            </a:r>
            <a:endParaRPr lang="en-US" altLang="zh-CN" sz="25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500" b="1" dirty="0" smtClean="0">
                <a:solidFill>
                  <a:schemeClr val="accent2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特点</a:t>
            </a:r>
            <a:r>
              <a:rPr lang="zh-CN" altLang="en-US" sz="2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：灵动</a:t>
            </a:r>
            <a:r>
              <a:rPr lang="zh-CN" altLang="en-US" sz="25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、透静</a:t>
            </a:r>
            <a:endParaRPr lang="en-US" altLang="zh-CN" sz="2500" b="1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↓</a:t>
            </a:r>
            <a:endParaRPr lang="en-US" altLang="zh-CN" sz="25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500" b="1" dirty="0" smtClean="0">
                <a:solidFill>
                  <a:schemeClr val="accent2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衍生</a:t>
            </a:r>
            <a:r>
              <a:rPr lang="zh-CN" altLang="en-US" sz="2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：镜面、水面</a:t>
            </a:r>
            <a:endParaRPr lang="en-US" altLang="zh-CN" sz="25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9632" y="2204864"/>
            <a:ext cx="3312368" cy="212331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204864"/>
            <a:ext cx="3182483" cy="2123313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403648" y="4760225"/>
            <a:ext cx="6417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邀请函设计成折页，一面镜子，一面文字，邀请信息倒影呈现</a:t>
            </a:r>
            <a:endParaRPr lang="zh-CN" altLang="en-US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文本框 2"/>
          <p:cNvSpPr txBox="1">
            <a:spLocks noChangeArrowheads="1"/>
          </p:cNvSpPr>
          <p:nvPr/>
        </p:nvSpPr>
        <p:spPr bwMode="auto">
          <a:xfrm>
            <a:off x="107504" y="2644170"/>
            <a:ext cx="4464496" cy="1507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565"/>
              </a:spcBef>
              <a:buFont typeface="Arial" panose="020B0604020202020204" pitchFamily="34" charset="0"/>
              <a:buChar char="•"/>
              <a:defRPr sz="4300">
                <a:solidFill>
                  <a:schemeClr val="tx1"/>
                </a:solidFill>
                <a:latin typeface="Calibri" panose="020F0502020204030204" charset="0"/>
              </a:defRPr>
            </a:lvl1pPr>
            <a:lvl2pPr>
              <a:lnSpc>
                <a:spcPct val="90000"/>
              </a:lnSpc>
              <a:spcBef>
                <a:spcPts val="775"/>
              </a:spcBef>
              <a:buFont typeface="Arial" panose="020B0604020202020204" pitchFamily="34" charset="0"/>
              <a:buChar char="•"/>
              <a:defRPr sz="37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7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7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7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7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7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7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7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见面礼</a:t>
            </a:r>
            <a:endParaRPr lang="en-US" altLang="zh-CN" sz="1600" b="1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 i="1" dirty="0">
                <a:latin typeface="方正姚体" panose="02010601030101010101" pitchFamily="2" charset="-122"/>
                <a:ea typeface="方正姚体" panose="02010601030101010101" pitchFamily="2" charset="-122"/>
              </a:rPr>
              <a:t>所有礼品皆纯手工定制，提高品质，同时配合邀请函的递送，我们会同时安排两份伴手礼，一份男士礼品，一份女士</a:t>
            </a:r>
            <a:r>
              <a:rPr lang="zh-CN" altLang="en-US" sz="1600" i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礼品</a:t>
            </a:r>
            <a:endParaRPr lang="en-US" altLang="zh-CN" sz="1600" i="1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5866" y="188640"/>
            <a:ext cx="2815194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pPr>
              <a:defRPr/>
            </a:pPr>
            <a:r>
              <a:rPr lang="zh-CN" altLang="en-US" sz="2400" b="1" noProof="1" smtClean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  <a:cs typeface="+mn-ea"/>
              </a:rPr>
              <a:t>邀请函</a:t>
            </a:r>
            <a:r>
              <a:rPr lang="en-US" altLang="zh-CN" sz="2400" b="1" noProof="1" smtClean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  <a:cs typeface="+mn-ea"/>
              </a:rPr>
              <a:t>-</a:t>
            </a:r>
            <a:r>
              <a:rPr lang="zh-CN" altLang="en-US" sz="2400" b="1" noProof="1" smtClean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  <a:cs typeface="+mn-ea"/>
              </a:rPr>
              <a:t>定制见面礼</a:t>
            </a:r>
            <a:endParaRPr lang="zh-CN" altLang="en-US" sz="2400" b="1" noProof="1">
              <a:solidFill>
                <a:schemeClr val="bg1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pic>
        <p:nvPicPr>
          <p:cNvPr id="15368" name="图片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04864"/>
            <a:ext cx="3983996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文本框 2"/>
          <p:cNvSpPr txBox="1">
            <a:spLocks noChangeArrowheads="1"/>
          </p:cNvSpPr>
          <p:nvPr/>
        </p:nvSpPr>
        <p:spPr bwMode="auto">
          <a:xfrm>
            <a:off x="227114" y="1556792"/>
            <a:ext cx="8056865" cy="113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565"/>
              </a:spcBef>
              <a:buFont typeface="Arial" panose="020B0604020202020204" pitchFamily="34" charset="0"/>
              <a:buChar char="•"/>
              <a:defRPr sz="4300">
                <a:solidFill>
                  <a:schemeClr val="tx1"/>
                </a:solidFill>
                <a:latin typeface="Calibri" panose="020F0502020204030204" charset="0"/>
              </a:defRPr>
            </a:lvl1pPr>
            <a:lvl2pPr>
              <a:lnSpc>
                <a:spcPct val="90000"/>
              </a:lnSpc>
              <a:spcBef>
                <a:spcPts val="775"/>
              </a:spcBef>
              <a:buFont typeface="Arial" panose="020B0604020202020204" pitchFamily="34" charset="0"/>
              <a:buChar char="•"/>
              <a:defRPr sz="37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7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7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7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7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7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7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7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邀请函投递</a:t>
            </a:r>
            <a:endParaRPr lang="en-US" altLang="zh-CN" sz="1600" b="1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 i="1" dirty="0">
                <a:latin typeface="方正姚体" panose="02010601030101010101" pitchFamily="2" charset="-122"/>
                <a:ea typeface="方正姚体" panose="02010601030101010101" pitchFamily="2" charset="-122"/>
              </a:rPr>
              <a:t>为了提升活动在整个宁波的影响力，我们会安排圈内的美女大咖作为“信使”，以她们的影响力提升整个项目在宁波的落地</a:t>
            </a:r>
            <a:endParaRPr lang="en-US" altLang="zh-CN" sz="1600" i="1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pic>
        <p:nvPicPr>
          <p:cNvPr id="14345" name="图片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72" y="2910668"/>
            <a:ext cx="2631861" cy="3544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图片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532" y="2924944"/>
            <a:ext cx="2414589" cy="1799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图片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531" y="4717179"/>
            <a:ext cx="2414590" cy="1779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8" name="图片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924944"/>
            <a:ext cx="2631859" cy="3590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/>
          <p:cNvSpPr txBox="1"/>
          <p:nvPr/>
        </p:nvSpPr>
        <p:spPr>
          <a:xfrm>
            <a:off x="245866" y="188640"/>
            <a:ext cx="2815194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pPr>
              <a:defRPr/>
            </a:pPr>
            <a:r>
              <a:rPr lang="zh-CN" altLang="en-US" sz="2400" b="1" noProof="1" smtClean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  <a:cs typeface="+mn-ea"/>
              </a:rPr>
              <a:t>邀请函</a:t>
            </a:r>
            <a:r>
              <a:rPr lang="en-US" altLang="zh-CN" sz="2400" b="1" noProof="1" smtClean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  <a:cs typeface="+mn-ea"/>
              </a:rPr>
              <a:t>-</a:t>
            </a:r>
            <a:r>
              <a:rPr lang="zh-CN" altLang="en-US" sz="2400" b="1" noProof="1" smtClean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  <a:cs typeface="+mn-ea"/>
              </a:rPr>
              <a:t>见面礼投递</a:t>
            </a:r>
            <a:endParaRPr lang="zh-CN" altLang="en-US" sz="2400" b="1" noProof="1">
              <a:solidFill>
                <a:schemeClr val="bg1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995234" y="5301208"/>
            <a:ext cx="2569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镜面签到，千人</a:t>
            </a:r>
            <a:r>
              <a:rPr lang="en-US" altLang="zh-CN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LOGO</a:t>
            </a:r>
            <a:r>
              <a:rPr lang="zh-CN" altLang="en-US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墙</a:t>
            </a:r>
            <a:endParaRPr lang="zh-CN" altLang="en-US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471077" y="1706128"/>
            <a:ext cx="6201846" cy="3445743"/>
            <a:chOff x="628650" y="1495425"/>
            <a:chExt cx="7886700" cy="4381847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28650" y="1495425"/>
              <a:ext cx="7886700" cy="1933575"/>
            </a:xfrm>
            <a:prstGeom prst="rect">
              <a:avLst/>
            </a:prstGeom>
          </p:spPr>
        </p:pic>
        <p:grpSp>
          <p:nvGrpSpPr>
            <p:cNvPr id="9" name="组合 8"/>
            <p:cNvGrpSpPr/>
            <p:nvPr/>
          </p:nvGrpSpPr>
          <p:grpSpPr>
            <a:xfrm>
              <a:off x="635496" y="3427576"/>
              <a:ext cx="7879854" cy="2449696"/>
              <a:chOff x="635496" y="3427576"/>
              <a:chExt cx="7408167" cy="2266950"/>
            </a:xfrm>
          </p:grpSpPr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35496" y="3427576"/>
                <a:ext cx="3754388" cy="2260394"/>
              </a:xfrm>
              <a:prstGeom prst="rect">
                <a:avLst/>
              </a:prstGeom>
            </p:spPr>
          </p:pic>
          <p:pic>
            <p:nvPicPr>
              <p:cNvPr id="8" name="图片 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86063" y="3427576"/>
                <a:ext cx="3657600" cy="226695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995234" y="5301208"/>
            <a:ext cx="3494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镜面舞台，打造项目的美仑美奂</a:t>
            </a:r>
            <a:endParaRPr lang="zh-CN" altLang="en-US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99822" y="1667259"/>
            <a:ext cx="3890279" cy="3523481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763688" y="2976754"/>
            <a:ext cx="5274167" cy="904492"/>
            <a:chOff x="1782764" y="2564904"/>
            <a:chExt cx="5274167" cy="904492"/>
          </a:xfrm>
        </p:grpSpPr>
        <p:sp>
          <p:nvSpPr>
            <p:cNvPr id="19459" name="TextBox 9"/>
            <p:cNvSpPr>
              <a:spLocks noChangeArrowheads="1"/>
            </p:cNvSpPr>
            <p:nvPr/>
          </p:nvSpPr>
          <p:spPr bwMode="auto">
            <a:xfrm>
              <a:off x="4139952" y="2564904"/>
              <a:ext cx="2916979" cy="904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784" tIns="36392" rIns="72784" bIns="3639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5400" b="1" dirty="0" smtClean="0">
                  <a:latin typeface="方正姚体" panose="02010601030101010101" pitchFamily="2" charset="-122"/>
                  <a:ea typeface="方正姚体" panose="02010601030101010101" pitchFamily="2" charset="-122"/>
                  <a:sym typeface="微软雅黑" panose="020B0503020204020204" pitchFamily="34" charset="-122"/>
                </a:rPr>
                <a:t>起势活动</a:t>
              </a:r>
              <a:endParaRPr lang="zh-CN" altLang="en-US" sz="5400" b="1" dirty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endParaRPr>
            </a:p>
          </p:txBody>
        </p:sp>
        <p:sp>
          <p:nvSpPr>
            <p:cNvPr id="19461" name="直接连接符 2"/>
            <p:cNvSpPr>
              <a:spLocks noChangeShapeType="1"/>
            </p:cNvSpPr>
            <p:nvPr/>
          </p:nvSpPr>
          <p:spPr bwMode="auto">
            <a:xfrm flipV="1">
              <a:off x="1782764" y="3117850"/>
              <a:ext cx="219075" cy="254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80" tIns="34290" rIns="68580" bIns="34290"/>
            <a:lstStyle/>
            <a:p>
              <a:endParaRPr lang="zh-CN" altLang="en-US"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  <p:sp>
          <p:nvSpPr>
            <p:cNvPr id="19462" name="直接连接符 3"/>
            <p:cNvSpPr>
              <a:spLocks noChangeShapeType="1"/>
            </p:cNvSpPr>
            <p:nvPr/>
          </p:nvSpPr>
          <p:spPr bwMode="auto">
            <a:xfrm>
              <a:off x="2016125" y="3117850"/>
              <a:ext cx="1803400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80" tIns="34290" rIns="68580" bIns="34290"/>
            <a:lstStyle/>
            <a:p>
              <a:endParaRPr lang="zh-CN" altLang="en-US"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692346" y="2339295"/>
            <a:ext cx="626469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“见识</a:t>
            </a:r>
            <a:endParaRPr lang="en-US" altLang="zh-CN" sz="45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45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r>
              <a:rPr lang="en-US" altLang="zh-CN" sz="4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        </a:t>
            </a:r>
            <a:r>
              <a:rPr lang="zh-CN" altLang="en-US" sz="4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一座城市的排场”</a:t>
            </a:r>
            <a:endParaRPr lang="en-US" altLang="zh-CN" sz="45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267744" y="4509120"/>
            <a:ext cx="51139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chemeClr val="accent2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造势的同时彰显项目的高端与对客户的尊贵服务</a:t>
            </a:r>
            <a:endParaRPr lang="zh-CN" altLang="en-US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481511" y="3140968"/>
            <a:ext cx="626469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水之深   唯有依云</a:t>
            </a:r>
            <a:endParaRPr lang="en-US" altLang="zh-CN" sz="45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71258" y="2204864"/>
            <a:ext cx="377539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5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企划一  事件营销  </a:t>
            </a:r>
            <a:endParaRPr lang="zh-CN" altLang="en-US" sz="35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851920" y="4119070"/>
            <a:ext cx="6264696" cy="476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周末  出街</a:t>
            </a:r>
            <a:endParaRPr lang="en-US" altLang="zh-CN" sz="20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608254" y="1268760"/>
            <a:ext cx="4762976" cy="43204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b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打造宁波新极致</a:t>
            </a: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08254" y="1844824"/>
            <a:ext cx="6340197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鼎繁细宋" panose="02010609000101010101" charset="0"/>
                <a:sym typeface="+mn-ea"/>
              </a:rPr>
              <a:t>更极致的教育资源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鼎繁细宋" panose="02010609000101010101" charset="0"/>
                <a:sym typeface="+mn-ea"/>
              </a:rPr>
              <a:t>---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鼎繁细宋" panose="02010609000101010101" charset="0"/>
                <a:sym typeface="+mn-ea"/>
              </a:rPr>
              <a:t>打造门第之别：</a:t>
            </a:r>
            <a:endParaRPr lang="en-US" altLang="zh-CN" sz="16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汉鼎繁细宋" panose="02010609000101010101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汉鼎繁细宋" panose="02010609000101010101" charset="0"/>
                <a:sym typeface="+mn-ea"/>
              </a:rPr>
              <a:t>从幼儿园到初中全线配套，优异的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教育资源，深厚的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人文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底蕴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  <a:cs typeface="汉鼎繁细宋" panose="02010609000101010101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鼎繁细宋" panose="02010609000101010101" charset="0"/>
                <a:sym typeface="+mn-ea"/>
              </a:rPr>
              <a:t>更极致的商业配套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鼎繁细宋" panose="02010609000101010101" charset="0"/>
                <a:sym typeface="+mn-ea"/>
              </a:rPr>
              <a:t>---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鼎繁细宋" panose="02010609000101010101" charset="0"/>
                <a:sym typeface="+mn-ea"/>
              </a:rPr>
              <a:t>打造广度之差：</a:t>
            </a:r>
            <a:endParaRPr lang="en-US" altLang="zh-CN" sz="16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汉鼎繁细宋" panose="02010609000101010101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宁波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三江六岸的核心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位置，三公里半径内涵盖宁波所有成熟商业配套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汉鼎繁细宋" panose="02010609000101010101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鼎繁细宋" panose="02010609000101010101" charset="0"/>
                <a:sym typeface="+mn-ea"/>
              </a:rPr>
              <a:t>更极致的投资选择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鼎繁细宋" panose="02010609000101010101" charset="0"/>
                <a:sym typeface="+mn-ea"/>
              </a:rPr>
              <a:t>---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鼎繁细宋" panose="02010609000101010101" charset="0"/>
                <a:sym typeface="+mn-ea"/>
              </a:rPr>
              <a:t>打造热度之选：</a:t>
            </a:r>
            <a:endParaRPr lang="en-US" altLang="zh-CN" sz="16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汉鼎繁细宋" panose="02010609000101010101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汉鼎繁细宋" panose="02010609000101010101" charset="0"/>
                <a:sym typeface="+mn-ea"/>
              </a:rPr>
              <a:t>比邻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南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塘老街、舟宿夜江商业、江湾城商业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区域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汉鼎繁细宋" panose="02010609000101010101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鼎繁细宋" panose="02010609000101010101" charset="0"/>
                <a:sym typeface="+mn-ea"/>
              </a:rPr>
              <a:t>更极致的景观享受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鼎繁细宋" panose="02010609000101010101" charset="0"/>
                <a:sym typeface="+mn-ea"/>
              </a:rPr>
              <a:t>---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鼎繁细宋" panose="02010609000101010101" charset="0"/>
                <a:sym typeface="+mn-ea"/>
              </a:rPr>
              <a:t>打造景观之优：</a:t>
            </a:r>
            <a:endParaRPr lang="en-US" altLang="zh-CN" sz="16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汉鼎繁细宋" panose="02010609000101010101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汉鼎繁细宋" panose="02010609000101010101" charset="0"/>
                <a:sym typeface="+mn-ea"/>
              </a:rPr>
              <a:t>奉化江景，三江六岸景观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汉鼎繁细宋" panose="02010609000101010101" charset="0"/>
                <a:sym typeface="+mn-ea"/>
              </a:rPr>
              <a:t>相映成辉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汉鼎繁细宋" panose="02010609000101010101" charset="0"/>
              <a:sym typeface="+mn-ea"/>
            </a:endParaRPr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611560" y="1988840"/>
            <a:ext cx="7776864" cy="938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在外展点通过扫码可获得依云一瓶，给客户留下中海高端项目的第一印象，关注公众号的同时，跳出项目与滨江的渊源故事</a:t>
            </a:r>
            <a:endParaRPr lang="en-US" altLang="zh-CN" sz="20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20" y="3284984"/>
            <a:ext cx="3959424" cy="1979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3306315"/>
            <a:ext cx="3420205" cy="197971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71258" y="2204864"/>
            <a:ext cx="377539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5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企划二    互动营销</a:t>
            </a:r>
            <a:endParaRPr lang="zh-CN" altLang="en-US" sz="35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9712" y="3140968"/>
            <a:ext cx="626469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我的排场  宁波的排场</a:t>
            </a:r>
            <a:endParaRPr lang="en-US" altLang="zh-CN" sz="45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79912" y="4100284"/>
            <a:ext cx="6264696" cy="476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线上  为期一周</a:t>
            </a:r>
            <a:endParaRPr lang="en-US" altLang="zh-CN" sz="20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5724128" y="2276872"/>
            <a:ext cx="302433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我的排场，宁波的排场。通过</a:t>
            </a:r>
            <a:r>
              <a:rPr lang="en-US" altLang="zh-CN" sz="20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H5</a:t>
            </a:r>
            <a:r>
              <a:rPr lang="zh-CN" altLang="en-US" sz="20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微信定制，输入场地，载入照片，生成创意大片页面，引起线上分享，同时与中海楼盘活动挂钩</a:t>
            </a:r>
            <a:endParaRPr lang="en-US" altLang="zh-CN" sz="20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75773" y="2162867"/>
            <a:ext cx="5004339" cy="2949848"/>
            <a:chOff x="899592" y="2684016"/>
            <a:chExt cx="5004339" cy="294984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592" y="2708920"/>
              <a:ext cx="1645281" cy="292494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3923" y="2691740"/>
              <a:ext cx="1654945" cy="2942124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4641" y="2684016"/>
              <a:ext cx="1659290" cy="2949848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71258" y="2204864"/>
            <a:ext cx="377539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5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企划二    互动营销</a:t>
            </a:r>
            <a:endParaRPr lang="zh-CN" altLang="en-US" sz="35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9712" y="3140968"/>
            <a:ext cx="626469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我的排场  宁波的排场</a:t>
            </a:r>
            <a:endParaRPr lang="en-US" altLang="zh-CN" sz="45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79912" y="4100284"/>
            <a:ext cx="6264696" cy="476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线上  为期一周</a:t>
            </a:r>
            <a:endParaRPr lang="en-US" altLang="zh-CN" sz="20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71258" y="2204864"/>
            <a:ext cx="377539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5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企划三    跨界营销</a:t>
            </a:r>
            <a:endParaRPr lang="zh-CN" altLang="en-US" sz="35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35696" y="3142586"/>
            <a:ext cx="6264696" cy="957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             </a:t>
            </a:r>
            <a:r>
              <a:rPr lang="en-US" altLang="zh-CN" sz="4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UBER</a:t>
            </a:r>
            <a:endParaRPr lang="en-US" altLang="zh-CN" sz="45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79912" y="4100284"/>
            <a:ext cx="62646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线上  线下</a:t>
            </a:r>
            <a:endParaRPr lang="en-US" altLang="zh-CN" sz="20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67544" y="3501008"/>
            <a:ext cx="8405911" cy="2230759"/>
            <a:chOff x="-421664" y="3212976"/>
            <a:chExt cx="9583151" cy="2543175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21664" y="3212976"/>
              <a:ext cx="4762500" cy="2543175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6275" y="3228063"/>
              <a:ext cx="4755212" cy="2528087"/>
            </a:xfrm>
            <a:prstGeom prst="rect">
              <a:avLst/>
            </a:prstGeom>
          </p:spPr>
        </p:pic>
      </p:grpSp>
      <p:sp>
        <p:nvSpPr>
          <p:cNvPr id="7" name="文本框 6"/>
          <p:cNvSpPr txBox="1"/>
          <p:nvPr/>
        </p:nvSpPr>
        <p:spPr>
          <a:xfrm>
            <a:off x="467544" y="2276872"/>
            <a:ext cx="8280920" cy="938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UBER</a:t>
            </a:r>
            <a:r>
              <a:rPr lang="zh-CN" altLang="en-US" sz="2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作为高端用车</a:t>
            </a:r>
            <a:r>
              <a:rPr lang="en-US" altLang="zh-CN" sz="2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APP</a:t>
            </a:r>
            <a:r>
              <a:rPr lang="zh-CN" altLang="en-US" sz="2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，符合中海这次项目的品牌定位，我们将与</a:t>
            </a:r>
            <a:r>
              <a:rPr lang="en-US" altLang="zh-CN" sz="2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UBER</a:t>
            </a:r>
            <a:r>
              <a:rPr lang="zh-CN" altLang="en-US" sz="2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强强合作，配合线上线下整合营销</a:t>
            </a:r>
            <a:endParaRPr lang="en-US" altLang="zh-CN" sz="2000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95536" y="1732352"/>
            <a:ext cx="121219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5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UBER</a:t>
            </a:r>
            <a:endParaRPr lang="zh-CN" altLang="en-US" sz="3500" dirty="0"/>
          </a:p>
        </p:txBody>
      </p: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03577" y="1916832"/>
            <a:ext cx="82809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线上</a:t>
            </a:r>
            <a:endParaRPr lang="en-US" altLang="zh-CN" sz="20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配合微信</a:t>
            </a:r>
            <a:r>
              <a:rPr lang="en-US" altLang="zh-CN" sz="2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+APP</a:t>
            </a:r>
            <a:r>
              <a:rPr lang="zh-CN" altLang="en-US" sz="2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的合作模式，通过活动宣传、弹窗信息对于项目信息进行释放，达到高曝光量</a:t>
            </a:r>
            <a:endParaRPr lang="en-US" altLang="zh-CN" sz="2000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0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503577" y="3429000"/>
            <a:ext cx="8078201" cy="2686261"/>
            <a:chOff x="4447174" y="3242044"/>
            <a:chExt cx="9360210" cy="3112570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9936158" y="3242044"/>
              <a:ext cx="3871226" cy="311257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47174" y="3259312"/>
              <a:ext cx="5436125" cy="3093907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03577" y="1916832"/>
            <a:ext cx="8280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线下</a:t>
            </a:r>
            <a:endParaRPr lang="en-US" altLang="zh-CN" sz="20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滨江项目现场</a:t>
            </a:r>
            <a:r>
              <a:rPr lang="en-US" altLang="zh-CN" sz="2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/</a:t>
            </a:r>
            <a:r>
              <a:rPr lang="zh-CN" altLang="en-US" sz="2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外展点</a:t>
            </a:r>
            <a:r>
              <a:rPr lang="en-US" altLang="zh-CN" sz="2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5</a:t>
            </a:r>
            <a:r>
              <a:rPr lang="zh-CN" altLang="en-US" sz="2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公里范围内扫码送优惠券、打折券，回馈客户</a:t>
            </a:r>
            <a:endParaRPr lang="en-US" altLang="zh-CN" sz="2000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936821" y="3068960"/>
            <a:ext cx="7270358" cy="3051851"/>
            <a:chOff x="5194147" y="3416655"/>
            <a:chExt cx="6381576" cy="2678770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4147" y="3440548"/>
              <a:ext cx="2654877" cy="2654877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0183" y="3416655"/>
              <a:ext cx="1845375" cy="267877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88216" y="3416655"/>
              <a:ext cx="1687507" cy="2678770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02445" y="1628800"/>
            <a:ext cx="8280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线下</a:t>
            </a:r>
            <a:r>
              <a:rPr lang="en-US" altLang="zh-CN" sz="20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-CEO</a:t>
            </a:r>
            <a:r>
              <a:rPr lang="zh-CN" altLang="en-US" sz="20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用车</a:t>
            </a:r>
            <a:endParaRPr lang="en-US" altLang="zh-CN" sz="20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CEO</a:t>
            </a:r>
            <a:r>
              <a:rPr lang="zh-CN" altLang="en-US" sz="2000" dirty="0">
                <a:latin typeface="方正姚体" panose="02010601030101010101" pitchFamily="2" charset="-122"/>
                <a:ea typeface="方正姚体" panose="02010601030101010101" pitchFamily="2" charset="-122"/>
              </a:rPr>
              <a:t>用车</a:t>
            </a:r>
            <a:r>
              <a:rPr lang="zh-CN" altLang="en-US" sz="2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，租赁首屈一指的豪车（劳斯莱斯、保时捷、宾利等），在全城范围内提供用车服务，司机以高端管家的形式为客户进行服务</a:t>
            </a:r>
            <a:endParaRPr lang="en-US" altLang="zh-CN" sz="2000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49165" y="3284984"/>
            <a:ext cx="8645670" cy="2016224"/>
            <a:chOff x="611560" y="3405155"/>
            <a:chExt cx="8645670" cy="1814548"/>
          </a:xfrm>
        </p:grpSpPr>
        <p:grpSp>
          <p:nvGrpSpPr>
            <p:cNvPr id="4" name="组合 3"/>
            <p:cNvGrpSpPr/>
            <p:nvPr/>
          </p:nvGrpSpPr>
          <p:grpSpPr>
            <a:xfrm>
              <a:off x="611560" y="3405155"/>
              <a:ext cx="5775385" cy="1814548"/>
              <a:chOff x="-525361" y="3101610"/>
              <a:chExt cx="9109296" cy="2862018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11960" y="3106128"/>
                <a:ext cx="4371975" cy="2857500"/>
              </a:xfrm>
              <a:prstGeom prst="rect">
                <a:avLst/>
              </a:prstGeom>
            </p:spPr>
          </p:pic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-525361" y="3101610"/>
                <a:ext cx="4737321" cy="2862018"/>
              </a:xfrm>
              <a:prstGeom prst="rect">
                <a:avLst/>
              </a:prstGeom>
            </p:spPr>
          </p:pic>
        </p:grp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6945" y="3405155"/>
              <a:ext cx="2870285" cy="1814548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02445" y="1628800"/>
            <a:ext cx="8280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线下</a:t>
            </a:r>
            <a:r>
              <a:rPr lang="en-US" altLang="zh-CN" sz="20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-UBER</a:t>
            </a:r>
            <a:r>
              <a:rPr lang="zh-CN" altLang="en-US" sz="20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专车</a:t>
            </a:r>
            <a:endParaRPr lang="en-US" altLang="zh-CN" sz="20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巡游车的形式，活动当日，</a:t>
            </a:r>
            <a:r>
              <a:rPr lang="en-US" altLang="zh-CN" sz="2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UBER</a:t>
            </a:r>
            <a:r>
              <a:rPr lang="zh-CN" altLang="en-US" sz="2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将在宁波市区（江东、海曙、鄞州）投放</a:t>
            </a:r>
            <a:r>
              <a:rPr lang="en-US" altLang="zh-CN" sz="2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10</a:t>
            </a:r>
            <a:r>
              <a:rPr lang="zh-CN" altLang="en-US" sz="20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辆定制车进行巡游，寻求免单</a:t>
            </a:r>
            <a:endParaRPr lang="en-US" altLang="zh-CN" sz="2000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364" y="3274934"/>
            <a:ext cx="4154281" cy="288526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14" y="3274934"/>
            <a:ext cx="4331652" cy="288325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TextBox 4"/>
          <p:cNvSpPr txBox="1">
            <a:spLocks noChangeArrowheads="1"/>
          </p:cNvSpPr>
          <p:nvPr/>
        </p:nvSpPr>
        <p:spPr bwMode="auto">
          <a:xfrm>
            <a:off x="740659" y="856681"/>
            <a:ext cx="2017395" cy="55399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形象建立期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(2 </a:t>
            </a:r>
            <a:r>
              <a:rPr lang="zh-CN" altLang="en-US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月中</a:t>
            </a:r>
            <a:r>
              <a:rPr lang="en-US" altLang="zh-CN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8192" name="文本框 99"/>
          <p:cNvSpPr txBox="1">
            <a:spLocks noChangeArrowheads="1"/>
          </p:cNvSpPr>
          <p:nvPr/>
        </p:nvSpPr>
        <p:spPr bwMode="auto">
          <a:xfrm>
            <a:off x="179512" y="157877"/>
            <a:ext cx="2014096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400" b="1" noProof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推广动作总览</a:t>
            </a:r>
            <a:endParaRPr lang="zh-CN" altLang="en-US" sz="2400" b="1" noProof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" name="直接箭头连接符 1"/>
          <p:cNvCxnSpPr/>
          <p:nvPr/>
        </p:nvCxnSpPr>
        <p:spPr>
          <a:xfrm>
            <a:off x="528941" y="2235357"/>
            <a:ext cx="8107204" cy="0"/>
          </a:xfrm>
          <a:prstGeom prst="straightConnector1">
            <a:avLst/>
          </a:prstGeom>
          <a:ln w="28575"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159348" y="2320734"/>
            <a:ext cx="293982" cy="5078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3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主</a:t>
            </a:r>
            <a:endParaRPr lang="en-US" altLang="zh-CN" sz="135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3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线</a:t>
            </a:r>
            <a:endParaRPr lang="zh-CN" altLang="en-US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37585" y="4570296"/>
            <a:ext cx="331542" cy="5078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3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内</a:t>
            </a:r>
            <a:endParaRPr lang="en-US" altLang="zh-CN" sz="135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3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容</a:t>
            </a:r>
            <a:endParaRPr lang="zh-CN" altLang="en-US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431335" y="2377005"/>
            <a:ext cx="480901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见识    一座城市的排场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9" name="直接连接符 58"/>
          <p:cNvCxnSpPr/>
          <p:nvPr/>
        </p:nvCxnSpPr>
        <p:spPr>
          <a:xfrm>
            <a:off x="521321" y="2862102"/>
            <a:ext cx="80914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/>
        </p:nvCxnSpPr>
        <p:spPr>
          <a:xfrm>
            <a:off x="544041" y="6309320"/>
            <a:ext cx="80914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>
          <a:xfrm>
            <a:off x="587815" y="3537012"/>
            <a:ext cx="80914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燕尾形 43"/>
          <p:cNvSpPr/>
          <p:nvPr/>
        </p:nvSpPr>
        <p:spPr bwMode="auto">
          <a:xfrm>
            <a:off x="2183192" y="1688948"/>
            <a:ext cx="1686113" cy="372444"/>
          </a:xfrm>
          <a:prstGeom prst="chevron">
            <a:avLst/>
          </a:prstGeom>
          <a:noFill/>
          <a:ln w="9525" algn="ctr">
            <a:solidFill>
              <a:schemeClr val="accent2"/>
            </a:solidFill>
            <a:round/>
          </a:ln>
        </p:spPr>
        <p:txBody>
          <a:bodyPr rtlCol="0" anchor="ctr"/>
          <a:lstStyle/>
          <a:p>
            <a:pPr algn="ctr"/>
            <a:endParaRPr lang="zh-CN" altLang="en-US" sz="1400" dirty="0"/>
          </a:p>
        </p:txBody>
      </p:sp>
      <p:sp>
        <p:nvSpPr>
          <p:cNvPr id="46" name="燕尾形 45"/>
          <p:cNvSpPr/>
          <p:nvPr/>
        </p:nvSpPr>
        <p:spPr bwMode="auto">
          <a:xfrm>
            <a:off x="5166431" y="1692841"/>
            <a:ext cx="1587574" cy="372444"/>
          </a:xfrm>
          <a:prstGeom prst="chevron">
            <a:avLst/>
          </a:prstGeom>
          <a:noFill/>
          <a:ln w="9525" algn="ctr">
            <a:solidFill>
              <a:schemeClr val="accent2"/>
            </a:solidFill>
            <a:round/>
          </a:ln>
        </p:spPr>
        <p:txBody>
          <a:bodyPr rtlCol="0" anchor="ctr"/>
          <a:lstStyle/>
          <a:p>
            <a:pPr algn="ctr"/>
            <a:endParaRPr lang="zh-CN" altLang="en-US" sz="1400" dirty="0"/>
          </a:p>
        </p:txBody>
      </p:sp>
      <p:sp>
        <p:nvSpPr>
          <p:cNvPr id="51" name="文本框 50"/>
          <p:cNvSpPr txBox="1"/>
          <p:nvPr/>
        </p:nvSpPr>
        <p:spPr>
          <a:xfrm>
            <a:off x="2403157" y="1738720"/>
            <a:ext cx="8561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5473743" y="1731660"/>
            <a:ext cx="8561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  </a:t>
            </a: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4887300" y="2828565"/>
            <a:ext cx="3748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月初  案名发布会（暨大型起势活动）</a:t>
            </a:r>
            <a:r>
              <a:rPr lang="en-US" altLang="zh-CN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媒体发布会   </a:t>
            </a:r>
            <a:endParaRPr lang="en-US" altLang="zh-CN" sz="12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月中旬  项目出街</a:t>
            </a: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156365" y="3329084"/>
            <a:ext cx="293982" cy="5078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3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活动</a:t>
            </a:r>
            <a:endParaRPr lang="zh-CN" altLang="en-US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4692698" y="4166339"/>
            <a:ext cx="3781698" cy="182357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zh-CN" altLang="en-US" sz="15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悬念式倒计时</a:t>
            </a:r>
            <a:endParaRPr lang="en-US" altLang="zh-CN" sz="15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zh-CN" altLang="en-US" sz="15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朋友圈九宫格软文</a:t>
            </a:r>
            <a:endParaRPr lang="en-US" altLang="zh-CN" sz="15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en-US" altLang="zh-CN" sz="15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H5</a:t>
            </a:r>
            <a:r>
              <a:rPr lang="zh-CN" altLang="en-US" sz="15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病毒式预告</a:t>
            </a:r>
            <a:endParaRPr lang="en-US" altLang="zh-CN" sz="15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zh-CN" altLang="en-US" sz="15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镜界 主题案名发布会暨媒体见面会</a:t>
            </a:r>
            <a:endParaRPr lang="en-US" altLang="zh-CN" sz="15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zh-CN" altLang="en-US" sz="15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全城造势</a:t>
            </a:r>
            <a:endParaRPr lang="en-US" altLang="zh-CN" sz="15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8" name="直接连接符 87"/>
          <p:cNvCxnSpPr/>
          <p:nvPr/>
        </p:nvCxnSpPr>
        <p:spPr bwMode="auto">
          <a:xfrm>
            <a:off x="527578" y="856681"/>
            <a:ext cx="12067" cy="5452639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8" name="文本框 37"/>
          <p:cNvSpPr txBox="1"/>
          <p:nvPr/>
        </p:nvSpPr>
        <p:spPr>
          <a:xfrm>
            <a:off x="2210330" y="2988716"/>
            <a:ext cx="2452818" cy="336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月底  </a:t>
            </a:r>
            <a:r>
              <a:rPr lang="en-US" altLang="zh-CN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案名征集</a:t>
            </a:r>
            <a:endParaRPr lang="en-US" altLang="zh-CN" sz="12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1187625" y="4158399"/>
            <a:ext cx="3103328" cy="11310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zh-CN" altLang="en-US" sz="15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线上线下征名活动，引发话题</a:t>
            </a:r>
            <a:endParaRPr lang="en-US" altLang="zh-CN" sz="15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zh-CN" altLang="en-US" sz="15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事件揭晓，案名征集开始</a:t>
            </a:r>
            <a:endParaRPr lang="en-US" altLang="zh-CN" sz="15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zh-CN" altLang="en-US" sz="15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二维码大军出街</a:t>
            </a:r>
            <a:endParaRPr lang="en-US" altLang="zh-CN" sz="15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71258" y="2204864"/>
            <a:ext cx="153118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5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企划四</a:t>
            </a:r>
            <a:endParaRPr lang="zh-CN" altLang="en-US" sz="35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39652" y="3133954"/>
            <a:ext cx="6264696" cy="957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5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             创意扫街</a:t>
            </a:r>
            <a:endParaRPr lang="en-US" altLang="zh-CN" sz="45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79912" y="4100284"/>
            <a:ext cx="62646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r>
              <a:rPr lang="zh-CN" altLang="en-US" sz="2000" b="1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      线下</a:t>
            </a:r>
            <a:endParaRPr lang="en-US" altLang="zh-CN" sz="2000" b="1" dirty="0" smtClean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2" name="TextBox 5"/>
          <p:cNvSpPr txBox="1">
            <a:spLocks noChangeArrowheads="1"/>
          </p:cNvSpPr>
          <p:nvPr/>
        </p:nvSpPr>
        <p:spPr bwMode="auto">
          <a:xfrm>
            <a:off x="149225" y="142875"/>
            <a:ext cx="17335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举牌接力</a:t>
            </a:r>
            <a:endParaRPr lang="zh-CN" altLang="en-US" sz="2400" b="1" dirty="0">
              <a:solidFill>
                <a:schemeClr val="bg1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78111" y="1819496"/>
            <a:ext cx="8128000" cy="1022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000" dirty="0" smtClean="0">
                <a:solidFill>
                  <a:schemeClr val="tx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街头</a:t>
            </a:r>
            <a:r>
              <a:rPr lang="zh-CN" altLang="en-US" sz="2000" dirty="0">
                <a:solidFill>
                  <a:schemeClr val="tx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邀请社会阶层人士参与</a:t>
            </a:r>
            <a:r>
              <a:rPr lang="zh-CN" altLang="en-US" sz="2000" dirty="0" smtClean="0">
                <a:solidFill>
                  <a:schemeClr val="tx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“更极致的宁波”</a:t>
            </a:r>
            <a:r>
              <a:rPr lang="zh-CN" altLang="en-US" sz="2000" dirty="0">
                <a:solidFill>
                  <a:schemeClr val="tx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举牌照</a:t>
            </a:r>
            <a:r>
              <a:rPr lang="zh-CN" altLang="en-US" sz="2000" dirty="0" smtClean="0">
                <a:solidFill>
                  <a:schemeClr val="tx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作为事件的开端</a:t>
            </a:r>
            <a:endParaRPr lang="zh-CN" altLang="en-US" sz="2000" dirty="0">
              <a:solidFill>
                <a:schemeClr val="tx1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737828" y="2789395"/>
            <a:ext cx="7668344" cy="2534814"/>
            <a:chOff x="0" y="2762250"/>
            <a:chExt cx="9144000" cy="3022600"/>
          </a:xfrm>
        </p:grpSpPr>
        <p:grpSp>
          <p:nvGrpSpPr>
            <p:cNvPr id="3" name="组合 2"/>
            <p:cNvGrpSpPr/>
            <p:nvPr/>
          </p:nvGrpSpPr>
          <p:grpSpPr>
            <a:xfrm>
              <a:off x="0" y="2762250"/>
              <a:ext cx="9144000" cy="3022600"/>
              <a:chOff x="0" y="2762250"/>
              <a:chExt cx="9144000" cy="3022600"/>
            </a:xfrm>
          </p:grpSpPr>
          <p:pic>
            <p:nvPicPr>
              <p:cNvPr id="13315" name="Picture 3"/>
              <p:cNvPicPr>
                <a:picLocks noChangeAspect="1" noChangeArrowheads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762250"/>
                <a:ext cx="4527550" cy="3022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" name="矩形 11"/>
              <p:cNvSpPr/>
              <p:nvPr/>
            </p:nvSpPr>
            <p:spPr>
              <a:xfrm rot="20960635">
                <a:off x="2734285" y="3115527"/>
                <a:ext cx="697233" cy="13417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  <p:sp>
            <p:nvSpPr>
              <p:cNvPr id="13317" name="TextBox 12"/>
              <p:cNvSpPr txBox="1">
                <a:spLocks noChangeArrowheads="1"/>
              </p:cNvSpPr>
              <p:nvPr/>
            </p:nvSpPr>
            <p:spPr bwMode="auto">
              <a:xfrm rot="20621606">
                <a:off x="2643908" y="3287199"/>
                <a:ext cx="877985" cy="8808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1400" b="1" dirty="0" smtClean="0">
                    <a:solidFill>
                      <a:srgbClr val="C00000"/>
                    </a:solidFill>
                    <a:latin typeface="方正姚体" panose="02010601030101010101" pitchFamily="2" charset="-122"/>
                    <a:ea typeface="方正姚体" panose="02010601030101010101" pitchFamily="2" charset="-122"/>
                  </a:rPr>
                  <a:t>见识一</a:t>
                </a:r>
                <a:endParaRPr lang="en-US" altLang="zh-CN" sz="1400" b="1" dirty="0" smtClean="0">
                  <a:solidFill>
                    <a:srgbClr val="C0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  <a:p>
                <a:pPr eaLnBrk="1" hangingPunct="1"/>
                <a:r>
                  <a:rPr lang="zh-CN" altLang="en-US" sz="1400" b="1" dirty="0" smtClean="0">
                    <a:solidFill>
                      <a:srgbClr val="C00000"/>
                    </a:solidFill>
                    <a:latin typeface="方正姚体" panose="02010601030101010101" pitchFamily="2" charset="-122"/>
                    <a:ea typeface="方正姚体" panose="02010601030101010101" pitchFamily="2" charset="-122"/>
                  </a:rPr>
                  <a:t>座城市</a:t>
                </a:r>
                <a:endParaRPr lang="en-US" altLang="zh-CN" sz="1400" b="1" dirty="0" smtClean="0">
                  <a:solidFill>
                    <a:srgbClr val="C0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  <a:p>
                <a:pPr eaLnBrk="1" hangingPunct="1"/>
                <a:r>
                  <a:rPr lang="zh-CN" altLang="en-US" sz="1400" b="1" dirty="0" smtClean="0">
                    <a:solidFill>
                      <a:srgbClr val="C00000"/>
                    </a:solidFill>
                    <a:latin typeface="方正姚体" panose="02010601030101010101" pitchFamily="2" charset="-122"/>
                    <a:ea typeface="方正姚体" panose="02010601030101010101" pitchFamily="2" charset="-122"/>
                  </a:rPr>
                  <a:t>的排场</a:t>
                </a:r>
                <a:endParaRPr lang="zh-CN" altLang="en-US" sz="1400" b="1" dirty="0">
                  <a:solidFill>
                    <a:srgbClr val="C0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  <p:pic>
            <p:nvPicPr>
              <p:cNvPr id="13318" name="Picture 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7550" y="2762250"/>
                <a:ext cx="4616450" cy="3022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" name="矩形 14"/>
              <p:cNvSpPr/>
              <p:nvPr/>
            </p:nvSpPr>
            <p:spPr>
              <a:xfrm>
                <a:off x="6483350" y="4451350"/>
                <a:ext cx="1555750" cy="11112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</p:grpSp>
        <p:sp>
          <p:nvSpPr>
            <p:cNvPr id="16" name="TextBox 12"/>
            <p:cNvSpPr txBox="1">
              <a:spLocks noChangeArrowheads="1"/>
            </p:cNvSpPr>
            <p:nvPr/>
          </p:nvSpPr>
          <p:spPr bwMode="auto">
            <a:xfrm>
              <a:off x="6574065" y="4737867"/>
              <a:ext cx="1374320" cy="623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400" b="1" dirty="0" smtClean="0">
                  <a:solidFill>
                    <a:srgbClr val="C0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rPr>
                <a:t>见识   一座城市的排场</a:t>
              </a:r>
              <a:endParaRPr lang="zh-CN" altLang="en-US" sz="1400" b="1" dirty="0">
                <a:solidFill>
                  <a:srgbClr val="C00000"/>
                </a:solidFill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2" name="TextBox 5"/>
          <p:cNvSpPr txBox="1">
            <a:spLocks noChangeArrowheads="1"/>
          </p:cNvSpPr>
          <p:nvPr/>
        </p:nvSpPr>
        <p:spPr bwMode="auto">
          <a:xfrm>
            <a:off x="149225" y="142875"/>
            <a:ext cx="17335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举牌接力</a:t>
            </a:r>
            <a:endParaRPr lang="zh-CN" altLang="en-US" sz="2400" b="1" dirty="0">
              <a:solidFill>
                <a:schemeClr val="bg1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83568" y="1268420"/>
            <a:ext cx="8424936" cy="9032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000" dirty="0" smtClean="0">
                <a:solidFill>
                  <a:schemeClr val="tx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以宁波各媒体大</a:t>
            </a:r>
            <a:r>
              <a:rPr lang="en-US" altLang="zh-CN" sz="2000" dirty="0" smtClean="0">
                <a:solidFill>
                  <a:schemeClr val="tx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V</a:t>
            </a:r>
            <a:r>
              <a:rPr lang="zh-CN" altLang="en-US" sz="2000" dirty="0" smtClean="0">
                <a:solidFill>
                  <a:schemeClr val="tx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做为事件的总结，拍摄“宁波的排场</a:t>
            </a:r>
            <a:r>
              <a:rPr lang="en-US" altLang="zh-CN" sz="2000" dirty="0" smtClean="0">
                <a:solidFill>
                  <a:schemeClr val="tx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-</a:t>
            </a:r>
            <a:r>
              <a:rPr lang="zh-CN" altLang="en-US" sz="2000" dirty="0" smtClean="0">
                <a:solidFill>
                  <a:schemeClr val="tx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中海为您打造”</a:t>
            </a:r>
            <a:endParaRPr lang="zh-CN" altLang="en-US" sz="2000" dirty="0">
              <a:solidFill>
                <a:schemeClr val="tx1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5202214" y="2132856"/>
            <a:ext cx="3072563" cy="4095750"/>
            <a:chOff x="5202214" y="2132856"/>
            <a:chExt cx="3072563" cy="409575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2214" y="2132856"/>
              <a:ext cx="3072563" cy="4095750"/>
            </a:xfrm>
            <a:prstGeom prst="rect">
              <a:avLst/>
            </a:prstGeom>
          </p:spPr>
        </p:pic>
        <p:sp>
          <p:nvSpPr>
            <p:cNvPr id="5" name="任意多边形 4"/>
            <p:cNvSpPr/>
            <p:nvPr/>
          </p:nvSpPr>
          <p:spPr bwMode="auto">
            <a:xfrm>
              <a:off x="5868144" y="2991556"/>
              <a:ext cx="905189" cy="2054577"/>
            </a:xfrm>
            <a:custGeom>
              <a:avLst/>
              <a:gdLst>
                <a:gd name="connsiteX0" fmla="*/ 0 w 857955"/>
                <a:gd name="connsiteY0" fmla="*/ 79022 h 2054577"/>
                <a:gd name="connsiteX1" fmla="*/ 45155 w 857955"/>
                <a:gd name="connsiteY1" fmla="*/ 1512711 h 2054577"/>
                <a:gd name="connsiteX2" fmla="*/ 191911 w 857955"/>
                <a:gd name="connsiteY2" fmla="*/ 1546577 h 2054577"/>
                <a:gd name="connsiteX3" fmla="*/ 214489 w 857955"/>
                <a:gd name="connsiteY3" fmla="*/ 1603022 h 2054577"/>
                <a:gd name="connsiteX4" fmla="*/ 214489 w 857955"/>
                <a:gd name="connsiteY4" fmla="*/ 1670755 h 2054577"/>
                <a:gd name="connsiteX5" fmla="*/ 146755 w 857955"/>
                <a:gd name="connsiteY5" fmla="*/ 1670755 h 2054577"/>
                <a:gd name="connsiteX6" fmla="*/ 191911 w 857955"/>
                <a:gd name="connsiteY6" fmla="*/ 1693333 h 2054577"/>
                <a:gd name="connsiteX7" fmla="*/ 248355 w 857955"/>
                <a:gd name="connsiteY7" fmla="*/ 1772355 h 2054577"/>
                <a:gd name="connsiteX8" fmla="*/ 225778 w 857955"/>
                <a:gd name="connsiteY8" fmla="*/ 1817511 h 2054577"/>
                <a:gd name="connsiteX9" fmla="*/ 169333 w 857955"/>
                <a:gd name="connsiteY9" fmla="*/ 1817511 h 2054577"/>
                <a:gd name="connsiteX10" fmla="*/ 67733 w 857955"/>
                <a:gd name="connsiteY10" fmla="*/ 1794933 h 2054577"/>
                <a:gd name="connsiteX11" fmla="*/ 67733 w 857955"/>
                <a:gd name="connsiteY11" fmla="*/ 1794933 h 2054577"/>
                <a:gd name="connsiteX12" fmla="*/ 79022 w 857955"/>
                <a:gd name="connsiteY12" fmla="*/ 2054577 h 2054577"/>
                <a:gd name="connsiteX13" fmla="*/ 857955 w 857955"/>
                <a:gd name="connsiteY13" fmla="*/ 2054577 h 2054577"/>
                <a:gd name="connsiteX14" fmla="*/ 778933 w 857955"/>
                <a:gd name="connsiteY14" fmla="*/ 11288 h 2054577"/>
                <a:gd name="connsiteX15" fmla="*/ 0 w 857955"/>
                <a:gd name="connsiteY15" fmla="*/ 0 h 2054577"/>
                <a:gd name="connsiteX16" fmla="*/ 11289 w 857955"/>
                <a:gd name="connsiteY16" fmla="*/ 135466 h 2054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57955" h="2054577">
                  <a:moveTo>
                    <a:pt x="0" y="79022"/>
                  </a:moveTo>
                  <a:lnTo>
                    <a:pt x="45155" y="1512711"/>
                  </a:lnTo>
                  <a:lnTo>
                    <a:pt x="191911" y="1546577"/>
                  </a:lnTo>
                  <a:lnTo>
                    <a:pt x="214489" y="1603022"/>
                  </a:lnTo>
                  <a:lnTo>
                    <a:pt x="214489" y="1670755"/>
                  </a:lnTo>
                  <a:lnTo>
                    <a:pt x="146755" y="1670755"/>
                  </a:lnTo>
                  <a:lnTo>
                    <a:pt x="191911" y="1693333"/>
                  </a:lnTo>
                  <a:lnTo>
                    <a:pt x="248355" y="1772355"/>
                  </a:lnTo>
                  <a:lnTo>
                    <a:pt x="225778" y="1817511"/>
                  </a:lnTo>
                  <a:lnTo>
                    <a:pt x="169333" y="1817511"/>
                  </a:lnTo>
                  <a:lnTo>
                    <a:pt x="67733" y="1794933"/>
                  </a:lnTo>
                  <a:lnTo>
                    <a:pt x="67733" y="1794933"/>
                  </a:lnTo>
                  <a:lnTo>
                    <a:pt x="79022" y="2054577"/>
                  </a:lnTo>
                  <a:lnTo>
                    <a:pt x="857955" y="2054577"/>
                  </a:lnTo>
                  <a:lnTo>
                    <a:pt x="778933" y="11288"/>
                  </a:lnTo>
                  <a:lnTo>
                    <a:pt x="0" y="0"/>
                  </a:lnTo>
                  <a:lnTo>
                    <a:pt x="11289" y="135466"/>
                  </a:lnTo>
                </a:path>
              </a:pathLst>
            </a:custGeom>
            <a:solidFill>
              <a:schemeClr val="bg1"/>
            </a:solidFill>
            <a:ln w="9525" algn="ctr">
              <a:noFill/>
              <a:round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  <p:sp>
          <p:nvSpPr>
            <p:cNvPr id="14" name="TextBox 12"/>
            <p:cNvSpPr txBox="1">
              <a:spLocks noChangeArrowheads="1"/>
            </p:cNvSpPr>
            <p:nvPr/>
          </p:nvSpPr>
          <p:spPr bwMode="auto">
            <a:xfrm>
              <a:off x="5960832" y="3333998"/>
              <a:ext cx="819303" cy="1169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400" b="1" dirty="0" smtClean="0">
                  <a:solidFill>
                    <a:srgbClr val="C0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rPr>
                <a:t>宁波的排场 </a:t>
              </a:r>
              <a:endParaRPr lang="en-US" altLang="zh-CN" sz="1400" b="1" dirty="0" smtClean="0">
                <a:solidFill>
                  <a:srgbClr val="C00000"/>
                </a:solidFill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  <a:p>
              <a:pPr eaLnBrk="1" hangingPunct="1"/>
              <a:endParaRPr lang="en-US" altLang="zh-CN" sz="1400" b="1" dirty="0">
                <a:solidFill>
                  <a:srgbClr val="C00000"/>
                </a:solidFill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  <a:p>
              <a:pPr eaLnBrk="1" hangingPunct="1"/>
              <a:r>
                <a:rPr lang="zh-CN" altLang="en-US" sz="1400" b="1" dirty="0" smtClean="0">
                  <a:solidFill>
                    <a:srgbClr val="C0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rPr>
                <a:t>中海为</a:t>
              </a:r>
              <a:endParaRPr lang="en-US" altLang="zh-CN" sz="1400" b="1" dirty="0" smtClean="0">
                <a:solidFill>
                  <a:srgbClr val="C00000"/>
                </a:solidFill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  <a:p>
              <a:pPr eaLnBrk="1" hangingPunct="1"/>
              <a:r>
                <a:rPr lang="zh-CN" altLang="en-US" sz="1400" b="1" dirty="0" smtClean="0">
                  <a:solidFill>
                    <a:srgbClr val="C0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rPr>
                <a:t>您打造</a:t>
              </a:r>
              <a:endParaRPr lang="zh-CN" altLang="en-US" sz="1400" b="1" dirty="0">
                <a:solidFill>
                  <a:srgbClr val="C00000"/>
                </a:solidFill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189" y="2107364"/>
            <a:ext cx="3164096" cy="4146734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 bwMode="auto">
          <a:xfrm rot="2455153">
            <a:off x="1604981" y="3635408"/>
            <a:ext cx="1590505" cy="768403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</a:ln>
        </p:spPr>
        <p:txBody>
          <a:bodyPr rtlCol="0" anchor="ctr"/>
          <a:lstStyle/>
          <a:p>
            <a:pPr algn="ctr"/>
            <a:endParaRPr lang="zh-CN" altLang="en-US" sz="14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19" name="TextBox 12"/>
          <p:cNvSpPr txBox="1">
            <a:spLocks noChangeArrowheads="1"/>
          </p:cNvSpPr>
          <p:nvPr/>
        </p:nvSpPr>
        <p:spPr bwMode="auto">
          <a:xfrm rot="18867885">
            <a:off x="1990581" y="3434067"/>
            <a:ext cx="81930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 b="1" dirty="0" smtClean="0">
                <a:solidFill>
                  <a:srgbClr val="C0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宁波的排场</a:t>
            </a:r>
            <a:endParaRPr lang="en-US" altLang="zh-CN" sz="1400" b="1" dirty="0" smtClean="0">
              <a:solidFill>
                <a:srgbClr val="C0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 eaLnBrk="1" hangingPunct="1"/>
            <a:endParaRPr lang="en-US" altLang="zh-CN" sz="1400" b="1" dirty="0">
              <a:solidFill>
                <a:srgbClr val="C0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 eaLnBrk="1" hangingPunct="1"/>
            <a:r>
              <a:rPr lang="zh-CN" altLang="en-US" sz="1400" b="1" dirty="0" smtClean="0">
                <a:solidFill>
                  <a:srgbClr val="C0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中海为</a:t>
            </a:r>
            <a:endParaRPr lang="en-US" altLang="zh-CN" sz="1400" b="1" dirty="0" smtClean="0">
              <a:solidFill>
                <a:srgbClr val="C0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 eaLnBrk="1" hangingPunct="1"/>
            <a:r>
              <a:rPr lang="zh-CN" altLang="en-US" sz="1400" b="1" dirty="0" smtClean="0">
                <a:solidFill>
                  <a:srgbClr val="C0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您打造</a:t>
            </a:r>
            <a:endParaRPr lang="zh-CN" altLang="en-US" sz="1400" b="1" dirty="0">
              <a:solidFill>
                <a:srgbClr val="C0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Box 9"/>
          <p:cNvSpPr>
            <a:spLocks noChangeArrowheads="1"/>
          </p:cNvSpPr>
          <p:nvPr/>
        </p:nvSpPr>
        <p:spPr bwMode="auto">
          <a:xfrm>
            <a:off x="4427984" y="2976562"/>
            <a:ext cx="291623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784" tIns="36392" rIns="72784" bIns="363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5400" b="1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媒体推广</a:t>
            </a:r>
            <a:endParaRPr lang="zh-CN" altLang="en-US" sz="5400" b="1">
              <a:latin typeface="方正姚体" panose="02010601030101010101" pitchFamily="2" charset="-122"/>
              <a:ea typeface="方正姚体" panose="02010601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19461" name="直接连接符 2"/>
          <p:cNvSpPr>
            <a:spLocks noChangeShapeType="1"/>
          </p:cNvSpPr>
          <p:nvPr/>
        </p:nvSpPr>
        <p:spPr bwMode="auto">
          <a:xfrm flipV="1">
            <a:off x="2070796" y="3405882"/>
            <a:ext cx="219075" cy="254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8580" tIns="34290" rIns="68580" bIns="34290"/>
          <a:lstStyle/>
          <a:p>
            <a:endParaRPr lang="zh-CN" altLang="en-US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19462" name="直接连接符 3"/>
          <p:cNvSpPr>
            <a:spLocks noChangeShapeType="1"/>
          </p:cNvSpPr>
          <p:nvPr/>
        </p:nvSpPr>
        <p:spPr bwMode="auto">
          <a:xfrm>
            <a:off x="2304157" y="3405882"/>
            <a:ext cx="1803400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8580" tIns="34290" rIns="68580" bIns="34290"/>
          <a:lstStyle/>
          <a:p>
            <a:endParaRPr lang="zh-CN" altLang="en-US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16" descr="C:\Users\lenovo\AppData\Roaming\Tencent\Users\405088198\QQ\WinTemp\RichOle\FC[0D@H~4BW6~{%DBQAH~WH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108" y="1358974"/>
            <a:ext cx="2494658" cy="156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TextBox 5"/>
          <p:cNvSpPr txBox="1">
            <a:spLocks noChangeArrowheads="1"/>
          </p:cNvSpPr>
          <p:nvPr/>
        </p:nvSpPr>
        <p:spPr bwMode="auto">
          <a:xfrm>
            <a:off x="131134" y="189707"/>
            <a:ext cx="17335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600" b="1" dirty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媒体传播</a:t>
            </a:r>
            <a:endParaRPr lang="zh-CN" altLang="en-US" sz="2600" b="1" dirty="0">
              <a:solidFill>
                <a:schemeClr val="bg1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97809" y="1803028"/>
            <a:ext cx="882650" cy="400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endParaRPr lang="zh-CN" altLang="en-US" sz="1600">
              <a:solidFill>
                <a:schemeClr val="tx1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20491" name="TextBox 14"/>
          <p:cNvSpPr txBox="1">
            <a:spLocks noChangeArrowheads="1"/>
          </p:cNvSpPr>
          <p:nvPr/>
        </p:nvSpPr>
        <p:spPr bwMode="auto">
          <a:xfrm>
            <a:off x="464856" y="1578437"/>
            <a:ext cx="190782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16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传播渠道</a:t>
            </a:r>
            <a:endParaRPr lang="zh-CN" altLang="en-US" sz="1600" b="1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97809" y="2291978"/>
            <a:ext cx="34671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anose="020B0604020202020204" pitchFamily="34" charset="0"/>
              <a:buNone/>
              <a:defRPr/>
            </a:pPr>
            <a:endParaRPr lang="zh-CN" altLang="en-US" sz="16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20493" name="TextBox 17"/>
          <p:cNvSpPr txBox="1">
            <a:spLocks noChangeArrowheads="1"/>
          </p:cNvSpPr>
          <p:nvPr/>
        </p:nvSpPr>
        <p:spPr bwMode="auto">
          <a:xfrm>
            <a:off x="286709" y="2078251"/>
            <a:ext cx="33782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16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“大</a:t>
            </a:r>
            <a:r>
              <a:rPr lang="en-US" altLang="zh-CN" sz="16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V</a:t>
            </a:r>
            <a:r>
              <a:rPr lang="zh-CN" altLang="en-US" sz="16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博主 论坛微信”</a:t>
            </a:r>
            <a:endParaRPr lang="zh-CN" altLang="en-US" sz="1600" b="1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23" name="TextBox 18"/>
          <p:cNvSpPr txBox="1">
            <a:spLocks noChangeArrowheads="1"/>
          </p:cNvSpPr>
          <p:nvPr/>
        </p:nvSpPr>
        <p:spPr bwMode="auto">
          <a:xfrm>
            <a:off x="495780" y="2635875"/>
            <a:ext cx="3467100" cy="23083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1600" b="1" dirty="0" smtClean="0">
                <a:solidFill>
                  <a:srgbClr val="C00000"/>
                </a:solidFill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媒体</a:t>
            </a:r>
            <a:r>
              <a:rPr lang="zh-CN" altLang="en-US" sz="1600" b="1" dirty="0">
                <a:solidFill>
                  <a:srgbClr val="C00000"/>
                </a:solidFill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炒作选择</a:t>
            </a:r>
            <a:r>
              <a:rPr lang="zh-CN" altLang="en-US" sz="1600" b="1" dirty="0">
                <a:solidFill>
                  <a:srgbClr val="C0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：</a:t>
            </a:r>
            <a:endParaRPr lang="en-US" altLang="zh-CN" sz="1600" b="1" dirty="0">
              <a:solidFill>
                <a:srgbClr val="C00000"/>
              </a:solidFill>
              <a:latin typeface="方正姚体" panose="02010601030101010101" pitchFamily="2" charset="-122"/>
              <a:ea typeface="方正姚体" panose="02010601030101010101" pitchFamily="2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微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信圈，微博</a:t>
            </a:r>
            <a:endParaRPr lang="en-US" altLang="zh-CN" sz="1600" b="1" dirty="0">
              <a:solidFill>
                <a:schemeClr val="tx1">
                  <a:lumMod val="75000"/>
                  <a:lumOff val="25000"/>
                </a:schemeClr>
              </a:solidFill>
              <a:latin typeface="方正姚体" panose="02010601030101010101" pitchFamily="2" charset="-122"/>
              <a:ea typeface="方正姚体" panose="02010601030101010101" pitchFamily="2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次选合作网媒新浪乐居、腾讯网、 搜房</a:t>
            </a:r>
            <a:r>
              <a:rPr lang="zh-CN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网</a:t>
            </a:r>
            <a:endParaRPr lang="en-US" altLang="zh-CN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方正姚体" panose="02010601030101010101" pitchFamily="2" charset="-122"/>
              <a:ea typeface="方正姚体" panose="02010601030101010101" pitchFamily="2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西门町吃在宁波、知否宁波、</a:t>
            </a: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YEP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宁波微信</a:t>
            </a:r>
            <a:r>
              <a:rPr lang="zh-CN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等</a:t>
            </a:r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方正姚体" panose="02010601030101010101" pitchFamily="2" charset="-122"/>
              <a:ea typeface="方正姚体" panose="02010601030101010101" pitchFamily="2" charset="-122"/>
              <a:sym typeface="微软雅黑" panose="020B0503020204020204" pitchFamily="34" charset="-122"/>
            </a:endParaRPr>
          </a:p>
        </p:txBody>
      </p:sp>
      <p:pic>
        <p:nvPicPr>
          <p:cNvPr id="17" name="Picture 4" descr="d:\360浏览器\360se6\User Data\temp\1-131105235019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979" y="4233637"/>
            <a:ext cx="1987570" cy="165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337" y="2927045"/>
            <a:ext cx="2762629" cy="1097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9" descr="d:\360浏览器\360se6\User Data\temp\u=3103038666,2583656556&amp;fm=21&amp;gp=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018" y="1293160"/>
            <a:ext cx="2613265" cy="152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1" descr="d:\360浏览器\360se6\User Data\temp\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943" y="4129100"/>
            <a:ext cx="1984081" cy="1984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 descr="d:\360浏览器\360se6\User Data\temp\bk_324db3084b8847b284423040bcc49a0f_Uucis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139" y="3134359"/>
            <a:ext cx="2225615" cy="914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924944"/>
            <a:ext cx="3437280" cy="130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763688" y="2976754"/>
            <a:ext cx="5274167" cy="904492"/>
            <a:chOff x="1782764" y="2564904"/>
            <a:chExt cx="5274167" cy="904492"/>
          </a:xfrm>
        </p:grpSpPr>
        <p:sp>
          <p:nvSpPr>
            <p:cNvPr id="19459" name="TextBox 9"/>
            <p:cNvSpPr>
              <a:spLocks noChangeArrowheads="1"/>
            </p:cNvSpPr>
            <p:nvPr/>
          </p:nvSpPr>
          <p:spPr bwMode="auto">
            <a:xfrm>
              <a:off x="4139952" y="2564904"/>
              <a:ext cx="2916979" cy="904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784" tIns="36392" rIns="72784" bIns="3639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5400" b="1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案名征集</a:t>
              </a:r>
              <a:endPara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9461" name="直接连接符 2"/>
            <p:cNvSpPr>
              <a:spLocks noChangeShapeType="1"/>
            </p:cNvSpPr>
            <p:nvPr/>
          </p:nvSpPr>
          <p:spPr bwMode="auto">
            <a:xfrm flipV="1">
              <a:off x="1782764" y="3117850"/>
              <a:ext cx="219075" cy="254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80" tIns="34290" rIns="68580" bIns="34290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462" name="直接连接符 3"/>
            <p:cNvSpPr>
              <a:spLocks noChangeShapeType="1"/>
            </p:cNvSpPr>
            <p:nvPr/>
          </p:nvSpPr>
          <p:spPr bwMode="auto">
            <a:xfrm>
              <a:off x="2016125" y="3117850"/>
              <a:ext cx="1803400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80" tIns="34290" rIns="68580" bIns="34290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>
            <a:spLocks noChangeArrowheads="1"/>
          </p:cNvSpPr>
          <p:nvPr/>
        </p:nvSpPr>
        <p:spPr bwMode="auto">
          <a:xfrm>
            <a:off x="2757644" y="3645024"/>
            <a:ext cx="3628712" cy="53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784" tIns="36392" rIns="72784" bIns="363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000" b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    寻！万金为儿起名</a:t>
            </a:r>
            <a:endParaRPr lang="zh-CN" altLang="en-US" sz="3000" b="1" dirty="0">
              <a:latin typeface="方正姚体" panose="02010601030101010101" pitchFamily="2" charset="-122"/>
              <a:ea typeface="方正姚体" panose="02010601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5" name="TextBox 9"/>
          <p:cNvSpPr>
            <a:spLocks noChangeArrowheads="1"/>
          </p:cNvSpPr>
          <p:nvPr/>
        </p:nvSpPr>
        <p:spPr bwMode="auto">
          <a:xfrm>
            <a:off x="971600" y="2564904"/>
            <a:ext cx="2719810" cy="6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784" tIns="36392" rIns="72784" bIns="363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4000" b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活动企划：</a:t>
            </a:r>
            <a:endParaRPr lang="zh-CN" altLang="en-US" sz="4000" b="1" dirty="0">
              <a:latin typeface="方正姚体" panose="02010601030101010101" pitchFamily="2" charset="-122"/>
              <a:ea typeface="方正姚体" panose="02010601030101010101" pitchFamily="2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>
            <a:spLocks noChangeArrowheads="1"/>
          </p:cNvSpPr>
          <p:nvPr/>
        </p:nvSpPr>
        <p:spPr bwMode="auto">
          <a:xfrm>
            <a:off x="720503" y="3248965"/>
            <a:ext cx="6011737" cy="17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784" tIns="36392" rIns="72784" bIns="363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将项目定义为一对钟姓夫妇的儿子</a:t>
            </a:r>
            <a:endParaRPr lang="en-US" altLang="zh-CN" sz="2400" b="1" dirty="0" smtClean="0">
              <a:latin typeface="方正姚体" panose="02010601030101010101" pitchFamily="2" charset="-122"/>
              <a:ea typeface="方正姚体" panose="02010601030101010101" pitchFamily="2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通过征名广告把项目要表达的信息进行阐述</a:t>
            </a:r>
            <a:endParaRPr lang="en-US" altLang="zh-CN" sz="2400" b="1" dirty="0" smtClean="0">
              <a:latin typeface="方正姚体" panose="02010601030101010101" pitchFamily="2" charset="-122"/>
              <a:ea typeface="方正姚体" panose="02010601030101010101" pitchFamily="2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制造事件，线上线下同步进行炒作</a:t>
            </a:r>
            <a:endParaRPr lang="zh-CN" altLang="en-US" sz="2400" b="1" dirty="0">
              <a:latin typeface="方正姚体" panose="02010601030101010101" pitchFamily="2" charset="-122"/>
              <a:ea typeface="方正姚体" panose="02010601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5" name="TextBox 9"/>
          <p:cNvSpPr>
            <a:spLocks noChangeArrowheads="1"/>
          </p:cNvSpPr>
          <p:nvPr/>
        </p:nvSpPr>
        <p:spPr bwMode="auto">
          <a:xfrm>
            <a:off x="827584" y="1916832"/>
            <a:ext cx="1176117" cy="6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784" tIns="36392" rIns="72784" bIns="363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4000" b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思路</a:t>
            </a:r>
            <a:endParaRPr lang="zh-CN" altLang="en-US" sz="4000" b="1" dirty="0">
              <a:latin typeface="方正姚体" panose="02010601030101010101" pitchFamily="2" charset="-122"/>
              <a:ea typeface="方正姚体" panose="02010601030101010101" pitchFamily="2" charset="-122"/>
              <a:sym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022696"/>
            <a:ext cx="2095500" cy="20955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>
            <a:spLocks noChangeArrowheads="1"/>
          </p:cNvSpPr>
          <p:nvPr/>
        </p:nvSpPr>
        <p:spPr bwMode="auto">
          <a:xfrm>
            <a:off x="1907704" y="3573016"/>
            <a:ext cx="6538163" cy="1458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784" tIns="36392" rIns="72784" bIns="363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000" b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    </a:t>
            </a:r>
            <a:r>
              <a:rPr lang="en-US" altLang="zh-CN" sz="3000" b="1" dirty="0" smtClean="0">
                <a:solidFill>
                  <a:schemeClr val="accent2"/>
                </a:solidFill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3</a:t>
            </a:r>
            <a:r>
              <a:rPr lang="zh-CN" altLang="en-US" sz="3000" b="1" dirty="0" smtClean="0">
                <a:solidFill>
                  <a:schemeClr val="accent2"/>
                </a:solidFill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天</a:t>
            </a:r>
            <a:r>
              <a:rPr lang="en-US" altLang="zh-CN" sz="3000" b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-</a:t>
            </a:r>
            <a:r>
              <a:rPr lang="zh-CN" altLang="en-US" sz="3000" b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线上线下炒作万金取名</a:t>
            </a:r>
            <a:endParaRPr lang="en-US" altLang="zh-CN" sz="3000" b="1" dirty="0" smtClean="0">
              <a:latin typeface="方正姚体" panose="02010601030101010101" pitchFamily="2" charset="-122"/>
              <a:ea typeface="方正姚体" panose="02010601030101010101" pitchFamily="2" charset="-122"/>
              <a:sym typeface="微软雅黑" panose="020B0503020204020204" pitchFamily="34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3000" b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    </a:t>
            </a:r>
            <a:r>
              <a:rPr lang="en-US" altLang="zh-CN" sz="3000" b="1" dirty="0" smtClean="0">
                <a:solidFill>
                  <a:schemeClr val="accent2"/>
                </a:solidFill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1</a:t>
            </a:r>
            <a:r>
              <a:rPr lang="zh-CN" altLang="en-US" sz="3000" b="1" dirty="0" smtClean="0">
                <a:solidFill>
                  <a:schemeClr val="accent2"/>
                </a:solidFill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天</a:t>
            </a:r>
            <a:r>
              <a:rPr lang="en-US" altLang="zh-CN" sz="3000" b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-</a:t>
            </a:r>
            <a:r>
              <a:rPr lang="zh-CN" altLang="en-US" sz="3000" b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事件揭晓，同时案名征集开始</a:t>
            </a:r>
            <a:endParaRPr lang="en-US" altLang="zh-CN" sz="3000" b="1" dirty="0" smtClean="0">
              <a:latin typeface="方正姚体" panose="02010601030101010101" pitchFamily="2" charset="-122"/>
              <a:ea typeface="方正姚体" panose="02010601030101010101" pitchFamily="2" charset="-122"/>
              <a:sym typeface="微软雅黑" panose="020B0503020204020204" pitchFamily="34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3000" b="1" dirty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 </a:t>
            </a:r>
            <a:r>
              <a:rPr lang="en-US" altLang="zh-CN" sz="3000" b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   </a:t>
            </a:r>
            <a:r>
              <a:rPr lang="en-US" altLang="zh-CN" sz="3000" b="1" dirty="0" smtClean="0">
                <a:solidFill>
                  <a:schemeClr val="accent2"/>
                </a:solidFill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1</a:t>
            </a:r>
            <a:r>
              <a:rPr lang="zh-CN" altLang="en-US" sz="3000" b="1" dirty="0" smtClean="0">
                <a:solidFill>
                  <a:schemeClr val="accent2"/>
                </a:solidFill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周</a:t>
            </a:r>
            <a:r>
              <a:rPr lang="en-US" altLang="zh-CN" sz="3000" b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-</a:t>
            </a:r>
            <a:r>
              <a:rPr lang="zh-CN" altLang="en-US" sz="3000" b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线上线下案名征集</a:t>
            </a:r>
            <a:endParaRPr lang="zh-CN" altLang="en-US" sz="3000" b="1" dirty="0">
              <a:latin typeface="方正姚体" panose="02010601030101010101" pitchFamily="2" charset="-122"/>
              <a:ea typeface="方正姚体" panose="02010601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5" name="TextBox 9"/>
          <p:cNvSpPr>
            <a:spLocks noChangeArrowheads="1"/>
          </p:cNvSpPr>
          <p:nvPr/>
        </p:nvSpPr>
        <p:spPr bwMode="auto">
          <a:xfrm>
            <a:off x="971600" y="2564904"/>
            <a:ext cx="2719810" cy="6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784" tIns="36392" rIns="72784" bIns="363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4000" b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时间节奏：</a:t>
            </a:r>
            <a:endParaRPr lang="zh-CN" altLang="en-US" sz="4000" b="1" dirty="0">
              <a:latin typeface="方正姚体" panose="02010601030101010101" pitchFamily="2" charset="-122"/>
              <a:ea typeface="方正姚体" panose="02010601030101010101" pitchFamily="2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>
            <a:spLocks noChangeArrowheads="1"/>
          </p:cNvSpPr>
          <p:nvPr/>
        </p:nvSpPr>
        <p:spPr bwMode="auto">
          <a:xfrm>
            <a:off x="611560" y="3501008"/>
            <a:ext cx="8208912" cy="142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784" tIns="36392" rIns="72784" bIns="363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200" i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我们的第</a:t>
            </a:r>
            <a:r>
              <a:rPr lang="en-US" altLang="zh-CN" sz="2200" i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8</a:t>
            </a:r>
            <a:r>
              <a:rPr lang="zh-CN" altLang="en-US" sz="2200" i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子，将在</a:t>
            </a:r>
            <a:r>
              <a:rPr lang="zh-CN" altLang="en-US" sz="2200" i="1" dirty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今年</a:t>
            </a:r>
            <a:r>
              <a:rPr lang="en-US" altLang="zh-CN" sz="2200" i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3</a:t>
            </a:r>
            <a:r>
              <a:rPr lang="zh-CN" altLang="en-US" sz="2200" i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月出生（案名发布会时间），特来万金寻名，望有缘人出现，吾儿将诞生与奉化江滨（体现项目地点），</a:t>
            </a:r>
            <a:r>
              <a:rPr lang="zh-CN" altLang="en-US" sz="2200" i="1" dirty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愿上天</a:t>
            </a:r>
            <a:r>
              <a:rPr lang="zh-CN" altLang="en-US" sz="2200" i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眷顾</a:t>
            </a:r>
            <a:r>
              <a:rPr lang="en-US" altLang="zh-CN" sz="2200" i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……</a:t>
            </a:r>
            <a:endParaRPr lang="en-US" altLang="zh-CN" sz="2200" i="1" dirty="0" smtClean="0">
              <a:latin typeface="方正姚体" panose="02010601030101010101" pitchFamily="2" charset="-122"/>
              <a:ea typeface="方正姚体" panose="02010601030101010101" pitchFamily="2" charset="-122"/>
              <a:sym typeface="微软雅黑" panose="020B0503020204020204" pitchFamily="34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200" b="1" i="1" dirty="0" smtClean="0">
                <a:solidFill>
                  <a:schemeClr val="accent2"/>
                </a:solidFill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（以上为示例，后期文字进行加工）</a:t>
            </a:r>
            <a:endParaRPr lang="zh-CN" altLang="en-US" sz="2200" b="1" i="1" dirty="0">
              <a:solidFill>
                <a:schemeClr val="accent2"/>
              </a:solidFill>
              <a:latin typeface="方正姚体" panose="02010601030101010101" pitchFamily="2" charset="-122"/>
              <a:ea typeface="方正姚体" panose="02010601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5" name="TextBox 9"/>
          <p:cNvSpPr>
            <a:spLocks noChangeArrowheads="1"/>
          </p:cNvSpPr>
          <p:nvPr/>
        </p:nvSpPr>
        <p:spPr bwMode="auto">
          <a:xfrm>
            <a:off x="458799" y="1484784"/>
            <a:ext cx="1690682" cy="6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784" tIns="36392" rIns="72784" bIns="363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4000" b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文案：</a:t>
            </a:r>
            <a:endParaRPr lang="zh-CN" altLang="en-US" sz="4000" b="1" dirty="0">
              <a:latin typeface="方正姚体" panose="02010601030101010101" pitchFamily="2" charset="-122"/>
              <a:ea typeface="方正姚体" panose="02010601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152862" y="2708920"/>
            <a:ext cx="4695516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500" b="1" dirty="0" smtClean="0">
                <a:latin typeface="方正姚体" panose="02010601030101010101" pitchFamily="2" charset="-122"/>
                <a:ea typeface="方正姚体" panose="02010601030101010101" pitchFamily="2" charset="-122"/>
                <a:sym typeface="微软雅黑" panose="020B0503020204020204" pitchFamily="34" charset="-122"/>
              </a:rPr>
              <a:t>在线上释放信息，寻求全城点名</a:t>
            </a:r>
            <a:endParaRPr lang="zh-CN" altLang="en-US" sz="2500" dirty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自定义设计方案">
  <a:themeElements>
    <a:clrScheme name="自定义设计方案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E60000"/>
      </a:accent1>
      <a:accent2>
        <a:srgbClr val="CC0000"/>
      </a:accent2>
      <a:accent3>
        <a:srgbClr val="FFFFFF"/>
      </a:accent3>
      <a:accent4>
        <a:srgbClr val="000000"/>
      </a:accent4>
      <a:accent5>
        <a:srgbClr val="F0AAAA"/>
      </a:accent5>
      <a:accent6>
        <a:srgbClr val="B90000"/>
      </a:accent6>
      <a:hlink>
        <a:srgbClr val="800000"/>
      </a:hlink>
      <a:folHlink>
        <a:srgbClr val="FF9900"/>
      </a:folHlink>
    </a:clrScheme>
    <a:fontScheme name="自定义设计方案">
      <a:majorFont>
        <a:latin typeface="黑体"/>
        <a:ea typeface="黑体"/>
        <a:cs typeface=""/>
      </a:majorFont>
      <a:minorFont>
        <a:latin typeface="华文细黑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rtlCol="0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黑体" panose="0201060906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黑体" panose="02010609060101010101" pitchFamily="2" charset="-122"/>
          </a:defRPr>
        </a:defPPr>
      </a:lstStyle>
    </a:lnDef>
  </a:objectDefaults>
  <a:extraClrSchemeLst>
    <a:extraClrScheme>
      <a:clrScheme name="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A8DDC"/>
        </a:accent1>
        <a:accent2>
          <a:srgbClr val="1083BC"/>
        </a:accent2>
        <a:accent3>
          <a:srgbClr val="FFFFFF"/>
        </a:accent3>
        <a:accent4>
          <a:srgbClr val="000000"/>
        </a:accent4>
        <a:accent5>
          <a:srgbClr val="ABC5EB"/>
        </a:accent5>
        <a:accent6>
          <a:srgbClr val="0D76AA"/>
        </a:accent6>
        <a:hlink>
          <a:srgbClr val="0B5D8F"/>
        </a:hlink>
        <a:folHlink>
          <a:srgbClr val="14B1E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58FEF"/>
        </a:accent1>
        <a:accent2>
          <a:srgbClr val="086CDA"/>
        </a:accent2>
        <a:accent3>
          <a:srgbClr val="FFFFFF"/>
        </a:accent3>
        <a:accent4>
          <a:srgbClr val="000000"/>
        </a:accent4>
        <a:accent5>
          <a:srgbClr val="ACC6F6"/>
        </a:accent5>
        <a:accent6>
          <a:srgbClr val="0661C5"/>
        </a:accent6>
        <a:hlink>
          <a:srgbClr val="032073"/>
        </a:hlink>
        <a:folHlink>
          <a:srgbClr val="2BA6F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1A3F3"/>
        </a:accent1>
        <a:accent2>
          <a:srgbClr val="0A7BD8"/>
        </a:accent2>
        <a:accent3>
          <a:srgbClr val="FFFFFF"/>
        </a:accent3>
        <a:accent4>
          <a:srgbClr val="000000"/>
        </a:accent4>
        <a:accent5>
          <a:srgbClr val="ABCEF8"/>
        </a:accent5>
        <a:accent6>
          <a:srgbClr val="086FC4"/>
        </a:accent6>
        <a:hlink>
          <a:srgbClr val="08316E"/>
        </a:hlink>
        <a:folHlink>
          <a:srgbClr val="1D7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60000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F0AAAA"/>
        </a:accent5>
        <a:accent6>
          <a:srgbClr val="B90000"/>
        </a:accent6>
        <a:hlink>
          <a:srgbClr val="8000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中国海外  ">
  <a:themeElements>
    <a:clrScheme name="自定义设计方案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E60000"/>
      </a:accent1>
      <a:accent2>
        <a:srgbClr val="CC0000"/>
      </a:accent2>
      <a:accent3>
        <a:srgbClr val="FFFFFF"/>
      </a:accent3>
      <a:accent4>
        <a:srgbClr val="000000"/>
      </a:accent4>
      <a:accent5>
        <a:srgbClr val="F0AAAA"/>
      </a:accent5>
      <a:accent6>
        <a:srgbClr val="B90000"/>
      </a:accent6>
      <a:hlink>
        <a:srgbClr val="800000"/>
      </a:hlink>
      <a:folHlink>
        <a:srgbClr val="FF9900"/>
      </a:folHlink>
    </a:clrScheme>
    <a:fontScheme name="自定义设计方案">
      <a:majorFont>
        <a:latin typeface="黑体"/>
        <a:ea typeface="黑体"/>
        <a:cs typeface=""/>
      </a:majorFont>
      <a:minorFont>
        <a:latin typeface="华文细黑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algn="ctr">
          <a:solidFill>
            <a:schemeClr val="accent2"/>
          </a:solidFill>
          <a:round/>
        </a:ln>
      </a:spPr>
      <a:bodyPr/>
      <a:lstStyle>
        <a:defPPr>
          <a:defRPr sz="14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黑体" panose="02010609060101010101" pitchFamily="2" charset="-122"/>
          </a:defRPr>
        </a:defPPr>
      </a:lstStyle>
    </a:lnDef>
  </a:objectDefaults>
  <a:extraClrSchemeLst>
    <a:extraClrScheme>
      <a:clrScheme name="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A8DDC"/>
        </a:accent1>
        <a:accent2>
          <a:srgbClr val="1083BC"/>
        </a:accent2>
        <a:accent3>
          <a:srgbClr val="FFFFFF"/>
        </a:accent3>
        <a:accent4>
          <a:srgbClr val="000000"/>
        </a:accent4>
        <a:accent5>
          <a:srgbClr val="ABC5EB"/>
        </a:accent5>
        <a:accent6>
          <a:srgbClr val="0D76AA"/>
        </a:accent6>
        <a:hlink>
          <a:srgbClr val="0B5D8F"/>
        </a:hlink>
        <a:folHlink>
          <a:srgbClr val="14B1E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58FEF"/>
        </a:accent1>
        <a:accent2>
          <a:srgbClr val="086CDA"/>
        </a:accent2>
        <a:accent3>
          <a:srgbClr val="FFFFFF"/>
        </a:accent3>
        <a:accent4>
          <a:srgbClr val="000000"/>
        </a:accent4>
        <a:accent5>
          <a:srgbClr val="ACC6F6"/>
        </a:accent5>
        <a:accent6>
          <a:srgbClr val="0661C5"/>
        </a:accent6>
        <a:hlink>
          <a:srgbClr val="032073"/>
        </a:hlink>
        <a:folHlink>
          <a:srgbClr val="2BA6F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1A3F3"/>
        </a:accent1>
        <a:accent2>
          <a:srgbClr val="0A7BD8"/>
        </a:accent2>
        <a:accent3>
          <a:srgbClr val="FFFFFF"/>
        </a:accent3>
        <a:accent4>
          <a:srgbClr val="000000"/>
        </a:accent4>
        <a:accent5>
          <a:srgbClr val="ABCEF8"/>
        </a:accent5>
        <a:accent6>
          <a:srgbClr val="086FC4"/>
        </a:accent6>
        <a:hlink>
          <a:srgbClr val="08316E"/>
        </a:hlink>
        <a:folHlink>
          <a:srgbClr val="1D7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60000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F0AAAA"/>
        </a:accent5>
        <a:accent6>
          <a:srgbClr val="B90000"/>
        </a:accent6>
        <a:hlink>
          <a:srgbClr val="8000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1996</Words>
  <Application>WPS 演示</Application>
  <PresentationFormat>全屏显示(4:3)</PresentationFormat>
  <Paragraphs>259</Paragraphs>
  <Slides>45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45</vt:i4>
      </vt:variant>
    </vt:vector>
  </HeadingPairs>
  <TitlesOfParts>
    <vt:vector size="58" baseType="lpstr">
      <vt:lpstr>Arial</vt:lpstr>
      <vt:lpstr>宋体</vt:lpstr>
      <vt:lpstr>Wingdings</vt:lpstr>
      <vt:lpstr>黑体</vt:lpstr>
      <vt:lpstr>微软雅黑</vt:lpstr>
      <vt:lpstr>方正姚体</vt:lpstr>
      <vt:lpstr>华文中宋</vt:lpstr>
      <vt:lpstr>汉鼎繁细宋</vt:lpstr>
      <vt:lpstr>Arial Unicode MS</vt:lpstr>
      <vt:lpstr>华文细黑</vt:lpstr>
      <vt:lpstr>Calibri</vt:lpstr>
      <vt:lpstr>自定义设计方案</vt:lpstr>
      <vt:lpstr>中国海外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东钱湖地块定位汇报</dc:title>
  <dc:creator>Administrator</dc:creator>
  <cp:lastModifiedBy>Administrator</cp:lastModifiedBy>
  <cp:revision>487</cp:revision>
  <cp:lastPrinted>2017-01-10T06:13:00Z</cp:lastPrinted>
  <dcterms:created xsi:type="dcterms:W3CDTF">2016-10-04T01:35:00Z</dcterms:created>
  <dcterms:modified xsi:type="dcterms:W3CDTF">2019-03-17T05:31:13Z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RubyTemplateID">
    <vt:lpwstr>13</vt:lpwstr>
  </property>
  <property fmtid="{D5CDD505-2E9C-101B-9397-08002B2CF9AE}" pid="3" name="KSOProductBuildVer">
    <vt:lpwstr>2052-10.1.0.7698</vt:lpwstr>
  </property>
</Properties>
</file>