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p:notesSz cx="9144000" cy="51435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3781" y="1332218"/>
            <a:ext cx="7536437" cy="1049655"/>
          </a:xfrm>
          <a:prstGeom prst="rect">
            <a:avLst/>
          </a:prstGeom>
        </p:spPr>
        <p:txBody>
          <a:bodyPr wrap="square" lIns="0" tIns="0" rIns="0" bIns="0">
            <a:spAutoFit/>
          </a:bodyPr>
          <a:lstStyle>
            <a:lvl1pPr>
              <a:defRPr b="0" i="0">
                <a:solidFill>
                  <a:schemeClr val="tx1"/>
                </a:solidFill>
              </a:defRPr>
            </a:lvl1pPr>
          </a:lstStyle>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 b="0" i="0">
                <a:solidFill>
                  <a:schemeClr val="tx1"/>
                </a:solidFill>
                <a:latin typeface="PMingLiU" panose="02020500000000000000" charset="-120"/>
                <a:cs typeface="PMingLiU" panose="02020500000000000000" charset="-120"/>
              </a:defRPr>
            </a:lvl1pPr>
          </a:lstStyle>
          <a:p/>
        </p:txBody>
      </p:sp>
      <p:sp>
        <p:nvSpPr>
          <p:cNvPr id="3" name="Holder 3"/>
          <p:cNvSpPr>
            <a:spLocks noGrp="1"/>
          </p:cNvSpPr>
          <p:nvPr>
            <p:ph type="body" idx="1"/>
          </p:nvPr>
        </p:nvSpPr>
        <p:spPr/>
        <p:txBody>
          <a:bodyPr lIns="0" tIns="0" rIns="0" bIns="0"/>
          <a:lstStyle>
            <a:lvl1pPr>
              <a:defRPr sz="1400" b="0" i="0">
                <a:solidFill>
                  <a:schemeClr val="tx1"/>
                </a:solidFill>
                <a:latin typeface="PMingLiU" panose="02020500000000000000" charset="-120"/>
                <a:cs typeface="PMingLiU" panose="02020500000000000000" charset="-120"/>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 b="0" i="0">
                <a:solidFill>
                  <a:schemeClr val="tx1"/>
                </a:solidFill>
                <a:latin typeface="PMingLiU" panose="02020500000000000000" charset="-120"/>
                <a:cs typeface="PMingLiU" panose="02020500000000000000" charset="-120"/>
              </a:defRPr>
            </a:lvl1pPr>
          </a:lstStyle>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4650858" y="1235280"/>
            <a:ext cx="2708275" cy="2586354"/>
          </a:xfrm>
          <a:prstGeom prst="rect">
            <a:avLst/>
          </a:prstGeom>
        </p:spPr>
        <p:txBody>
          <a:bodyPr wrap="square" lIns="0" tIns="0" rIns="0" bIns="0">
            <a:spAutoFit/>
          </a:bodyPr>
          <a:lstStyle>
            <a:lvl1pPr>
              <a:defRPr sz="1400" b="0" i="0">
                <a:solidFill>
                  <a:schemeClr val="tx1"/>
                </a:solidFill>
                <a:latin typeface="PMingLiU" panose="02020500000000000000" charset="-120"/>
                <a:cs typeface="PMingLiU" panose="02020500000000000000" charset="-120"/>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 b="0" i="0">
                <a:solidFill>
                  <a:schemeClr val="tx1"/>
                </a:solidFill>
                <a:latin typeface="PMingLiU" panose="02020500000000000000" charset="-120"/>
                <a:cs typeface="PMingLiU" panose="02020500000000000000" charset="-120"/>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429946" y="338454"/>
            <a:ext cx="810259" cy="208279"/>
          </a:xfrm>
          <a:prstGeom prst="rect">
            <a:avLst/>
          </a:prstGeom>
        </p:spPr>
        <p:txBody>
          <a:bodyPr wrap="square" lIns="0" tIns="0" rIns="0" bIns="0">
            <a:spAutoFit/>
          </a:bodyPr>
          <a:lstStyle>
            <a:lvl1pPr>
              <a:defRPr sz="1200" b="0" i="0">
                <a:solidFill>
                  <a:schemeClr val="tx1"/>
                </a:solidFill>
                <a:latin typeface="PMingLiU" panose="02020500000000000000" charset="-120"/>
                <a:cs typeface="PMingLiU" panose="02020500000000000000" charset="-120"/>
              </a:defRPr>
            </a:lvl1pPr>
          </a:lstStyle>
          <a:p/>
        </p:txBody>
      </p:sp>
      <p:sp>
        <p:nvSpPr>
          <p:cNvPr id="3" name="Holder 3"/>
          <p:cNvSpPr>
            <a:spLocks noGrp="1"/>
          </p:cNvSpPr>
          <p:nvPr>
            <p:ph type="body" idx="1"/>
          </p:nvPr>
        </p:nvSpPr>
        <p:spPr>
          <a:xfrm>
            <a:off x="440233" y="1349626"/>
            <a:ext cx="4935855" cy="1945639"/>
          </a:xfrm>
          <a:prstGeom prst="rect">
            <a:avLst/>
          </a:prstGeom>
        </p:spPr>
        <p:txBody>
          <a:bodyPr wrap="square" lIns="0" tIns="0" rIns="0" bIns="0">
            <a:spAutoFit/>
          </a:bodyPr>
          <a:lstStyle>
            <a:lvl1pPr>
              <a:defRPr sz="1400" b="0" i="0">
                <a:solidFill>
                  <a:schemeClr val="tx1"/>
                </a:solidFill>
                <a:latin typeface="PMingLiU" panose="02020500000000000000" charset="-120"/>
                <a:cs typeface="PMingLiU" panose="02020500000000000000" charset="-120"/>
              </a:defRPr>
            </a:lvl1pPr>
          </a:lstStyle>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14.jpe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jpeg"/><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22.jpeg"/><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4.jpeg"/><Relationship Id="rId1"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7.jpeg"/><Relationship Id="rId1" Type="http://schemas.openxmlformats.org/officeDocument/2006/relationships/image" Target="../media/image26.jpeg"/></Relationships>
</file>

<file path=ppt/slides/_rels/slide23.xml.rels><?xml version="1.0" encoding="UTF-8" standalone="yes"?>
<Relationships xmlns="http://schemas.openxmlformats.org/package/2006/relationships"><Relationship Id="rId9" Type="http://schemas.openxmlformats.org/officeDocument/2006/relationships/image" Target="../media/image36.jpeg"/><Relationship Id="rId8" Type="http://schemas.openxmlformats.org/officeDocument/2006/relationships/image" Target="../media/image35.jpeg"/><Relationship Id="rId7" Type="http://schemas.openxmlformats.org/officeDocument/2006/relationships/image" Target="../media/image34.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29.jpeg"/><Relationship Id="rId11" Type="http://schemas.openxmlformats.org/officeDocument/2006/relationships/slideLayout" Target="../slideLayouts/slideLayout2.xml"/><Relationship Id="rId10" Type="http://schemas.openxmlformats.org/officeDocument/2006/relationships/image" Target="../media/image37.jpeg"/><Relationship Id="rId1"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22.jpeg"/><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4.jpeg"/><Relationship Id="rId1"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7.jpeg"/><Relationship Id="rId1" Type="http://schemas.openxmlformats.org/officeDocument/2006/relationships/image" Target="../media/image40.jpeg"/></Relationships>
</file>

<file path=ppt/slides/_rels/slide32.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jpeg"/><Relationship Id="rId7" Type="http://schemas.openxmlformats.org/officeDocument/2006/relationships/image" Target="../media/image47.png"/><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eg"/><Relationship Id="rId3" Type="http://schemas.openxmlformats.org/officeDocument/2006/relationships/image" Target="../media/image43.png"/><Relationship Id="rId2" Type="http://schemas.openxmlformats.org/officeDocument/2006/relationships/image" Target="../media/image42.jpeg"/><Relationship Id="rId13" Type="http://schemas.openxmlformats.org/officeDocument/2006/relationships/slideLayout" Target="../slideLayouts/slideLayout5.xml"/><Relationship Id="rId12" Type="http://schemas.openxmlformats.org/officeDocument/2006/relationships/image" Target="../media/image52.jpeg"/><Relationship Id="rId11" Type="http://schemas.openxmlformats.org/officeDocument/2006/relationships/image" Target="../media/image51.png"/><Relationship Id="rId10" Type="http://schemas.openxmlformats.org/officeDocument/2006/relationships/image" Target="../media/image50.jpeg"/><Relationship Id="rId1"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4.jpeg"/><Relationship Id="rId1" Type="http://schemas.openxmlformats.org/officeDocument/2006/relationships/image" Target="../media/image53.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58.jpeg"/><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22.jpeg"/><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60.jpeg"/><Relationship Id="rId1" Type="http://schemas.openxmlformats.org/officeDocument/2006/relationships/image" Target="../media/image59.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7.jpeg"/><Relationship Id="rId1" Type="http://schemas.openxmlformats.org/officeDocument/2006/relationships/image" Target="../media/image61.jpeg"/></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image" Target="../media/image69.jpeg"/><Relationship Id="rId7" Type="http://schemas.openxmlformats.org/officeDocument/2006/relationships/image" Target="../media/image68.jpeg"/><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65.jpeg"/><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image" Target="../media/image62.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70.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image" Target="../media/image7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75.jpeg"/><Relationship Id="rId1" Type="http://schemas.openxmlformats.org/officeDocument/2006/relationships/image" Target="../media/image74.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5.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7.jpeg"/><Relationship Id="rId1" Type="http://schemas.openxmlformats.org/officeDocument/2006/relationships/image" Target="../media/image76.jpeg"/></Relationships>
</file>

<file path=ppt/slides/_rels/slide49.xml.rels><?xml version="1.0" encoding="UTF-8" standalone="yes"?>
<Relationships xmlns="http://schemas.openxmlformats.org/package/2006/relationships"><Relationship Id="rId9" Type="http://schemas.openxmlformats.org/officeDocument/2006/relationships/image" Target="../media/image85.png"/><Relationship Id="rId8" Type="http://schemas.openxmlformats.org/officeDocument/2006/relationships/image" Target="../media/image84.jpeg"/><Relationship Id="rId7" Type="http://schemas.openxmlformats.org/officeDocument/2006/relationships/image" Target="../media/image83.png"/><Relationship Id="rId6" Type="http://schemas.openxmlformats.org/officeDocument/2006/relationships/image" Target="../media/image82.jpeg"/><Relationship Id="rId5" Type="http://schemas.openxmlformats.org/officeDocument/2006/relationships/image" Target="../media/image81.png"/><Relationship Id="rId4" Type="http://schemas.openxmlformats.org/officeDocument/2006/relationships/image" Target="../media/image80.jpeg"/><Relationship Id="rId3" Type="http://schemas.openxmlformats.org/officeDocument/2006/relationships/image" Target="../media/image79.png"/><Relationship Id="rId2" Type="http://schemas.openxmlformats.org/officeDocument/2006/relationships/image" Target="../media/image78.jpeg"/><Relationship Id="rId11" Type="http://schemas.openxmlformats.org/officeDocument/2006/relationships/slideLayout" Target="../slideLayouts/slideLayout5.xml"/><Relationship Id="rId10" Type="http://schemas.openxmlformats.org/officeDocument/2006/relationships/image" Target="../media/image86.jpeg"/><Relationship Id="rId1" Type="http://schemas.openxmlformats.org/officeDocument/2006/relationships/image" Target="../media/image7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88.png"/><Relationship Id="rId1" Type="http://schemas.openxmlformats.org/officeDocument/2006/relationships/image" Target="../media/image87.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8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39415" cy="5143499"/>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C0C0C0">
              <a:alpha val="32148"/>
            </a:srgbClr>
          </a:solidFill>
        </p:spPr>
        <p:txBody>
          <a:bodyPr wrap="square" lIns="0" tIns="0" rIns="0" bIns="0" rtlCol="0"/>
          <a:lstStyle/>
          <a:p/>
        </p:txBody>
      </p:sp>
      <p:sp>
        <p:nvSpPr>
          <p:cNvPr id="4" name="object 4"/>
          <p:cNvSpPr txBox="1"/>
          <p:nvPr/>
        </p:nvSpPr>
        <p:spPr>
          <a:xfrm>
            <a:off x="4627562" y="2136267"/>
            <a:ext cx="3078480"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2F2F2"/>
                </a:solidFill>
                <a:latin typeface="PMingLiU" panose="02020500000000000000" charset="-120"/>
                <a:cs typeface="PMingLiU" panose="02020500000000000000" charset="-120"/>
              </a:rPr>
              <a:t>中锐新年系列活动策划</a:t>
            </a:r>
            <a:r>
              <a:rPr sz="2000" spc="-15" dirty="0">
                <a:solidFill>
                  <a:srgbClr val="F2F2F2"/>
                </a:solidFill>
                <a:latin typeface="PMingLiU" panose="02020500000000000000" charset="-120"/>
                <a:cs typeface="PMingLiU" panose="02020500000000000000" charset="-120"/>
              </a:rPr>
              <a:t>方</a:t>
            </a:r>
            <a:r>
              <a:rPr sz="2000" dirty="0">
                <a:solidFill>
                  <a:srgbClr val="F2F2F2"/>
                </a:solidFill>
                <a:latin typeface="PMingLiU" panose="02020500000000000000" charset="-120"/>
                <a:cs typeface="PMingLiU" panose="02020500000000000000" charset="-120"/>
              </a:rPr>
              <a:t>案</a:t>
            </a:r>
            <a:endParaRPr sz="2000">
              <a:latin typeface="PMingLiU" panose="02020500000000000000" charset="-120"/>
              <a:cs typeface="PMingLiU" panose="02020500000000000000" charset="-120"/>
            </a:endParaRPr>
          </a:p>
        </p:txBody>
      </p:sp>
      <p:sp>
        <p:nvSpPr>
          <p:cNvPr id="5" name="object 5"/>
          <p:cNvSpPr txBox="1">
            <a:spLocks noGrp="1"/>
          </p:cNvSpPr>
          <p:nvPr>
            <p:ph type="title"/>
          </p:nvPr>
        </p:nvSpPr>
        <p:spPr>
          <a:xfrm>
            <a:off x="2868295" y="465836"/>
            <a:ext cx="4986020" cy="1778000"/>
          </a:xfrm>
          <a:prstGeom prst="rect">
            <a:avLst/>
          </a:prstGeom>
        </p:spPr>
        <p:txBody>
          <a:bodyPr vert="horz" wrap="square" lIns="0" tIns="12065" rIns="0" bIns="0" rtlCol="0">
            <a:spAutoFit/>
          </a:bodyPr>
          <a:lstStyle/>
          <a:p>
            <a:pPr marL="12700">
              <a:lnSpc>
                <a:spcPct val="100000"/>
              </a:lnSpc>
              <a:spcBef>
                <a:spcPts val="95"/>
              </a:spcBef>
              <a:tabLst>
                <a:tab pos="4972685" algn="l"/>
              </a:tabLst>
            </a:pPr>
            <a:r>
              <a:rPr sz="11500" u="heavy" spc="1240" dirty="0">
                <a:solidFill>
                  <a:srgbClr val="F2F2F2"/>
                </a:solidFill>
                <a:uFill>
                  <a:solidFill>
                    <a:srgbClr val="962924"/>
                  </a:solidFill>
                </a:uFill>
              </a:rPr>
              <a:t>2017	</a:t>
            </a:r>
            <a:endParaRPr sz="115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5850635" cy="51435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0"/>
            <a:ext cx="5759450" cy="5143500"/>
          </a:xfrm>
          <a:custGeom>
            <a:avLst/>
            <a:gdLst/>
            <a:ahLst/>
            <a:cxnLst/>
            <a:rect l="l" t="t" r="r" b="b"/>
            <a:pathLst>
              <a:path w="5759450" h="5143500">
                <a:moveTo>
                  <a:pt x="5759196" y="0"/>
                </a:moveTo>
                <a:lnTo>
                  <a:pt x="0" y="0"/>
                </a:lnTo>
                <a:lnTo>
                  <a:pt x="0" y="5143500"/>
                </a:lnTo>
                <a:lnTo>
                  <a:pt x="4473321" y="5143500"/>
                </a:lnTo>
                <a:lnTo>
                  <a:pt x="5759196" y="0"/>
                </a:lnTo>
                <a:close/>
              </a:path>
            </a:pathLst>
          </a:custGeom>
          <a:solidFill>
            <a:srgbClr val="962924"/>
          </a:solidFill>
        </p:spPr>
        <p:txBody>
          <a:bodyPr wrap="square" lIns="0" tIns="0" rIns="0" bIns="0" rtlCol="0"/>
          <a:lstStyle/>
          <a:p/>
        </p:txBody>
      </p:sp>
      <p:sp>
        <p:nvSpPr>
          <p:cNvPr id="4" name="object 4"/>
          <p:cNvSpPr txBox="1">
            <a:spLocks noGrp="1"/>
          </p:cNvSpPr>
          <p:nvPr>
            <p:ph type="title"/>
          </p:nvPr>
        </p:nvSpPr>
        <p:spPr>
          <a:xfrm>
            <a:off x="1584197" y="1028065"/>
            <a:ext cx="1244600" cy="391160"/>
          </a:xfrm>
          <a:prstGeom prst="rect">
            <a:avLst/>
          </a:prstGeom>
        </p:spPr>
        <p:txBody>
          <a:bodyPr vert="horz" wrap="square" lIns="0" tIns="12700" rIns="0" bIns="0" rtlCol="0">
            <a:spAutoFit/>
          </a:bodyPr>
          <a:lstStyle/>
          <a:p>
            <a:pPr marL="12700">
              <a:lnSpc>
                <a:spcPct val="100000"/>
              </a:lnSpc>
              <a:spcBef>
                <a:spcPts val="100"/>
              </a:spcBef>
            </a:pPr>
            <a:r>
              <a:rPr sz="2400" dirty="0"/>
              <a:t>诚品书店</a:t>
            </a:r>
            <a:endParaRPr sz="2400"/>
          </a:p>
        </p:txBody>
      </p:sp>
      <p:sp>
        <p:nvSpPr>
          <p:cNvPr id="5" name="object 5"/>
          <p:cNvSpPr txBox="1"/>
          <p:nvPr/>
        </p:nvSpPr>
        <p:spPr>
          <a:xfrm>
            <a:off x="1338833" y="1611756"/>
            <a:ext cx="1737360" cy="2185035"/>
          </a:xfrm>
          <a:prstGeom prst="rect">
            <a:avLst/>
          </a:prstGeom>
        </p:spPr>
        <p:txBody>
          <a:bodyPr vert="horz" wrap="square" lIns="0" tIns="13335" rIns="0" bIns="0" rtlCol="0">
            <a:spAutoFit/>
          </a:bodyPr>
          <a:lstStyle/>
          <a:p>
            <a:pPr marL="12700">
              <a:lnSpc>
                <a:spcPct val="100000"/>
              </a:lnSpc>
              <a:spcBef>
                <a:spcPts val="105"/>
              </a:spcBef>
            </a:pPr>
            <a:r>
              <a:rPr sz="3200" spc="795" dirty="0">
                <a:latin typeface="PMingLiU" panose="02020500000000000000" charset="-120"/>
                <a:cs typeface="PMingLiU" panose="02020500000000000000" charset="-120"/>
              </a:rPr>
              <a:t>4</a:t>
            </a:r>
            <a:r>
              <a:rPr sz="1600" spc="-5" dirty="0">
                <a:latin typeface="PMingLiU" panose="02020500000000000000" charset="-120"/>
                <a:cs typeface="PMingLiU" panose="02020500000000000000" charset="-120"/>
              </a:rPr>
              <a:t>大手作匠心品牌</a:t>
            </a:r>
            <a:endParaRPr sz="1600">
              <a:latin typeface="PMingLiU" panose="02020500000000000000" charset="-120"/>
              <a:cs typeface="PMingLiU" panose="02020500000000000000" charset="-120"/>
            </a:endParaRPr>
          </a:p>
          <a:p>
            <a:pPr marL="562610" marR="434975" indent="-119380">
              <a:lnSpc>
                <a:spcPct val="150000"/>
              </a:lnSpc>
              <a:spcBef>
                <a:spcPts val="500"/>
              </a:spcBef>
            </a:pPr>
            <a:r>
              <a:rPr sz="1200" spc="50" dirty="0">
                <a:latin typeface="PMingLiU" panose="02020500000000000000" charset="-120"/>
                <a:cs typeface="PMingLiU" panose="02020500000000000000" charset="-120"/>
              </a:rPr>
              <a:t>A</a:t>
            </a:r>
            <a:r>
              <a:rPr sz="1200" spc="100" dirty="0">
                <a:latin typeface="PMingLiU" panose="02020500000000000000" charset="-120"/>
                <a:cs typeface="PMingLiU" panose="02020500000000000000" charset="-120"/>
              </a:rPr>
              <a:t>Ge</a:t>
            </a:r>
            <a:r>
              <a:rPr sz="1200" spc="55" dirty="0">
                <a:latin typeface="PMingLiU" panose="02020500000000000000" charset="-120"/>
                <a:cs typeface="PMingLiU" panose="02020500000000000000" charset="-120"/>
              </a:rPr>
              <a:t>s</a:t>
            </a:r>
            <a:r>
              <a:rPr sz="1200" spc="145" dirty="0">
                <a:latin typeface="PMingLiU" panose="02020500000000000000" charset="-120"/>
                <a:cs typeface="PMingLiU" panose="02020500000000000000" charset="-120"/>
              </a:rPr>
              <a:t>s</a:t>
            </a:r>
            <a:r>
              <a:rPr sz="1200" spc="125" dirty="0">
                <a:latin typeface="PMingLiU" panose="02020500000000000000" charset="-120"/>
                <a:cs typeface="PMingLiU" panose="02020500000000000000" charset="-120"/>
              </a:rPr>
              <a:t>enc</a:t>
            </a:r>
            <a:r>
              <a:rPr sz="1200" spc="130" dirty="0">
                <a:latin typeface="PMingLiU" panose="02020500000000000000" charset="-120"/>
                <a:cs typeface="PMingLiU" panose="02020500000000000000" charset="-120"/>
              </a:rPr>
              <a:t>es </a:t>
            </a:r>
            <a:r>
              <a:rPr sz="1200" dirty="0">
                <a:latin typeface="PMingLiU" panose="02020500000000000000" charset="-120"/>
                <a:cs typeface="PMingLiU" panose="02020500000000000000" charset="-120"/>
              </a:rPr>
              <a:t>全爱工匠 西苏手造</a:t>
            </a:r>
            <a:endParaRPr sz="1200">
              <a:latin typeface="PMingLiU" panose="02020500000000000000" charset="-120"/>
              <a:cs typeface="PMingLiU" panose="02020500000000000000" charset="-120"/>
            </a:endParaRPr>
          </a:p>
          <a:p>
            <a:pPr algn="ctr">
              <a:lnSpc>
                <a:spcPct val="100000"/>
              </a:lnSpc>
              <a:spcBef>
                <a:spcPts val="720"/>
              </a:spcBef>
            </a:pPr>
            <a:r>
              <a:rPr sz="1200" dirty="0">
                <a:latin typeface="PMingLiU" panose="02020500000000000000" charset="-120"/>
                <a:cs typeface="PMingLiU" panose="02020500000000000000" charset="-120"/>
              </a:rPr>
              <a:t>老外婆手工</a:t>
            </a:r>
            <a:r>
              <a:rPr sz="1200" spc="-20" dirty="0">
                <a:latin typeface="PMingLiU" panose="02020500000000000000" charset="-120"/>
                <a:cs typeface="PMingLiU" panose="02020500000000000000" charset="-120"/>
              </a:rPr>
              <a:t>DIY</a:t>
            </a:r>
            <a:endParaRPr sz="1200">
              <a:latin typeface="PMingLiU" panose="02020500000000000000" charset="-120"/>
              <a:cs typeface="PMingLiU" panose="02020500000000000000" charset="-120"/>
            </a:endParaRPr>
          </a:p>
          <a:p>
            <a:pPr algn="ctr">
              <a:lnSpc>
                <a:spcPct val="100000"/>
              </a:lnSpc>
              <a:spcBef>
                <a:spcPts val="1140"/>
              </a:spcBef>
            </a:pPr>
            <a:r>
              <a:rPr sz="2400" dirty="0">
                <a:latin typeface="PMingLiU" panose="02020500000000000000" charset="-120"/>
                <a:cs typeface="PMingLiU" panose="02020500000000000000" charset="-120"/>
              </a:rPr>
              <a:t>首次联合</a:t>
            </a:r>
            <a:endParaRPr sz="2400">
              <a:latin typeface="PMingLiU" panose="02020500000000000000" charset="-120"/>
              <a:cs typeface="PMingLiU" panose="02020500000000000000" charset="-120"/>
            </a:endParaRPr>
          </a:p>
        </p:txBody>
      </p:sp>
      <p:sp>
        <p:nvSpPr>
          <p:cNvPr id="6" name="object 6"/>
          <p:cNvSpPr txBox="1"/>
          <p:nvPr/>
        </p:nvSpPr>
        <p:spPr>
          <a:xfrm>
            <a:off x="6258242" y="1578610"/>
            <a:ext cx="1092200" cy="1671320"/>
          </a:xfrm>
          <a:prstGeom prst="rect">
            <a:avLst/>
          </a:prstGeom>
        </p:spPr>
        <p:txBody>
          <a:bodyPr vert="horz" wrap="square" lIns="0" tIns="12700" rIns="0" bIns="0" rtlCol="0">
            <a:spAutoFit/>
          </a:bodyPr>
          <a:lstStyle/>
          <a:p>
            <a:pPr marL="12700" marR="5080" algn="just">
              <a:lnSpc>
                <a:spcPct val="150000"/>
              </a:lnSpc>
              <a:spcBef>
                <a:spcPts val="100"/>
              </a:spcBef>
            </a:pPr>
            <a:r>
              <a:rPr sz="1800" dirty="0">
                <a:latin typeface="PMingLiU" panose="02020500000000000000" charset="-120"/>
                <a:cs typeface="PMingLiU" panose="02020500000000000000" charset="-120"/>
              </a:rPr>
              <a:t>匠心</a:t>
            </a:r>
            <a:r>
              <a:rPr sz="2400" dirty="0">
                <a:latin typeface="PMingLiU" panose="02020500000000000000" charset="-120"/>
                <a:cs typeface="PMingLiU" panose="02020500000000000000" charset="-120"/>
              </a:rPr>
              <a:t>品牌 </a:t>
            </a:r>
            <a:r>
              <a:rPr sz="1800" dirty="0">
                <a:latin typeface="PMingLiU" panose="02020500000000000000" charset="-120"/>
                <a:cs typeface="PMingLiU" panose="02020500000000000000" charset="-120"/>
              </a:rPr>
              <a:t>匠人</a:t>
            </a:r>
            <a:r>
              <a:rPr sz="2400" dirty="0">
                <a:latin typeface="PMingLiU" panose="02020500000000000000" charset="-120"/>
                <a:cs typeface="PMingLiU" panose="02020500000000000000" charset="-120"/>
              </a:rPr>
              <a:t>手作 </a:t>
            </a:r>
            <a:r>
              <a:rPr sz="1800" dirty="0">
                <a:latin typeface="PMingLiU" panose="02020500000000000000" charset="-120"/>
                <a:cs typeface="PMingLiU" panose="02020500000000000000" charset="-120"/>
              </a:rPr>
              <a:t>匠心</a:t>
            </a:r>
            <a:r>
              <a:rPr sz="2400" dirty="0">
                <a:latin typeface="PMingLiU" panose="02020500000000000000" charset="-120"/>
                <a:cs typeface="PMingLiU" panose="02020500000000000000" charset="-120"/>
              </a:rPr>
              <a:t>锐致</a:t>
            </a:r>
            <a:endParaRPr sz="2400">
              <a:latin typeface="PMingLiU" panose="02020500000000000000" charset="-120"/>
              <a:cs typeface="PMingLiU" panose="02020500000000000000" charset="-12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28825" y="1264538"/>
            <a:ext cx="382270" cy="239395"/>
          </a:xfrm>
          <a:prstGeom prst="rect">
            <a:avLst/>
          </a:prstGeom>
        </p:spPr>
        <p:txBody>
          <a:bodyPr vert="horz" wrap="square" lIns="0" tIns="13335" rIns="0" bIns="0" rtlCol="0">
            <a:spAutoFit/>
          </a:bodyPr>
          <a:lstStyle/>
          <a:p>
            <a:pPr marL="12700">
              <a:lnSpc>
                <a:spcPct val="100000"/>
              </a:lnSpc>
              <a:spcBef>
                <a:spcPts val="105"/>
              </a:spcBef>
            </a:pPr>
            <a:r>
              <a:rPr sz="1400" dirty="0">
                <a:latin typeface="PMingLiU" panose="02020500000000000000" charset="-120"/>
                <a:cs typeface="PMingLiU" panose="02020500000000000000" charset="-120"/>
              </a:rPr>
              <a:t>一场</a:t>
            </a:r>
            <a:endParaRPr sz="1400">
              <a:latin typeface="PMingLiU" panose="02020500000000000000" charset="-120"/>
              <a:cs typeface="PMingLiU" panose="02020500000000000000" charset="-120"/>
            </a:endParaRPr>
          </a:p>
        </p:txBody>
      </p:sp>
      <p:sp>
        <p:nvSpPr>
          <p:cNvPr id="3" name="object 3"/>
          <p:cNvSpPr txBox="1">
            <a:spLocks noGrp="1"/>
          </p:cNvSpPr>
          <p:nvPr>
            <p:ph type="title"/>
          </p:nvPr>
        </p:nvSpPr>
        <p:spPr>
          <a:xfrm>
            <a:off x="2442591" y="1229360"/>
            <a:ext cx="1034415" cy="314960"/>
          </a:xfrm>
          <a:prstGeom prst="rect">
            <a:avLst/>
          </a:prstGeom>
          <a:ln w="44957">
            <a:solidFill>
              <a:srgbClr val="962924"/>
            </a:solidFill>
          </a:ln>
        </p:spPr>
        <p:txBody>
          <a:bodyPr vert="horz" wrap="square" lIns="0" tIns="0" rIns="0" bIns="0" rtlCol="0">
            <a:spAutoFit/>
          </a:bodyPr>
          <a:lstStyle/>
          <a:p>
            <a:pPr marL="43815">
              <a:lnSpc>
                <a:spcPts val="2140"/>
              </a:lnSpc>
            </a:pPr>
            <a:r>
              <a:rPr sz="1800" dirty="0"/>
              <a:t>匠心芳作</a:t>
            </a:r>
            <a:endParaRPr sz="1800"/>
          </a:p>
        </p:txBody>
      </p:sp>
      <p:sp>
        <p:nvSpPr>
          <p:cNvPr id="4" name="object 4"/>
          <p:cNvSpPr txBox="1"/>
          <p:nvPr/>
        </p:nvSpPr>
        <p:spPr>
          <a:xfrm>
            <a:off x="3502533" y="1214246"/>
            <a:ext cx="365569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PMingLiU" panose="02020500000000000000" charset="-120"/>
                <a:cs typeface="PMingLiU" panose="02020500000000000000" charset="-120"/>
              </a:rPr>
              <a:t>—</a:t>
            </a:r>
            <a:r>
              <a:rPr sz="1800" spc="-65" dirty="0">
                <a:latin typeface="PMingLiU" panose="02020500000000000000" charset="-120"/>
                <a:cs typeface="PMingLiU" panose="02020500000000000000" charset="-120"/>
              </a:rPr>
              <a:t> </a:t>
            </a:r>
            <a:r>
              <a:rPr sz="1800" dirty="0">
                <a:latin typeface="PMingLiU" panose="02020500000000000000" charset="-120"/>
                <a:cs typeface="PMingLiU" panose="02020500000000000000" charset="-120"/>
              </a:rPr>
              <a:t>手作香氛蜡烛</a:t>
            </a:r>
            <a:r>
              <a:rPr sz="1800" spc="-55" dirty="0">
                <a:latin typeface="PMingLiU" panose="02020500000000000000" charset="-120"/>
                <a:cs typeface="PMingLiU" panose="02020500000000000000" charset="-120"/>
              </a:rPr>
              <a:t> </a:t>
            </a:r>
            <a:r>
              <a:rPr sz="1200" dirty="0">
                <a:latin typeface="PMingLiU" panose="02020500000000000000" charset="-120"/>
                <a:cs typeface="PMingLiU" panose="02020500000000000000" charset="-120"/>
              </a:rPr>
              <a:t>（诚品书店</a:t>
            </a:r>
            <a:r>
              <a:rPr sz="1200" spc="90" dirty="0">
                <a:latin typeface="PMingLiU" panose="02020500000000000000" charset="-120"/>
                <a:cs typeface="PMingLiU" panose="02020500000000000000" charset="-120"/>
              </a:rPr>
              <a:t>：AGessences）</a:t>
            </a:r>
            <a:endParaRPr sz="1200">
              <a:latin typeface="PMingLiU" panose="02020500000000000000" charset="-120"/>
              <a:cs typeface="PMingLiU" panose="02020500000000000000" charset="-120"/>
            </a:endParaRPr>
          </a:p>
        </p:txBody>
      </p:sp>
      <p:sp>
        <p:nvSpPr>
          <p:cNvPr id="5" name="object 5"/>
          <p:cNvSpPr txBox="1"/>
          <p:nvPr/>
        </p:nvSpPr>
        <p:spPr>
          <a:xfrm>
            <a:off x="2028825" y="1996059"/>
            <a:ext cx="382270"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PMingLiU" panose="02020500000000000000" charset="-120"/>
                <a:cs typeface="PMingLiU" panose="02020500000000000000" charset="-120"/>
              </a:rPr>
              <a:t>一场</a:t>
            </a:r>
            <a:endParaRPr sz="1400">
              <a:latin typeface="PMingLiU" panose="02020500000000000000" charset="-120"/>
              <a:cs typeface="PMingLiU" panose="02020500000000000000" charset="-120"/>
            </a:endParaRPr>
          </a:p>
        </p:txBody>
      </p:sp>
      <p:sp>
        <p:nvSpPr>
          <p:cNvPr id="6" name="object 6"/>
          <p:cNvSpPr txBox="1"/>
          <p:nvPr/>
        </p:nvSpPr>
        <p:spPr>
          <a:xfrm>
            <a:off x="2442591" y="1968500"/>
            <a:ext cx="1034415" cy="314960"/>
          </a:xfrm>
          <a:prstGeom prst="rect">
            <a:avLst/>
          </a:prstGeom>
          <a:ln w="44957">
            <a:solidFill>
              <a:srgbClr val="962924"/>
            </a:solidFill>
          </a:ln>
        </p:spPr>
        <p:txBody>
          <a:bodyPr vert="horz" wrap="square" lIns="0" tIns="0" rIns="0" bIns="0" rtlCol="0">
            <a:spAutoFit/>
          </a:bodyPr>
          <a:lstStyle/>
          <a:p>
            <a:pPr marL="43815">
              <a:lnSpc>
                <a:spcPts val="2080"/>
              </a:lnSpc>
            </a:pPr>
            <a:r>
              <a:rPr sz="1800" dirty="0">
                <a:latin typeface="PMingLiU" panose="02020500000000000000" charset="-120"/>
                <a:cs typeface="PMingLiU" panose="02020500000000000000" charset="-120"/>
              </a:rPr>
              <a:t>匠心精凿</a:t>
            </a:r>
            <a:endParaRPr sz="1800">
              <a:latin typeface="PMingLiU" panose="02020500000000000000" charset="-120"/>
              <a:cs typeface="PMingLiU" panose="02020500000000000000" charset="-120"/>
            </a:endParaRPr>
          </a:p>
        </p:txBody>
      </p:sp>
      <p:sp>
        <p:nvSpPr>
          <p:cNvPr id="7" name="object 7"/>
          <p:cNvSpPr txBox="1"/>
          <p:nvPr/>
        </p:nvSpPr>
        <p:spPr>
          <a:xfrm>
            <a:off x="3502533" y="1945767"/>
            <a:ext cx="34163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PMingLiU" panose="02020500000000000000" charset="-120"/>
                <a:cs typeface="PMingLiU" panose="02020500000000000000" charset="-120"/>
              </a:rPr>
              <a:t>—</a:t>
            </a:r>
            <a:r>
              <a:rPr sz="1800" spc="-5" dirty="0">
                <a:latin typeface="PMingLiU" panose="02020500000000000000" charset="-120"/>
                <a:cs typeface="PMingLiU" panose="02020500000000000000" charset="-120"/>
              </a:rPr>
              <a:t>手作纯银配饰</a:t>
            </a:r>
            <a:r>
              <a:rPr sz="1800" spc="360" dirty="0">
                <a:latin typeface="PMingLiU" panose="02020500000000000000" charset="-120"/>
                <a:cs typeface="PMingLiU" panose="02020500000000000000" charset="-120"/>
              </a:rPr>
              <a:t> </a:t>
            </a:r>
            <a:r>
              <a:rPr sz="1200" dirty="0">
                <a:latin typeface="PMingLiU" panose="02020500000000000000" charset="-120"/>
                <a:cs typeface="PMingLiU" panose="02020500000000000000" charset="-120"/>
              </a:rPr>
              <a:t>（诚品书店：全爱工匠）</a:t>
            </a:r>
            <a:endParaRPr sz="1200">
              <a:latin typeface="PMingLiU" panose="02020500000000000000" charset="-120"/>
              <a:cs typeface="PMingLiU" panose="02020500000000000000" charset="-120"/>
            </a:endParaRPr>
          </a:p>
        </p:txBody>
      </p:sp>
      <p:sp>
        <p:nvSpPr>
          <p:cNvPr id="8" name="object 8"/>
          <p:cNvSpPr txBox="1"/>
          <p:nvPr/>
        </p:nvSpPr>
        <p:spPr>
          <a:xfrm>
            <a:off x="2028825" y="2681859"/>
            <a:ext cx="382270"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PMingLiU" panose="02020500000000000000" charset="-120"/>
                <a:cs typeface="PMingLiU" panose="02020500000000000000" charset="-120"/>
              </a:rPr>
              <a:t>一场</a:t>
            </a:r>
            <a:endParaRPr sz="1400">
              <a:latin typeface="PMingLiU" panose="02020500000000000000" charset="-120"/>
              <a:cs typeface="PMingLiU" panose="02020500000000000000" charset="-120"/>
            </a:endParaRPr>
          </a:p>
        </p:txBody>
      </p:sp>
      <p:sp>
        <p:nvSpPr>
          <p:cNvPr id="9" name="object 9"/>
          <p:cNvSpPr txBox="1"/>
          <p:nvPr/>
        </p:nvSpPr>
        <p:spPr>
          <a:xfrm>
            <a:off x="2442591" y="2649854"/>
            <a:ext cx="1034415" cy="314960"/>
          </a:xfrm>
          <a:prstGeom prst="rect">
            <a:avLst/>
          </a:prstGeom>
          <a:ln w="44957">
            <a:solidFill>
              <a:srgbClr val="962924"/>
            </a:solidFill>
          </a:ln>
        </p:spPr>
        <p:txBody>
          <a:bodyPr vert="horz" wrap="square" lIns="0" tIns="0" rIns="0" bIns="0" rtlCol="0">
            <a:spAutoFit/>
          </a:bodyPr>
          <a:lstStyle/>
          <a:p>
            <a:pPr marL="43815">
              <a:lnSpc>
                <a:spcPts val="2115"/>
              </a:lnSpc>
            </a:pPr>
            <a:r>
              <a:rPr sz="1800" dirty="0">
                <a:latin typeface="PMingLiU" panose="02020500000000000000" charset="-120"/>
                <a:cs typeface="PMingLiU" panose="02020500000000000000" charset="-120"/>
              </a:rPr>
              <a:t>匠心造物</a:t>
            </a:r>
            <a:endParaRPr sz="1800">
              <a:latin typeface="PMingLiU" panose="02020500000000000000" charset="-120"/>
              <a:cs typeface="PMingLiU" panose="02020500000000000000" charset="-120"/>
            </a:endParaRPr>
          </a:p>
        </p:txBody>
      </p:sp>
      <p:sp>
        <p:nvSpPr>
          <p:cNvPr id="10" name="object 10"/>
          <p:cNvSpPr txBox="1"/>
          <p:nvPr/>
        </p:nvSpPr>
        <p:spPr>
          <a:xfrm>
            <a:off x="3502533" y="2631567"/>
            <a:ext cx="341058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PMingLiU" panose="02020500000000000000" charset="-120"/>
                <a:cs typeface="PMingLiU" panose="02020500000000000000" charset="-120"/>
              </a:rPr>
              <a:t>—手作皮具钱包</a:t>
            </a:r>
            <a:r>
              <a:rPr sz="1800" spc="285" dirty="0">
                <a:latin typeface="PMingLiU" panose="02020500000000000000" charset="-120"/>
                <a:cs typeface="PMingLiU" panose="02020500000000000000" charset="-120"/>
              </a:rPr>
              <a:t> </a:t>
            </a:r>
            <a:r>
              <a:rPr sz="1200" dirty="0">
                <a:latin typeface="PMingLiU" panose="02020500000000000000" charset="-120"/>
                <a:cs typeface="PMingLiU" panose="02020500000000000000" charset="-120"/>
              </a:rPr>
              <a:t>（诚品书店：西苏手造）</a:t>
            </a:r>
            <a:endParaRPr sz="1200">
              <a:latin typeface="PMingLiU" panose="02020500000000000000" charset="-120"/>
              <a:cs typeface="PMingLiU" panose="02020500000000000000" charset="-120"/>
            </a:endParaRPr>
          </a:p>
        </p:txBody>
      </p:sp>
      <p:sp>
        <p:nvSpPr>
          <p:cNvPr id="11" name="object 11"/>
          <p:cNvSpPr txBox="1"/>
          <p:nvPr/>
        </p:nvSpPr>
        <p:spPr>
          <a:xfrm>
            <a:off x="2028825" y="3367659"/>
            <a:ext cx="382270"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PMingLiU" panose="02020500000000000000" charset="-120"/>
                <a:cs typeface="PMingLiU" panose="02020500000000000000" charset="-120"/>
              </a:rPr>
              <a:t>一场</a:t>
            </a:r>
            <a:endParaRPr sz="1400">
              <a:latin typeface="PMingLiU" panose="02020500000000000000" charset="-120"/>
              <a:cs typeface="PMingLiU" panose="02020500000000000000" charset="-120"/>
            </a:endParaRPr>
          </a:p>
        </p:txBody>
      </p:sp>
      <p:sp>
        <p:nvSpPr>
          <p:cNvPr id="12" name="object 12"/>
          <p:cNvSpPr txBox="1"/>
          <p:nvPr/>
        </p:nvSpPr>
        <p:spPr>
          <a:xfrm>
            <a:off x="2442686" y="3338829"/>
            <a:ext cx="1034415" cy="316230"/>
          </a:xfrm>
          <a:prstGeom prst="rect">
            <a:avLst/>
          </a:prstGeom>
          <a:ln w="45148">
            <a:solidFill>
              <a:srgbClr val="962924"/>
            </a:solidFill>
          </a:ln>
        </p:spPr>
        <p:txBody>
          <a:bodyPr vert="horz" wrap="square" lIns="0" tIns="0" rIns="0" bIns="0" rtlCol="0">
            <a:spAutoFit/>
          </a:bodyPr>
          <a:lstStyle/>
          <a:p>
            <a:pPr marL="43815">
              <a:lnSpc>
                <a:spcPts val="2090"/>
              </a:lnSpc>
            </a:pPr>
            <a:r>
              <a:rPr sz="1800" dirty="0">
                <a:latin typeface="PMingLiU" panose="02020500000000000000" charset="-120"/>
                <a:cs typeface="PMingLiU" panose="02020500000000000000" charset="-120"/>
              </a:rPr>
              <a:t>匠心细制</a:t>
            </a:r>
            <a:endParaRPr sz="1800">
              <a:latin typeface="PMingLiU" panose="02020500000000000000" charset="-120"/>
              <a:cs typeface="PMingLiU" panose="02020500000000000000" charset="-120"/>
            </a:endParaRPr>
          </a:p>
        </p:txBody>
      </p:sp>
      <p:sp>
        <p:nvSpPr>
          <p:cNvPr id="13" name="object 13"/>
          <p:cNvSpPr txBox="1"/>
          <p:nvPr/>
        </p:nvSpPr>
        <p:spPr>
          <a:xfrm>
            <a:off x="3502533" y="3317366"/>
            <a:ext cx="381889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PMingLiU" panose="02020500000000000000" charset="-120"/>
                <a:cs typeface="PMingLiU" panose="02020500000000000000" charset="-120"/>
              </a:rPr>
              <a:t>—手作动物玩偶</a:t>
            </a:r>
            <a:r>
              <a:rPr sz="1800" spc="350" dirty="0">
                <a:latin typeface="PMingLiU" panose="02020500000000000000" charset="-120"/>
                <a:cs typeface="PMingLiU" panose="02020500000000000000" charset="-120"/>
              </a:rPr>
              <a:t> </a:t>
            </a:r>
            <a:r>
              <a:rPr sz="1200" dirty="0">
                <a:latin typeface="PMingLiU" panose="02020500000000000000" charset="-120"/>
                <a:cs typeface="PMingLiU" panose="02020500000000000000" charset="-120"/>
              </a:rPr>
              <a:t>（诚品书店：老外婆手工</a:t>
            </a:r>
            <a:r>
              <a:rPr sz="1200" spc="-15" dirty="0">
                <a:latin typeface="PMingLiU" panose="02020500000000000000" charset="-120"/>
                <a:cs typeface="PMingLiU" panose="02020500000000000000" charset="-120"/>
              </a:rPr>
              <a:t>DIY）</a:t>
            </a:r>
            <a:endParaRPr sz="1200">
              <a:latin typeface="PMingLiU" panose="02020500000000000000" charset="-120"/>
              <a:cs typeface="PMingLiU" panose="02020500000000000000" charset="-12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2141"/>
          </a:xfrm>
          <a:prstGeom prst="rect">
            <a:avLst/>
          </a:prstGeom>
          <a:blipFill>
            <a:blip r:embed="rId1" cstate="print"/>
            <a:stretch>
              <a:fillRect/>
            </a:stretch>
          </a:blipFill>
        </p:spPr>
        <p:txBody>
          <a:bodyPr wrap="square" lIns="0" tIns="0" rIns="0" bIns="0" rtlCol="0"/>
          <a:lstStyle/>
          <a:p/>
        </p:txBody>
      </p:sp>
      <p:sp>
        <p:nvSpPr>
          <p:cNvPr id="3" name="object 3"/>
          <p:cNvSpPr txBox="1">
            <a:spLocks noGrp="1"/>
          </p:cNvSpPr>
          <p:nvPr>
            <p:ph type="title"/>
          </p:nvPr>
        </p:nvSpPr>
        <p:spPr>
          <a:xfrm>
            <a:off x="563244" y="624204"/>
            <a:ext cx="2002155" cy="391160"/>
          </a:xfrm>
          <a:prstGeom prst="rect">
            <a:avLst/>
          </a:prstGeom>
        </p:spPr>
        <p:txBody>
          <a:bodyPr vert="horz" wrap="square" lIns="0" tIns="12700" rIns="0" bIns="0" rtlCol="0">
            <a:spAutoFit/>
          </a:bodyPr>
          <a:lstStyle/>
          <a:p>
            <a:pPr marL="12700">
              <a:lnSpc>
                <a:spcPct val="100000"/>
              </a:lnSpc>
              <a:spcBef>
                <a:spcPts val="100"/>
              </a:spcBef>
            </a:pPr>
            <a:r>
              <a:rPr sz="1800" spc="350" dirty="0">
                <a:solidFill>
                  <a:srgbClr val="FFFFFF"/>
                </a:solidFill>
              </a:rPr>
              <a:t>20</a:t>
            </a:r>
            <a:r>
              <a:rPr sz="1800" spc="-290" dirty="0">
                <a:solidFill>
                  <a:srgbClr val="FFFFFF"/>
                </a:solidFill>
              </a:rPr>
              <a:t>1</a:t>
            </a:r>
            <a:r>
              <a:rPr sz="1800" spc="335" dirty="0">
                <a:solidFill>
                  <a:srgbClr val="FFFFFF"/>
                </a:solidFill>
              </a:rPr>
              <a:t>7</a:t>
            </a:r>
            <a:r>
              <a:rPr sz="1800" dirty="0">
                <a:solidFill>
                  <a:srgbClr val="FFFFFF"/>
                </a:solidFill>
              </a:rPr>
              <a:t>，</a:t>
            </a:r>
            <a:r>
              <a:rPr sz="2400" dirty="0">
                <a:solidFill>
                  <a:srgbClr val="FFFFFF"/>
                </a:solidFill>
              </a:rPr>
              <a:t>匠心开启</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368802" y="2265426"/>
            <a:ext cx="672465" cy="670560"/>
          </a:xfrm>
          <a:custGeom>
            <a:avLst/>
            <a:gdLst/>
            <a:ahLst/>
            <a:cxnLst/>
            <a:rect l="l" t="t" r="r" b="b"/>
            <a:pathLst>
              <a:path w="672464" h="670560">
                <a:moveTo>
                  <a:pt x="0" y="0"/>
                </a:moveTo>
                <a:lnTo>
                  <a:pt x="672084" y="0"/>
                </a:lnTo>
                <a:lnTo>
                  <a:pt x="672084" y="670560"/>
                </a:lnTo>
                <a:lnTo>
                  <a:pt x="0" y="670560"/>
                </a:lnTo>
                <a:lnTo>
                  <a:pt x="0" y="0"/>
                </a:lnTo>
                <a:close/>
              </a:path>
            </a:pathLst>
          </a:custGeom>
          <a:ln w="44196">
            <a:solidFill>
              <a:srgbClr val="962924"/>
            </a:solidFill>
          </a:ln>
        </p:spPr>
        <p:txBody>
          <a:bodyPr wrap="square" lIns="0" tIns="0" rIns="0" bIns="0" rtlCol="0"/>
          <a:lstStyle/>
          <a:p/>
        </p:txBody>
      </p:sp>
      <p:sp>
        <p:nvSpPr>
          <p:cNvPr id="3" name="object 3"/>
          <p:cNvSpPr/>
          <p:nvPr/>
        </p:nvSpPr>
        <p:spPr>
          <a:xfrm>
            <a:off x="3517391" y="1732788"/>
            <a:ext cx="2054351" cy="102107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598164" y="1758695"/>
            <a:ext cx="1948180" cy="914400"/>
          </a:xfrm>
          <a:custGeom>
            <a:avLst/>
            <a:gdLst/>
            <a:ahLst/>
            <a:cxnLst/>
            <a:rect l="l" t="t" r="r" b="b"/>
            <a:pathLst>
              <a:path w="1948179" h="914400">
                <a:moveTo>
                  <a:pt x="0" y="0"/>
                </a:moveTo>
                <a:lnTo>
                  <a:pt x="1947672" y="0"/>
                </a:lnTo>
                <a:lnTo>
                  <a:pt x="1947672" y="914400"/>
                </a:lnTo>
                <a:lnTo>
                  <a:pt x="0" y="914400"/>
                </a:lnTo>
                <a:lnTo>
                  <a:pt x="0" y="0"/>
                </a:lnTo>
                <a:close/>
              </a:path>
            </a:pathLst>
          </a:custGeom>
          <a:solidFill>
            <a:srgbClr val="FFFFFF"/>
          </a:solidFill>
        </p:spPr>
        <p:txBody>
          <a:bodyPr wrap="square" lIns="0" tIns="0" rIns="0" bIns="0" rtlCol="0"/>
          <a:lstStyle/>
          <a:p/>
        </p:txBody>
      </p:sp>
      <p:sp>
        <p:nvSpPr>
          <p:cNvPr id="5" name="object 5"/>
          <p:cNvSpPr/>
          <p:nvPr/>
        </p:nvSpPr>
        <p:spPr>
          <a:xfrm>
            <a:off x="5387340" y="1604772"/>
            <a:ext cx="358140" cy="356870"/>
          </a:xfrm>
          <a:custGeom>
            <a:avLst/>
            <a:gdLst/>
            <a:ahLst/>
            <a:cxnLst/>
            <a:rect l="l" t="t" r="r" b="b"/>
            <a:pathLst>
              <a:path w="358139" h="356869">
                <a:moveTo>
                  <a:pt x="0" y="0"/>
                </a:moveTo>
                <a:lnTo>
                  <a:pt x="358139" y="0"/>
                </a:lnTo>
                <a:lnTo>
                  <a:pt x="358139" y="356615"/>
                </a:lnTo>
                <a:lnTo>
                  <a:pt x="0" y="356615"/>
                </a:lnTo>
                <a:lnTo>
                  <a:pt x="0" y="0"/>
                </a:lnTo>
                <a:close/>
              </a:path>
            </a:pathLst>
          </a:custGeom>
          <a:solidFill>
            <a:srgbClr val="984807"/>
          </a:solidFill>
        </p:spPr>
        <p:txBody>
          <a:bodyPr wrap="square" lIns="0" tIns="0" rIns="0" bIns="0" rtlCol="0"/>
          <a:lstStyle/>
          <a:p/>
        </p:txBody>
      </p:sp>
      <p:sp>
        <p:nvSpPr>
          <p:cNvPr id="6" name="object 6"/>
          <p:cNvSpPr/>
          <p:nvPr/>
        </p:nvSpPr>
        <p:spPr>
          <a:xfrm>
            <a:off x="5602223" y="1847088"/>
            <a:ext cx="215265" cy="215265"/>
          </a:xfrm>
          <a:custGeom>
            <a:avLst/>
            <a:gdLst/>
            <a:ahLst/>
            <a:cxnLst/>
            <a:rect l="l" t="t" r="r" b="b"/>
            <a:pathLst>
              <a:path w="215264" h="215264">
                <a:moveTo>
                  <a:pt x="0" y="0"/>
                </a:moveTo>
                <a:lnTo>
                  <a:pt x="214884" y="0"/>
                </a:lnTo>
                <a:lnTo>
                  <a:pt x="214884" y="214884"/>
                </a:lnTo>
                <a:lnTo>
                  <a:pt x="0" y="214884"/>
                </a:lnTo>
                <a:lnTo>
                  <a:pt x="0" y="0"/>
                </a:lnTo>
                <a:close/>
              </a:path>
            </a:pathLst>
          </a:custGeom>
          <a:solidFill>
            <a:srgbClr val="984807"/>
          </a:solidFill>
        </p:spPr>
        <p:txBody>
          <a:bodyPr wrap="square" lIns="0" tIns="0" rIns="0" bIns="0" rtlCol="0"/>
          <a:lstStyle/>
          <a:p/>
        </p:txBody>
      </p:sp>
      <p:sp>
        <p:nvSpPr>
          <p:cNvPr id="7" name="object 7"/>
          <p:cNvSpPr txBox="1">
            <a:spLocks noGrp="1"/>
          </p:cNvSpPr>
          <p:nvPr>
            <p:ph type="title"/>
          </p:nvPr>
        </p:nvSpPr>
        <p:spPr>
          <a:xfrm>
            <a:off x="3948111" y="1829435"/>
            <a:ext cx="1244600" cy="391160"/>
          </a:xfrm>
          <a:prstGeom prst="rect">
            <a:avLst/>
          </a:prstGeom>
        </p:spPr>
        <p:txBody>
          <a:bodyPr vert="horz" wrap="square" lIns="0" tIns="12700" rIns="0" bIns="0" rtlCol="0">
            <a:spAutoFit/>
          </a:bodyPr>
          <a:lstStyle/>
          <a:p>
            <a:pPr marL="12700">
              <a:lnSpc>
                <a:spcPct val="100000"/>
              </a:lnSpc>
              <a:spcBef>
                <a:spcPts val="100"/>
              </a:spcBef>
            </a:pPr>
            <a:r>
              <a:rPr sz="2400" dirty="0"/>
              <a:t>匠心芳作</a:t>
            </a:r>
            <a:endParaRPr sz="2400"/>
          </a:p>
        </p:txBody>
      </p:sp>
      <p:sp>
        <p:nvSpPr>
          <p:cNvPr id="8" name="object 8"/>
          <p:cNvSpPr txBox="1"/>
          <p:nvPr/>
        </p:nvSpPr>
        <p:spPr>
          <a:xfrm>
            <a:off x="3949636" y="2343022"/>
            <a:ext cx="124206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PMingLiU" panose="02020500000000000000" charset="-120"/>
                <a:cs typeface="PMingLiU" panose="02020500000000000000" charset="-120"/>
              </a:rPr>
              <a:t>手作香氛蜡烛</a:t>
            </a:r>
            <a:endParaRPr sz="1600">
              <a:latin typeface="PMingLiU" panose="02020500000000000000" charset="-120"/>
              <a:cs typeface="PMingLiU" panose="02020500000000000000" charset="-12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48002" y="1499034"/>
            <a:ext cx="1444625" cy="1489075"/>
          </a:xfrm>
          <a:prstGeom prst="rect">
            <a:avLst/>
          </a:prstGeom>
        </p:spPr>
        <p:txBody>
          <a:bodyPr vert="horz" wrap="square" lIns="0" tIns="12700" rIns="0" bIns="0" rtlCol="0">
            <a:spAutoFit/>
          </a:bodyPr>
          <a:lstStyle/>
          <a:p>
            <a:pPr marL="82550" marR="73025" indent="258445">
              <a:lnSpc>
                <a:spcPct val="150000"/>
              </a:lnSpc>
              <a:spcBef>
                <a:spcPts val="100"/>
              </a:spcBef>
            </a:pPr>
            <a:r>
              <a:rPr sz="1600" spc="-5" dirty="0">
                <a:latin typeface="PMingLiU" panose="02020500000000000000" charset="-120"/>
                <a:cs typeface="PMingLiU" panose="02020500000000000000" charset="-120"/>
              </a:rPr>
              <a:t>崇尚自然 追求有机生活 </a:t>
            </a:r>
            <a:r>
              <a:rPr sz="1600" spc="325" dirty="0">
                <a:latin typeface="PMingLiU" panose="02020500000000000000" charset="-120"/>
                <a:cs typeface="PMingLiU" panose="02020500000000000000" charset="-120"/>
              </a:rPr>
              <a:t>2</a:t>
            </a:r>
            <a:r>
              <a:rPr sz="1600" spc="305" dirty="0">
                <a:latin typeface="PMingLiU" panose="02020500000000000000" charset="-120"/>
                <a:cs typeface="PMingLiU" panose="02020500000000000000" charset="-120"/>
              </a:rPr>
              <a:t>0</a:t>
            </a:r>
            <a:r>
              <a:rPr sz="1600" spc="10" dirty="0">
                <a:latin typeface="PMingLiU" panose="02020500000000000000" charset="-120"/>
                <a:cs typeface="PMingLiU" panose="02020500000000000000" charset="-120"/>
              </a:rPr>
              <a:t>1</a:t>
            </a:r>
            <a:r>
              <a:rPr sz="1600" spc="15" dirty="0">
                <a:latin typeface="PMingLiU" panose="02020500000000000000" charset="-120"/>
                <a:cs typeface="PMingLiU" panose="02020500000000000000" charset="-120"/>
              </a:rPr>
              <a:t>7</a:t>
            </a:r>
            <a:r>
              <a:rPr sz="1600" spc="-5" dirty="0">
                <a:latin typeface="PMingLiU" panose="02020500000000000000" charset="-120"/>
                <a:cs typeface="PMingLiU" panose="02020500000000000000" charset="-120"/>
              </a:rPr>
              <a:t>年第一天</a:t>
            </a:r>
            <a:endParaRPr sz="1600">
              <a:latin typeface="PMingLiU" panose="02020500000000000000" charset="-120"/>
              <a:cs typeface="PMingLiU" panose="02020500000000000000" charset="-120"/>
            </a:endParaRPr>
          </a:p>
          <a:p>
            <a:pPr marL="12700">
              <a:lnSpc>
                <a:spcPct val="100000"/>
              </a:lnSpc>
              <a:spcBef>
                <a:spcPts val="960"/>
              </a:spcBef>
            </a:pPr>
            <a:r>
              <a:rPr sz="1600" spc="-5" dirty="0">
                <a:latin typeface="PMingLiU" panose="02020500000000000000" charset="-120"/>
                <a:cs typeface="PMingLiU" panose="02020500000000000000" charset="-120"/>
              </a:rPr>
              <a:t>由香氛美学开启</a:t>
            </a:r>
            <a:endParaRPr sz="1600">
              <a:latin typeface="PMingLiU" panose="02020500000000000000" charset="-120"/>
              <a:cs typeface="PMingLiU" panose="02020500000000000000" charset="-120"/>
            </a:endParaRPr>
          </a:p>
        </p:txBody>
      </p:sp>
      <p:sp>
        <p:nvSpPr>
          <p:cNvPr id="3" name="object 3"/>
          <p:cNvSpPr/>
          <p:nvPr/>
        </p:nvSpPr>
        <p:spPr>
          <a:xfrm>
            <a:off x="5724144" y="0"/>
            <a:ext cx="3419856" cy="514350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4483608" y="1147572"/>
            <a:ext cx="1863839" cy="2348483"/>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4564379" y="1173480"/>
            <a:ext cx="1757171" cy="2241803"/>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54811" y="1268935"/>
            <a:ext cx="4100829" cy="2266315"/>
          </a:xfrm>
          <a:prstGeom prst="rect">
            <a:avLst/>
          </a:prstGeom>
        </p:spPr>
        <p:txBody>
          <a:bodyPr vert="horz" wrap="square" lIns="0" tIns="119380" rIns="0" bIns="0" rtlCol="0">
            <a:spAutoFit/>
          </a:bodyPr>
          <a:lstStyle/>
          <a:p>
            <a:pPr marL="12700">
              <a:lnSpc>
                <a:spcPct val="100000"/>
              </a:lnSpc>
              <a:spcBef>
                <a:spcPts val="940"/>
              </a:spcBef>
            </a:pPr>
            <a:r>
              <a:rPr sz="1400" dirty="0">
                <a:latin typeface="PMingLiU" panose="02020500000000000000" charset="-120"/>
                <a:cs typeface="PMingLiU" panose="02020500000000000000" charset="-120"/>
              </a:rPr>
              <a:t>活动时间</a:t>
            </a:r>
            <a:r>
              <a:rPr sz="1400" spc="-5" dirty="0">
                <a:latin typeface="PMingLiU" panose="02020500000000000000" charset="-120"/>
                <a:cs typeface="PMingLiU" panose="02020500000000000000" charset="-120"/>
              </a:rPr>
              <a:t>：</a:t>
            </a:r>
            <a:r>
              <a:rPr sz="1400" spc="-5" dirty="0">
                <a:latin typeface="Calibri" panose="020F0502020204030204"/>
                <a:cs typeface="Calibri" panose="020F0502020204030204"/>
              </a:rPr>
              <a:t>2017</a:t>
            </a:r>
            <a:r>
              <a:rPr sz="1400" dirty="0">
                <a:latin typeface="PMingLiU" panose="02020500000000000000" charset="-120"/>
                <a:cs typeface="PMingLiU" panose="02020500000000000000" charset="-120"/>
              </a:rPr>
              <a:t>年</a:t>
            </a:r>
            <a:r>
              <a:rPr sz="1400" spc="-5" dirty="0">
                <a:latin typeface="Calibri" panose="020F0502020204030204"/>
                <a:cs typeface="Calibri" panose="020F0502020204030204"/>
              </a:rPr>
              <a:t>1</a:t>
            </a:r>
            <a:r>
              <a:rPr sz="1400" dirty="0">
                <a:latin typeface="PMingLiU" panose="02020500000000000000" charset="-120"/>
                <a:cs typeface="PMingLiU" panose="02020500000000000000" charset="-120"/>
              </a:rPr>
              <a:t>月</a:t>
            </a:r>
            <a:r>
              <a:rPr sz="1400" spc="-5" dirty="0">
                <a:latin typeface="Calibri" panose="020F0502020204030204"/>
                <a:cs typeface="Calibri" panose="020F0502020204030204"/>
              </a:rPr>
              <a:t>1</a:t>
            </a:r>
            <a:r>
              <a:rPr sz="1400" dirty="0">
                <a:latin typeface="PMingLiU" panose="02020500000000000000" charset="-120"/>
                <a:cs typeface="PMingLiU" panose="02020500000000000000" charset="-120"/>
              </a:rPr>
              <a:t>日</a:t>
            </a:r>
            <a:r>
              <a:rPr sz="1400" spc="-60" dirty="0">
                <a:latin typeface="PMingLiU" panose="02020500000000000000" charset="-120"/>
                <a:cs typeface="PMingLiU" panose="02020500000000000000" charset="-120"/>
              </a:rPr>
              <a:t> </a:t>
            </a:r>
            <a:r>
              <a:rPr sz="1400" spc="-5" dirty="0">
                <a:latin typeface="Calibri" panose="020F0502020204030204"/>
                <a:cs typeface="Calibri" panose="020F0502020204030204"/>
              </a:rPr>
              <a:t>13:00—15:30</a:t>
            </a:r>
            <a:endParaRPr sz="1400">
              <a:latin typeface="Calibri" panose="020F0502020204030204"/>
              <a:cs typeface="Calibri" panose="020F0502020204030204"/>
            </a:endParaRPr>
          </a:p>
          <a:p>
            <a:pPr marL="12700" marR="1247140">
              <a:lnSpc>
                <a:spcPct val="150000"/>
              </a:lnSpc>
            </a:pPr>
            <a:r>
              <a:rPr sz="1400" dirty="0">
                <a:latin typeface="PMingLiU" panose="02020500000000000000" charset="-120"/>
                <a:cs typeface="PMingLiU" panose="02020500000000000000" charset="-120"/>
              </a:rPr>
              <a:t>活动地点：中锐</a:t>
            </a:r>
            <a:r>
              <a:rPr sz="1400" dirty="0">
                <a:latin typeface="Calibri" panose="020F0502020204030204"/>
                <a:cs typeface="Calibri" panose="020F0502020204030204"/>
              </a:rPr>
              <a:t>·</a:t>
            </a:r>
            <a:r>
              <a:rPr sz="1400" spc="-15" dirty="0">
                <a:latin typeface="PMingLiU" panose="02020500000000000000" charset="-120"/>
                <a:cs typeface="PMingLiU" panose="02020500000000000000" charset="-120"/>
              </a:rPr>
              <a:t>星</a:t>
            </a:r>
            <a:r>
              <a:rPr sz="1400" dirty="0">
                <a:latin typeface="PMingLiU" panose="02020500000000000000" charset="-120"/>
                <a:cs typeface="PMingLiU" panose="02020500000000000000" charset="-120"/>
              </a:rPr>
              <a:t>公元名</a:t>
            </a:r>
            <a:r>
              <a:rPr sz="1400" spc="-15" dirty="0">
                <a:latin typeface="PMingLiU" panose="02020500000000000000" charset="-120"/>
                <a:cs typeface="PMingLiU" panose="02020500000000000000" charset="-120"/>
              </a:rPr>
              <a:t>邸</a:t>
            </a:r>
            <a:r>
              <a:rPr sz="1400" dirty="0">
                <a:latin typeface="PMingLiU" panose="02020500000000000000" charset="-120"/>
                <a:cs typeface="PMingLiU" panose="02020500000000000000" charset="-120"/>
              </a:rPr>
              <a:t>售楼处 活动主题：匠心芳作</a:t>
            </a:r>
            <a:r>
              <a:rPr sz="1400" spc="-15" dirty="0">
                <a:latin typeface="Calibri" panose="020F0502020204030204"/>
                <a:cs typeface="Calibri" panose="020F0502020204030204"/>
              </a:rPr>
              <a:t>—</a:t>
            </a:r>
            <a:r>
              <a:rPr sz="1400" dirty="0">
                <a:latin typeface="PMingLiU" panose="02020500000000000000" charset="-120"/>
                <a:cs typeface="PMingLiU" panose="02020500000000000000" charset="-120"/>
              </a:rPr>
              <a:t>手作</a:t>
            </a:r>
            <a:r>
              <a:rPr sz="1400" spc="-15" dirty="0">
                <a:latin typeface="PMingLiU" panose="02020500000000000000" charset="-120"/>
                <a:cs typeface="PMingLiU" panose="02020500000000000000" charset="-120"/>
              </a:rPr>
              <a:t>香</a:t>
            </a:r>
            <a:r>
              <a:rPr sz="1400" dirty="0">
                <a:latin typeface="PMingLiU" panose="02020500000000000000" charset="-120"/>
                <a:cs typeface="PMingLiU" panose="02020500000000000000" charset="-120"/>
              </a:rPr>
              <a:t>氛蜡烛</a:t>
            </a:r>
            <a:endParaRPr sz="1400">
              <a:latin typeface="PMingLiU" panose="02020500000000000000" charset="-120"/>
              <a:cs typeface="PMingLiU" panose="02020500000000000000" charset="-120"/>
            </a:endParaRPr>
          </a:p>
          <a:p>
            <a:pPr marL="885825" marR="5080" indent="-873760">
              <a:lnSpc>
                <a:spcPct val="150000"/>
              </a:lnSpc>
            </a:pPr>
            <a:r>
              <a:rPr sz="1400" dirty="0">
                <a:latin typeface="PMingLiU" panose="02020500000000000000" charset="-120"/>
                <a:cs typeface="PMingLiU" panose="02020500000000000000" charset="-120"/>
              </a:rPr>
              <a:t>活动内容：特邀</a:t>
            </a:r>
            <a:r>
              <a:rPr sz="1400" b="1" spc="-10" dirty="0">
                <a:latin typeface="Calibri" panose="020F0502020204030204"/>
                <a:cs typeface="Calibri" panose="020F0502020204030204"/>
              </a:rPr>
              <a:t>AGessences</a:t>
            </a:r>
            <a:r>
              <a:rPr sz="1400" dirty="0">
                <a:latin typeface="PMingLiU" panose="02020500000000000000" charset="-120"/>
                <a:cs typeface="PMingLiU" panose="02020500000000000000" charset="-120"/>
              </a:rPr>
              <a:t>宋</a:t>
            </a:r>
            <a:r>
              <a:rPr sz="1400" spc="-15" dirty="0">
                <a:latin typeface="PMingLiU" panose="02020500000000000000" charset="-120"/>
                <a:cs typeface="PMingLiU" panose="02020500000000000000" charset="-120"/>
              </a:rPr>
              <a:t>俪</a:t>
            </a:r>
            <a:r>
              <a:rPr sz="1400" dirty="0">
                <a:latin typeface="PMingLiU" panose="02020500000000000000" charset="-120"/>
                <a:cs typeface="PMingLiU" panose="02020500000000000000" charset="-120"/>
              </a:rPr>
              <a:t>文老</a:t>
            </a:r>
            <a:r>
              <a:rPr sz="1400" spc="-15" dirty="0">
                <a:latin typeface="PMingLiU" panose="02020500000000000000" charset="-120"/>
                <a:cs typeface="PMingLiU" panose="02020500000000000000" charset="-120"/>
              </a:rPr>
              <a:t>师</a:t>
            </a:r>
            <a:r>
              <a:rPr sz="1400" dirty="0">
                <a:latin typeface="PMingLiU" panose="02020500000000000000" charset="-120"/>
                <a:cs typeface="PMingLiU" panose="02020500000000000000" charset="-120"/>
              </a:rPr>
              <a:t>亲临</a:t>
            </a:r>
            <a:r>
              <a:rPr sz="1400" spc="-15" dirty="0">
                <a:latin typeface="PMingLiU" panose="02020500000000000000" charset="-120"/>
                <a:cs typeface="PMingLiU" panose="02020500000000000000" charset="-120"/>
              </a:rPr>
              <a:t>活</a:t>
            </a:r>
            <a:r>
              <a:rPr sz="1400" dirty="0">
                <a:latin typeface="PMingLiU" panose="02020500000000000000" charset="-120"/>
                <a:cs typeface="PMingLiU" panose="02020500000000000000" charset="-120"/>
              </a:rPr>
              <a:t>动现场 教授现场来宾专业精油</a:t>
            </a:r>
            <a:r>
              <a:rPr sz="1400" spc="-15" dirty="0">
                <a:latin typeface="PMingLiU" panose="02020500000000000000" charset="-120"/>
                <a:cs typeface="PMingLiU" panose="02020500000000000000" charset="-120"/>
              </a:rPr>
              <a:t>知</a:t>
            </a:r>
            <a:r>
              <a:rPr sz="1400" dirty="0">
                <a:latin typeface="PMingLiU" panose="02020500000000000000" charset="-120"/>
                <a:cs typeface="PMingLiU" panose="02020500000000000000" charset="-120"/>
              </a:rPr>
              <a:t>识</a:t>
            </a:r>
            <a:endParaRPr sz="1400">
              <a:latin typeface="PMingLiU" panose="02020500000000000000" charset="-120"/>
              <a:cs typeface="PMingLiU" panose="02020500000000000000" charset="-120"/>
            </a:endParaRPr>
          </a:p>
          <a:p>
            <a:pPr marL="885825" marR="1602105">
              <a:lnSpc>
                <a:spcPct val="150000"/>
              </a:lnSpc>
            </a:pPr>
            <a:r>
              <a:rPr sz="1400" dirty="0">
                <a:latin typeface="PMingLiU" panose="02020500000000000000" charset="-120"/>
                <a:cs typeface="PMingLiU" panose="02020500000000000000" charset="-120"/>
              </a:rPr>
              <a:t>调制属于自己的味道 制作香氛蜡烛</a:t>
            </a:r>
            <a:endParaRPr sz="1400">
              <a:latin typeface="PMingLiU" panose="02020500000000000000" charset="-120"/>
              <a:cs typeface="PMingLiU" panose="02020500000000000000" charset="-120"/>
            </a:endParaRPr>
          </a:p>
        </p:txBody>
      </p:sp>
      <p:sp>
        <p:nvSpPr>
          <p:cNvPr id="3" name="object 3"/>
          <p:cNvSpPr/>
          <p:nvPr/>
        </p:nvSpPr>
        <p:spPr>
          <a:xfrm>
            <a:off x="371856" y="3745229"/>
            <a:ext cx="8400415" cy="0"/>
          </a:xfrm>
          <a:custGeom>
            <a:avLst/>
            <a:gdLst/>
            <a:ahLst/>
            <a:cxnLst/>
            <a:rect l="l" t="t" r="r" b="b"/>
            <a:pathLst>
              <a:path w="8400415">
                <a:moveTo>
                  <a:pt x="0" y="0"/>
                </a:moveTo>
                <a:lnTo>
                  <a:pt x="8400288" y="0"/>
                </a:lnTo>
              </a:path>
            </a:pathLst>
          </a:custGeom>
          <a:ln w="66040">
            <a:solidFill>
              <a:srgbClr val="962924"/>
            </a:solidFill>
          </a:ln>
        </p:spPr>
        <p:txBody>
          <a:bodyPr wrap="square" lIns="0" tIns="0" rIns="0" bIns="0" rtlCol="0"/>
          <a:lstStyle/>
          <a:p/>
        </p:txBody>
      </p:sp>
      <p:sp>
        <p:nvSpPr>
          <p:cNvPr id="4" name="object 4"/>
          <p:cNvSpPr/>
          <p:nvPr/>
        </p:nvSpPr>
        <p:spPr>
          <a:xfrm>
            <a:off x="404552" y="1176019"/>
            <a:ext cx="0" cy="2536190"/>
          </a:xfrm>
          <a:custGeom>
            <a:avLst/>
            <a:gdLst/>
            <a:ahLst/>
            <a:cxnLst/>
            <a:rect l="l" t="t" r="r" b="b"/>
            <a:pathLst>
              <a:path h="2536190">
                <a:moveTo>
                  <a:pt x="0" y="0"/>
                </a:moveTo>
                <a:lnTo>
                  <a:pt x="0" y="2536190"/>
                </a:lnTo>
              </a:path>
            </a:pathLst>
          </a:custGeom>
          <a:ln w="65392">
            <a:solidFill>
              <a:srgbClr val="962924"/>
            </a:solidFill>
          </a:ln>
        </p:spPr>
        <p:txBody>
          <a:bodyPr wrap="square" lIns="0" tIns="0" rIns="0" bIns="0" rtlCol="0"/>
          <a:lstStyle/>
          <a:p/>
        </p:txBody>
      </p:sp>
      <p:sp>
        <p:nvSpPr>
          <p:cNvPr id="5" name="object 5"/>
          <p:cNvSpPr/>
          <p:nvPr/>
        </p:nvSpPr>
        <p:spPr>
          <a:xfrm>
            <a:off x="371856" y="1143635"/>
            <a:ext cx="8400415" cy="0"/>
          </a:xfrm>
          <a:custGeom>
            <a:avLst/>
            <a:gdLst/>
            <a:ahLst/>
            <a:cxnLst/>
            <a:rect l="l" t="t" r="r" b="b"/>
            <a:pathLst>
              <a:path w="8400415">
                <a:moveTo>
                  <a:pt x="0" y="0"/>
                </a:moveTo>
                <a:lnTo>
                  <a:pt x="8400288" y="0"/>
                </a:lnTo>
              </a:path>
            </a:pathLst>
          </a:custGeom>
          <a:ln w="64769">
            <a:solidFill>
              <a:srgbClr val="962924"/>
            </a:solidFill>
          </a:ln>
        </p:spPr>
        <p:txBody>
          <a:bodyPr wrap="square" lIns="0" tIns="0" rIns="0" bIns="0" rtlCol="0"/>
          <a:lstStyle/>
          <a:p/>
        </p:txBody>
      </p:sp>
      <p:sp>
        <p:nvSpPr>
          <p:cNvPr id="6" name="object 6"/>
          <p:cNvSpPr/>
          <p:nvPr/>
        </p:nvSpPr>
        <p:spPr>
          <a:xfrm>
            <a:off x="8739447" y="1176388"/>
            <a:ext cx="0" cy="2536825"/>
          </a:xfrm>
          <a:custGeom>
            <a:avLst/>
            <a:gdLst/>
            <a:ahLst/>
            <a:cxnLst/>
            <a:rect l="l" t="t" r="r" b="b"/>
            <a:pathLst>
              <a:path h="2536825">
                <a:moveTo>
                  <a:pt x="0" y="0"/>
                </a:moveTo>
                <a:lnTo>
                  <a:pt x="0" y="2536215"/>
                </a:lnTo>
              </a:path>
            </a:pathLst>
          </a:custGeom>
          <a:ln w="65392">
            <a:solidFill>
              <a:srgbClr val="962924"/>
            </a:solidFill>
          </a:ln>
        </p:spPr>
        <p:txBody>
          <a:bodyPr wrap="square" lIns="0" tIns="0" rIns="0" bIns="0" rtlCol="0"/>
          <a:lstStyle/>
          <a:p/>
        </p:txBody>
      </p:sp>
      <p:sp>
        <p:nvSpPr>
          <p:cNvPr id="7" name="object 7"/>
          <p:cNvSpPr/>
          <p:nvPr/>
        </p:nvSpPr>
        <p:spPr>
          <a:xfrm>
            <a:off x="4693920" y="754379"/>
            <a:ext cx="4271771" cy="2871215"/>
          </a:xfrm>
          <a:prstGeom prst="rect">
            <a:avLst/>
          </a:prstGeom>
          <a:blipFill>
            <a:blip r:embed="rId1" cstate="print"/>
            <a:stretch>
              <a:fillRect/>
            </a:stretch>
          </a:blipFill>
        </p:spPr>
        <p:txBody>
          <a:bodyPr wrap="square" lIns="0" tIns="0" rIns="0" bIns="0" rtlCol="0"/>
          <a:lstStyle/>
          <a:p/>
        </p:txBody>
      </p:sp>
      <p:sp>
        <p:nvSpPr>
          <p:cNvPr id="8" name="object 8"/>
          <p:cNvSpPr/>
          <p:nvPr/>
        </p:nvSpPr>
        <p:spPr>
          <a:xfrm>
            <a:off x="4774691" y="780288"/>
            <a:ext cx="4165091" cy="2764535"/>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99956" y="649604"/>
            <a:ext cx="1706880" cy="208279"/>
          </a:xfrm>
          <a:prstGeom prst="rect">
            <a:avLst/>
          </a:prstGeom>
        </p:spPr>
        <p:txBody>
          <a:bodyPr vert="horz" wrap="square" lIns="0" tIns="12700" rIns="0" bIns="0" rtlCol="0">
            <a:spAutoFit/>
          </a:bodyPr>
          <a:lstStyle/>
          <a:p>
            <a:pPr marL="12700">
              <a:lnSpc>
                <a:spcPct val="100000"/>
              </a:lnSpc>
              <a:spcBef>
                <a:spcPts val="100"/>
              </a:spcBef>
            </a:pPr>
            <a:r>
              <a:rPr spc="125" dirty="0"/>
              <a:t>AG，2003</a:t>
            </a:r>
            <a:r>
              <a:rPr dirty="0"/>
              <a:t>年成立于北京</a:t>
            </a:r>
            <a:endParaRPr dirty="0"/>
          </a:p>
        </p:txBody>
      </p:sp>
      <p:sp>
        <p:nvSpPr>
          <p:cNvPr id="3" name="object 3"/>
          <p:cNvSpPr txBox="1"/>
          <p:nvPr/>
        </p:nvSpPr>
        <p:spPr>
          <a:xfrm>
            <a:off x="4728940" y="832484"/>
            <a:ext cx="4246880" cy="1122680"/>
          </a:xfrm>
          <a:prstGeom prst="rect">
            <a:avLst/>
          </a:prstGeom>
        </p:spPr>
        <p:txBody>
          <a:bodyPr vert="horz" wrap="square" lIns="0" tIns="104139" rIns="0" bIns="0" rtlCol="0">
            <a:spAutoFit/>
          </a:bodyPr>
          <a:lstStyle/>
          <a:p>
            <a:pPr marL="675005">
              <a:lnSpc>
                <a:spcPct val="100000"/>
              </a:lnSpc>
              <a:spcBef>
                <a:spcPts val="820"/>
              </a:spcBef>
            </a:pPr>
            <a:r>
              <a:rPr sz="1200" dirty="0">
                <a:latin typeface="PMingLiU" panose="02020500000000000000" charset="-120"/>
                <a:cs typeface="PMingLiU" panose="02020500000000000000" charset="-120"/>
              </a:rPr>
              <a:t>设计个人治疗处方的独立芳香疗法研究中心</a:t>
            </a:r>
            <a:endParaRPr sz="1200">
              <a:latin typeface="PMingLiU" panose="02020500000000000000" charset="-120"/>
              <a:cs typeface="PMingLiU" panose="02020500000000000000" charset="-120"/>
            </a:endParaRPr>
          </a:p>
          <a:p>
            <a:pPr marL="12700" marR="5080" algn="ctr">
              <a:lnSpc>
                <a:spcPct val="150000"/>
              </a:lnSpc>
            </a:pPr>
            <a:r>
              <a:rPr sz="1200" dirty="0">
                <a:latin typeface="PMingLiU" panose="02020500000000000000" charset="-120"/>
                <a:cs typeface="PMingLiU" panose="02020500000000000000" charset="-120"/>
              </a:rPr>
              <a:t>国内多家五星酒店、顶级</a:t>
            </a:r>
            <a:r>
              <a:rPr sz="1200" spc="125" dirty="0">
                <a:latin typeface="PMingLiU" panose="02020500000000000000" charset="-120"/>
                <a:cs typeface="PMingLiU" panose="02020500000000000000" charset="-120"/>
              </a:rPr>
              <a:t>S</a:t>
            </a:r>
            <a:r>
              <a:rPr sz="1200" spc="100" dirty="0">
                <a:latin typeface="PMingLiU" panose="02020500000000000000" charset="-120"/>
                <a:cs typeface="PMingLiU" panose="02020500000000000000" charset="-120"/>
              </a:rPr>
              <a:t>pa</a:t>
            </a:r>
            <a:r>
              <a:rPr sz="1200" dirty="0">
                <a:latin typeface="PMingLiU" panose="02020500000000000000" charset="-120"/>
                <a:cs typeface="PMingLiU" panose="02020500000000000000" charset="-120"/>
              </a:rPr>
              <a:t>水疗中心设计和提供专业芳疗产品 长期致力于推广精油生活应用</a:t>
            </a:r>
            <a:endParaRPr sz="1200">
              <a:latin typeface="PMingLiU" panose="02020500000000000000" charset="-120"/>
              <a:cs typeface="PMingLiU" panose="02020500000000000000" charset="-120"/>
            </a:endParaRPr>
          </a:p>
          <a:p>
            <a:pPr algn="ctr">
              <a:lnSpc>
                <a:spcPct val="100000"/>
              </a:lnSpc>
              <a:spcBef>
                <a:spcPts val="720"/>
              </a:spcBef>
            </a:pPr>
            <a:r>
              <a:rPr sz="1200" dirty="0">
                <a:latin typeface="PMingLiU" panose="02020500000000000000" charset="-120"/>
                <a:cs typeface="PMingLiU" panose="02020500000000000000" charset="-120"/>
              </a:rPr>
              <a:t>贩售健康天然的产品，更倡导一种自然、可持续的生活态度</a:t>
            </a:r>
            <a:endParaRPr sz="1200">
              <a:latin typeface="PMingLiU" panose="02020500000000000000" charset="-120"/>
              <a:cs typeface="PMingLiU" panose="02020500000000000000" charset="-120"/>
            </a:endParaRPr>
          </a:p>
        </p:txBody>
      </p:sp>
      <p:sp>
        <p:nvSpPr>
          <p:cNvPr id="4" name="object 4"/>
          <p:cNvSpPr/>
          <p:nvPr/>
        </p:nvSpPr>
        <p:spPr>
          <a:xfrm>
            <a:off x="4549140" y="2898648"/>
            <a:ext cx="4594859" cy="2244851"/>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0" y="0"/>
            <a:ext cx="4575048" cy="2898647"/>
          </a:xfrm>
          <a:prstGeom prst="rect">
            <a:avLst/>
          </a:prstGeom>
          <a:blipFill>
            <a:blip r:embed="rId2" cstate="print"/>
            <a:stretch>
              <a:fillRect/>
            </a:stretch>
          </a:blipFill>
        </p:spPr>
        <p:txBody>
          <a:bodyPr wrap="square" lIns="0" tIns="0" rIns="0" bIns="0" rtlCol="0"/>
          <a:lstStyle/>
          <a:p/>
        </p:txBody>
      </p:sp>
      <p:sp>
        <p:nvSpPr>
          <p:cNvPr id="6" name="object 6"/>
          <p:cNvSpPr txBox="1"/>
          <p:nvPr/>
        </p:nvSpPr>
        <p:spPr>
          <a:xfrm>
            <a:off x="443801" y="3155442"/>
            <a:ext cx="3683000" cy="592455"/>
          </a:xfrm>
          <a:prstGeom prst="rect">
            <a:avLst/>
          </a:prstGeom>
        </p:spPr>
        <p:txBody>
          <a:bodyPr vert="horz" wrap="square" lIns="0" tIns="12700" rIns="0" bIns="0" rtlCol="0">
            <a:spAutoFit/>
          </a:bodyPr>
          <a:lstStyle/>
          <a:p>
            <a:pPr algn="ctr">
              <a:lnSpc>
                <a:spcPct val="100000"/>
              </a:lnSpc>
              <a:spcBef>
                <a:spcPts val="100"/>
              </a:spcBef>
            </a:pPr>
            <a:r>
              <a:rPr sz="1800" spc="165" dirty="0">
                <a:latin typeface="PMingLiU" panose="02020500000000000000" charset="-120"/>
                <a:cs typeface="PMingLiU" panose="02020500000000000000" charset="-120"/>
              </a:rPr>
              <a:t>AGessences</a:t>
            </a:r>
            <a:endParaRPr sz="1800">
              <a:latin typeface="PMingLiU" panose="02020500000000000000" charset="-120"/>
              <a:cs typeface="PMingLiU" panose="02020500000000000000" charset="-120"/>
            </a:endParaRPr>
          </a:p>
          <a:p>
            <a:pPr algn="ctr">
              <a:lnSpc>
                <a:spcPct val="100000"/>
              </a:lnSpc>
              <a:spcBef>
                <a:spcPts val="860"/>
              </a:spcBef>
            </a:pPr>
            <a:r>
              <a:rPr sz="1200" dirty="0">
                <a:latin typeface="PMingLiU" panose="02020500000000000000" charset="-120"/>
                <a:cs typeface="PMingLiU" panose="02020500000000000000" charset="-120"/>
              </a:rPr>
              <a:t>每个人都应该有一种属于自己独特的味道</a:t>
            </a:r>
            <a:r>
              <a:rPr sz="1200" spc="950" dirty="0">
                <a:latin typeface="PMingLiU" panose="02020500000000000000" charset="-120"/>
                <a:cs typeface="PMingLiU" panose="02020500000000000000" charset="-120"/>
              </a:rPr>
              <a:t>······</a:t>
            </a:r>
            <a:endParaRPr sz="1200">
              <a:latin typeface="PMingLiU" panose="02020500000000000000" charset="-120"/>
              <a:cs typeface="PMingLiU" panose="02020500000000000000" charset="-120"/>
            </a:endParaRPr>
          </a:p>
        </p:txBody>
      </p:sp>
      <p:sp>
        <p:nvSpPr>
          <p:cNvPr id="7" name="object 7"/>
          <p:cNvSpPr/>
          <p:nvPr/>
        </p:nvSpPr>
        <p:spPr>
          <a:xfrm>
            <a:off x="108965" y="2899410"/>
            <a:ext cx="8921750" cy="0"/>
          </a:xfrm>
          <a:custGeom>
            <a:avLst/>
            <a:gdLst/>
            <a:ahLst/>
            <a:cxnLst/>
            <a:rect l="l" t="t" r="r" b="b"/>
            <a:pathLst>
              <a:path w="8921750">
                <a:moveTo>
                  <a:pt x="0" y="0"/>
                </a:moveTo>
                <a:lnTo>
                  <a:pt x="8921750" y="0"/>
                </a:lnTo>
              </a:path>
            </a:pathLst>
          </a:custGeom>
          <a:ln w="44196">
            <a:solidFill>
              <a:srgbClr val="962924"/>
            </a:solidFill>
          </a:ln>
        </p:spPr>
        <p:txBody>
          <a:bodyPr wrap="square" lIns="0" tIns="0" rIns="0" bIns="0" rtlCol="0"/>
          <a:lstStyle/>
          <a:p/>
        </p:txBody>
      </p:sp>
      <p:sp>
        <p:nvSpPr>
          <p:cNvPr id="8" name="object 8"/>
          <p:cNvSpPr/>
          <p:nvPr/>
        </p:nvSpPr>
        <p:spPr>
          <a:xfrm>
            <a:off x="9015221" y="172973"/>
            <a:ext cx="0" cy="2708910"/>
          </a:xfrm>
          <a:custGeom>
            <a:avLst/>
            <a:gdLst/>
            <a:ahLst/>
            <a:cxnLst/>
            <a:rect l="l" t="t" r="r" b="b"/>
            <a:pathLst>
              <a:path h="2708910">
                <a:moveTo>
                  <a:pt x="0" y="0"/>
                </a:moveTo>
                <a:lnTo>
                  <a:pt x="0" y="2708910"/>
                </a:lnTo>
              </a:path>
            </a:pathLst>
          </a:custGeom>
          <a:ln w="44196">
            <a:solidFill>
              <a:srgbClr val="962924"/>
            </a:solidFill>
          </a:ln>
        </p:spPr>
        <p:txBody>
          <a:bodyPr wrap="square" lIns="0" tIns="0" rIns="0" bIns="0" rtlCol="0"/>
          <a:lstStyle/>
          <a:p/>
        </p:txBody>
      </p:sp>
      <p:sp>
        <p:nvSpPr>
          <p:cNvPr id="9" name="object 9"/>
          <p:cNvSpPr/>
          <p:nvPr/>
        </p:nvSpPr>
        <p:spPr>
          <a:xfrm>
            <a:off x="4676394" y="186689"/>
            <a:ext cx="4355465" cy="0"/>
          </a:xfrm>
          <a:custGeom>
            <a:avLst/>
            <a:gdLst/>
            <a:ahLst/>
            <a:cxnLst/>
            <a:rect l="l" t="t" r="r" b="b"/>
            <a:pathLst>
              <a:path w="4355465">
                <a:moveTo>
                  <a:pt x="0" y="0"/>
                </a:moveTo>
                <a:lnTo>
                  <a:pt x="4355465" y="0"/>
                </a:lnTo>
              </a:path>
            </a:pathLst>
          </a:custGeom>
          <a:ln w="44196">
            <a:solidFill>
              <a:srgbClr val="962924"/>
            </a:solidFill>
          </a:ln>
        </p:spPr>
        <p:txBody>
          <a:bodyPr wrap="square" lIns="0" tIns="0" rIns="0" bIns="0" rtlCol="0"/>
          <a:lstStyle/>
          <a:p/>
        </p:txBody>
      </p:sp>
      <p:sp>
        <p:nvSpPr>
          <p:cNvPr id="10" name="object 10"/>
          <p:cNvSpPr/>
          <p:nvPr/>
        </p:nvSpPr>
        <p:spPr>
          <a:xfrm>
            <a:off x="115062" y="4819650"/>
            <a:ext cx="4081779" cy="0"/>
          </a:xfrm>
          <a:custGeom>
            <a:avLst/>
            <a:gdLst/>
            <a:ahLst/>
            <a:cxnLst/>
            <a:rect l="l" t="t" r="r" b="b"/>
            <a:pathLst>
              <a:path w="4081779">
                <a:moveTo>
                  <a:pt x="0" y="0"/>
                </a:moveTo>
                <a:lnTo>
                  <a:pt x="4081779" y="0"/>
                </a:lnTo>
              </a:path>
            </a:pathLst>
          </a:custGeom>
          <a:ln w="44196">
            <a:solidFill>
              <a:srgbClr val="962924"/>
            </a:solidFill>
          </a:ln>
        </p:spPr>
        <p:txBody>
          <a:bodyPr wrap="square" lIns="0" tIns="0" rIns="0" bIns="0" rtlCol="0"/>
          <a:lstStyle/>
          <a:p/>
        </p:txBody>
      </p:sp>
      <p:sp>
        <p:nvSpPr>
          <p:cNvPr id="11" name="object 11"/>
          <p:cNvSpPr/>
          <p:nvPr/>
        </p:nvSpPr>
        <p:spPr>
          <a:xfrm>
            <a:off x="127254" y="2881122"/>
            <a:ext cx="0" cy="1919605"/>
          </a:xfrm>
          <a:custGeom>
            <a:avLst/>
            <a:gdLst/>
            <a:ahLst/>
            <a:cxnLst/>
            <a:rect l="l" t="t" r="r" b="b"/>
            <a:pathLst>
              <a:path h="1919604">
                <a:moveTo>
                  <a:pt x="0" y="0"/>
                </a:moveTo>
                <a:lnTo>
                  <a:pt x="0" y="1919605"/>
                </a:lnTo>
              </a:path>
            </a:pathLst>
          </a:custGeom>
          <a:ln w="44196">
            <a:solidFill>
              <a:srgbClr val="962924"/>
            </a:solidFill>
          </a:ln>
        </p:spPr>
        <p:txBody>
          <a:bodyPr wrap="square" lIns="0" tIns="0" rIns="0" bIns="0" rtlCol="0"/>
          <a:lstStyle/>
          <a:p/>
        </p:txBody>
      </p:sp>
      <p:sp>
        <p:nvSpPr>
          <p:cNvPr id="12" name="object 12"/>
          <p:cNvSpPr/>
          <p:nvPr/>
        </p:nvSpPr>
        <p:spPr>
          <a:xfrm>
            <a:off x="4676394" y="172973"/>
            <a:ext cx="0" cy="131445"/>
          </a:xfrm>
          <a:custGeom>
            <a:avLst/>
            <a:gdLst/>
            <a:ahLst/>
            <a:cxnLst/>
            <a:rect l="l" t="t" r="r" b="b"/>
            <a:pathLst>
              <a:path h="131445">
                <a:moveTo>
                  <a:pt x="0" y="0"/>
                </a:moveTo>
                <a:lnTo>
                  <a:pt x="0" y="131445"/>
                </a:lnTo>
              </a:path>
            </a:pathLst>
          </a:custGeom>
          <a:ln w="44196">
            <a:solidFill>
              <a:srgbClr val="962924"/>
            </a:solidFill>
          </a:ln>
        </p:spPr>
        <p:txBody>
          <a:bodyPr wrap="square" lIns="0" tIns="0" rIns="0" bIns="0" rtlCol="0"/>
          <a:lstStyle/>
          <a:p/>
        </p:txBody>
      </p:sp>
      <p:sp>
        <p:nvSpPr>
          <p:cNvPr id="13" name="object 13"/>
          <p:cNvSpPr/>
          <p:nvPr/>
        </p:nvSpPr>
        <p:spPr>
          <a:xfrm>
            <a:off x="4168902" y="4607814"/>
            <a:ext cx="0" cy="215265"/>
          </a:xfrm>
          <a:custGeom>
            <a:avLst/>
            <a:gdLst/>
            <a:ahLst/>
            <a:cxnLst/>
            <a:rect l="l" t="t" r="r" b="b"/>
            <a:pathLst>
              <a:path h="215264">
                <a:moveTo>
                  <a:pt x="0" y="0"/>
                </a:moveTo>
                <a:lnTo>
                  <a:pt x="0" y="215265"/>
                </a:lnTo>
              </a:path>
            </a:pathLst>
          </a:custGeom>
          <a:ln w="44196">
            <a:solidFill>
              <a:srgbClr val="962924"/>
            </a:solidFill>
          </a:ln>
        </p:spPr>
        <p:txBody>
          <a:bodyPr wrap="square" lIns="0" tIns="0" rIns="0" bIns="0" rtlCol="0"/>
          <a:lstStyl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698747" y="313956"/>
            <a:ext cx="5291327" cy="4282427"/>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3779520" y="339852"/>
            <a:ext cx="5184775" cy="4175760"/>
          </a:xfrm>
          <a:custGeom>
            <a:avLst/>
            <a:gdLst/>
            <a:ahLst/>
            <a:cxnLst/>
            <a:rect l="l" t="t" r="r" b="b"/>
            <a:pathLst>
              <a:path w="5184775" h="4175760">
                <a:moveTo>
                  <a:pt x="0" y="0"/>
                </a:moveTo>
                <a:lnTo>
                  <a:pt x="5184648" y="0"/>
                </a:lnTo>
                <a:lnTo>
                  <a:pt x="5184648" y="4175760"/>
                </a:lnTo>
                <a:lnTo>
                  <a:pt x="0" y="4175760"/>
                </a:lnTo>
                <a:lnTo>
                  <a:pt x="0" y="0"/>
                </a:lnTo>
                <a:close/>
              </a:path>
            </a:pathLst>
          </a:custGeom>
          <a:solidFill>
            <a:srgbClr val="FFFFFF"/>
          </a:solidFill>
        </p:spPr>
        <p:txBody>
          <a:bodyPr wrap="square" lIns="0" tIns="0" rIns="0" bIns="0" rtlCol="0"/>
          <a:lstStyle/>
          <a:p/>
        </p:txBody>
      </p:sp>
      <p:sp>
        <p:nvSpPr>
          <p:cNvPr id="4" name="object 4"/>
          <p:cNvSpPr/>
          <p:nvPr/>
        </p:nvSpPr>
        <p:spPr>
          <a:xfrm>
            <a:off x="711708" y="641604"/>
            <a:ext cx="3360419" cy="3561587"/>
          </a:xfrm>
          <a:prstGeom prst="rect">
            <a:avLst/>
          </a:prstGeom>
          <a:blipFill>
            <a:blip r:embed="rId2" cstate="print"/>
            <a:stretch>
              <a:fillRect/>
            </a:stretch>
          </a:blipFill>
        </p:spPr>
        <p:txBody>
          <a:bodyPr wrap="square" lIns="0" tIns="0" rIns="0" bIns="0" rtlCol="0"/>
          <a:lstStyle/>
          <a:p/>
        </p:txBody>
      </p:sp>
      <p:sp>
        <p:nvSpPr>
          <p:cNvPr id="5" name="object 5"/>
          <p:cNvSpPr txBox="1"/>
          <p:nvPr/>
        </p:nvSpPr>
        <p:spPr>
          <a:xfrm>
            <a:off x="4951603" y="1180337"/>
            <a:ext cx="3073400" cy="2796540"/>
          </a:xfrm>
          <a:prstGeom prst="rect">
            <a:avLst/>
          </a:prstGeom>
        </p:spPr>
        <p:txBody>
          <a:bodyPr vert="horz" wrap="square" lIns="0" tIns="12065" rIns="0" bIns="0" rtlCol="0">
            <a:spAutoFit/>
          </a:bodyPr>
          <a:lstStyle/>
          <a:p>
            <a:pPr marL="1270" algn="ctr">
              <a:lnSpc>
                <a:spcPct val="100000"/>
              </a:lnSpc>
              <a:spcBef>
                <a:spcPts val="95"/>
              </a:spcBef>
            </a:pPr>
            <a:r>
              <a:rPr sz="1600" spc="-5" dirty="0">
                <a:latin typeface="PMingLiU" panose="02020500000000000000" charset="-120"/>
                <a:cs typeface="PMingLiU" panose="02020500000000000000" charset="-120"/>
              </a:rPr>
              <a:t>宋俪文</a:t>
            </a:r>
            <a:endParaRPr sz="1600">
              <a:latin typeface="PMingLiU" panose="02020500000000000000" charset="-120"/>
              <a:cs typeface="PMingLiU" panose="02020500000000000000" charset="-120"/>
            </a:endParaRPr>
          </a:p>
          <a:p>
            <a:pPr>
              <a:lnSpc>
                <a:spcPct val="100000"/>
              </a:lnSpc>
            </a:pPr>
            <a:endParaRPr sz="2000">
              <a:latin typeface="Times New Roman" panose="02020603050405020304"/>
              <a:cs typeface="Times New Roman" panose="02020603050405020304"/>
            </a:endParaRPr>
          </a:p>
          <a:p>
            <a:pPr algn="ctr">
              <a:lnSpc>
                <a:spcPct val="100000"/>
              </a:lnSpc>
              <a:spcBef>
                <a:spcPts val="1400"/>
              </a:spcBef>
            </a:pPr>
            <a:r>
              <a:rPr sz="1200" dirty="0">
                <a:latin typeface="PMingLiU" panose="02020500000000000000" charset="-120"/>
                <a:cs typeface="PMingLiU" panose="02020500000000000000" charset="-120"/>
              </a:rPr>
              <a:t>美学生活家</a:t>
            </a:r>
            <a:endParaRPr sz="1200">
              <a:latin typeface="PMingLiU" panose="02020500000000000000" charset="-120"/>
              <a:cs typeface="PMingLiU" panose="02020500000000000000" charset="-120"/>
            </a:endParaRPr>
          </a:p>
          <a:p>
            <a:pPr marL="1270" algn="ctr">
              <a:lnSpc>
                <a:spcPct val="100000"/>
              </a:lnSpc>
              <a:spcBef>
                <a:spcPts val="655"/>
              </a:spcBef>
            </a:pPr>
            <a:r>
              <a:rPr sz="1000" spc="-5" dirty="0">
                <a:latin typeface="PMingLiU" panose="02020500000000000000" charset="-120"/>
                <a:cs typeface="PMingLiU" panose="02020500000000000000" charset="-120"/>
              </a:rPr>
              <a:t>业内颇具知名度</a:t>
            </a:r>
            <a:endParaRPr sz="1000">
              <a:latin typeface="PMingLiU" panose="02020500000000000000" charset="-120"/>
              <a:cs typeface="PMingLiU" panose="02020500000000000000" charset="-120"/>
            </a:endParaRPr>
          </a:p>
          <a:p>
            <a:pPr marL="12700" marR="5080" algn="ctr">
              <a:lnSpc>
                <a:spcPts val="2160"/>
              </a:lnSpc>
              <a:spcBef>
                <a:spcPts val="135"/>
              </a:spcBef>
            </a:pPr>
            <a:r>
              <a:rPr sz="1200" dirty="0">
                <a:latin typeface="PMingLiU" panose="02020500000000000000" charset="-120"/>
                <a:cs typeface="PMingLiU" panose="02020500000000000000" charset="-120"/>
              </a:rPr>
              <a:t>且多次在北京、苏州、台湾进行香氛美学课程 著有《精油芳疗百科图典》</a:t>
            </a:r>
            <a:endParaRPr sz="1200">
              <a:latin typeface="PMingLiU" panose="02020500000000000000" charset="-120"/>
              <a:cs typeface="PMingLiU" panose="02020500000000000000" charset="-120"/>
            </a:endParaRPr>
          </a:p>
          <a:p>
            <a:pPr marL="469900" marR="462280" algn="ctr">
              <a:lnSpc>
                <a:spcPts val="2160"/>
              </a:lnSpc>
            </a:pPr>
            <a:r>
              <a:rPr sz="1200" dirty="0">
                <a:latin typeface="PMingLiU" panose="02020500000000000000" charset="-120"/>
                <a:cs typeface="PMingLiU" panose="02020500000000000000" charset="-120"/>
              </a:rPr>
              <a:t>邀请宋俪文老师为现场来宾进行 </a:t>
            </a:r>
            <a:r>
              <a:rPr sz="1200" spc="-5" dirty="0">
                <a:latin typeface="PMingLiU" panose="02020500000000000000" charset="-120"/>
                <a:cs typeface="PMingLiU" panose="02020500000000000000" charset="-120"/>
              </a:rPr>
              <a:t>专业、健康精油讲解</a:t>
            </a:r>
            <a:endParaRPr sz="1200">
              <a:latin typeface="PMingLiU" panose="02020500000000000000" charset="-120"/>
              <a:cs typeface="PMingLiU" panose="02020500000000000000" charset="-120"/>
            </a:endParaRPr>
          </a:p>
          <a:p>
            <a:pPr algn="ctr">
              <a:lnSpc>
                <a:spcPct val="100000"/>
              </a:lnSpc>
              <a:spcBef>
                <a:spcPts val="530"/>
              </a:spcBef>
            </a:pPr>
            <a:r>
              <a:rPr sz="1200" dirty="0">
                <a:latin typeface="PMingLiU" panose="02020500000000000000" charset="-120"/>
                <a:cs typeface="PMingLiU" panose="02020500000000000000" charset="-120"/>
              </a:rPr>
              <a:t>以及美学享受</a:t>
            </a:r>
            <a:endParaRPr sz="1200">
              <a:latin typeface="PMingLiU" panose="02020500000000000000" charset="-120"/>
              <a:cs typeface="PMingLiU" panose="02020500000000000000" charset="-120"/>
            </a:endParaRPr>
          </a:p>
          <a:p>
            <a:pPr algn="ctr">
              <a:lnSpc>
                <a:spcPct val="100000"/>
              </a:lnSpc>
              <a:spcBef>
                <a:spcPts val="720"/>
              </a:spcBef>
            </a:pPr>
            <a:r>
              <a:rPr sz="1200" dirty="0">
                <a:latin typeface="PMingLiU" panose="02020500000000000000" charset="-120"/>
                <a:cs typeface="PMingLiU" panose="02020500000000000000" charset="-120"/>
              </a:rPr>
              <a:t>保证本次学习的权威性</a:t>
            </a:r>
            <a:endParaRPr sz="1200">
              <a:latin typeface="PMingLiU" panose="02020500000000000000" charset="-120"/>
              <a:cs typeface="PMingLiU" panose="02020500000000000000" charset="-120"/>
            </a:endParaRPr>
          </a:p>
        </p:txBody>
      </p:sp>
      <p:sp>
        <p:nvSpPr>
          <p:cNvPr id="6" name="object 6"/>
          <p:cNvSpPr txBox="1">
            <a:spLocks noGrp="1"/>
          </p:cNvSpPr>
          <p:nvPr>
            <p:ph type="title"/>
          </p:nvPr>
        </p:nvSpPr>
        <p:spPr>
          <a:xfrm>
            <a:off x="5807964" y="742441"/>
            <a:ext cx="1397000" cy="299720"/>
          </a:xfrm>
          <a:prstGeom prst="rect">
            <a:avLst/>
          </a:prstGeom>
        </p:spPr>
        <p:txBody>
          <a:bodyPr vert="horz" wrap="square" lIns="0" tIns="12700" rIns="0" bIns="0" rtlCol="0">
            <a:spAutoFit/>
          </a:bodyPr>
          <a:lstStyle/>
          <a:p>
            <a:pPr marL="12700">
              <a:lnSpc>
                <a:spcPct val="100000"/>
              </a:lnSpc>
              <a:spcBef>
                <a:spcPts val="100"/>
              </a:spcBef>
            </a:pPr>
            <a:r>
              <a:rPr sz="1800" dirty="0"/>
              <a:t>台湾精油达人</a:t>
            </a:r>
            <a:endParaRPr sz="1800"/>
          </a:p>
        </p:txBody>
      </p:sp>
      <p:sp>
        <p:nvSpPr>
          <p:cNvPr id="7" name="object 7"/>
          <p:cNvSpPr/>
          <p:nvPr/>
        </p:nvSpPr>
        <p:spPr>
          <a:xfrm>
            <a:off x="5716523" y="1094232"/>
            <a:ext cx="1582420" cy="0"/>
          </a:xfrm>
          <a:custGeom>
            <a:avLst/>
            <a:gdLst/>
            <a:ahLst/>
            <a:cxnLst/>
            <a:rect l="l" t="t" r="r" b="b"/>
            <a:pathLst>
              <a:path w="1582420">
                <a:moveTo>
                  <a:pt x="0" y="0"/>
                </a:moveTo>
                <a:lnTo>
                  <a:pt x="1581912" y="0"/>
                </a:lnTo>
              </a:path>
            </a:pathLst>
          </a:custGeom>
          <a:ln w="76200">
            <a:solidFill>
              <a:srgbClr val="962924"/>
            </a:solidFill>
          </a:ln>
        </p:spPr>
        <p:txBody>
          <a:bodyPr wrap="square" lIns="0" tIns="0" rIns="0" bIns="0" rtlCol="0"/>
          <a:lstStyl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41456" y="714120"/>
            <a:ext cx="1043940" cy="330835"/>
          </a:xfrm>
          <a:prstGeom prst="rect">
            <a:avLst/>
          </a:prstGeom>
        </p:spPr>
        <p:txBody>
          <a:bodyPr vert="horz" wrap="square" lIns="0" tIns="13335" rIns="0" bIns="0" rtlCol="0">
            <a:spAutoFit/>
          </a:bodyPr>
          <a:lstStyle/>
          <a:p>
            <a:pPr marL="12700">
              <a:lnSpc>
                <a:spcPct val="100000"/>
              </a:lnSpc>
              <a:spcBef>
                <a:spcPts val="105"/>
              </a:spcBef>
            </a:pPr>
            <a:r>
              <a:rPr sz="2000" dirty="0"/>
              <a:t>活动流程</a:t>
            </a:r>
            <a:endParaRPr sz="2000"/>
          </a:p>
        </p:txBody>
      </p:sp>
      <p:sp>
        <p:nvSpPr>
          <p:cNvPr id="3" name="object 3"/>
          <p:cNvSpPr txBox="1"/>
          <p:nvPr/>
        </p:nvSpPr>
        <p:spPr>
          <a:xfrm>
            <a:off x="3294602" y="1345564"/>
            <a:ext cx="1188085" cy="252095"/>
          </a:xfrm>
          <a:prstGeom prst="rect">
            <a:avLst/>
          </a:prstGeom>
          <a:ln w="36004">
            <a:solidFill>
              <a:srgbClr val="962924"/>
            </a:solidFill>
          </a:ln>
        </p:spPr>
        <p:txBody>
          <a:bodyPr vert="horz" wrap="square" lIns="0" tIns="8890" rIns="0" bIns="0" rtlCol="0">
            <a:spAutoFit/>
          </a:bodyPr>
          <a:lstStyle/>
          <a:p>
            <a:pPr marL="73025">
              <a:lnSpc>
                <a:spcPct val="100000"/>
              </a:lnSpc>
              <a:spcBef>
                <a:spcPts val="70"/>
              </a:spcBef>
            </a:pPr>
            <a:r>
              <a:rPr sz="1400" spc="80" dirty="0">
                <a:latin typeface="PMingLiU" panose="02020500000000000000" charset="-120"/>
                <a:cs typeface="PMingLiU" panose="02020500000000000000" charset="-120"/>
              </a:rPr>
              <a:t>13:00—13:30</a:t>
            </a:r>
            <a:endParaRPr sz="1400">
              <a:latin typeface="PMingLiU" panose="02020500000000000000" charset="-120"/>
              <a:cs typeface="PMingLiU" panose="02020500000000000000" charset="-120"/>
            </a:endParaRPr>
          </a:p>
        </p:txBody>
      </p:sp>
      <p:sp>
        <p:nvSpPr>
          <p:cNvPr id="4" name="object 4"/>
          <p:cNvSpPr txBox="1"/>
          <p:nvPr/>
        </p:nvSpPr>
        <p:spPr>
          <a:xfrm>
            <a:off x="3294602" y="1674495"/>
            <a:ext cx="1188085" cy="252095"/>
          </a:xfrm>
          <a:prstGeom prst="rect">
            <a:avLst/>
          </a:prstGeom>
          <a:ln w="36004">
            <a:solidFill>
              <a:srgbClr val="962924"/>
            </a:solidFill>
          </a:ln>
        </p:spPr>
        <p:txBody>
          <a:bodyPr vert="horz" wrap="square" lIns="0" tIns="0" rIns="0" bIns="0" rtlCol="0">
            <a:spAutoFit/>
          </a:bodyPr>
          <a:lstStyle/>
          <a:p>
            <a:pPr marL="73025">
              <a:lnSpc>
                <a:spcPct val="100000"/>
              </a:lnSpc>
            </a:pPr>
            <a:r>
              <a:rPr sz="1400" spc="85" dirty="0">
                <a:latin typeface="PMingLiU" panose="02020500000000000000" charset="-120"/>
                <a:cs typeface="PMingLiU" panose="02020500000000000000" charset="-120"/>
              </a:rPr>
              <a:t>13:30—13:40</a:t>
            </a:r>
            <a:endParaRPr sz="1400">
              <a:latin typeface="PMingLiU" panose="02020500000000000000" charset="-120"/>
              <a:cs typeface="PMingLiU" panose="02020500000000000000" charset="-120"/>
            </a:endParaRPr>
          </a:p>
        </p:txBody>
      </p:sp>
      <p:sp>
        <p:nvSpPr>
          <p:cNvPr id="5" name="object 5"/>
          <p:cNvSpPr txBox="1"/>
          <p:nvPr/>
        </p:nvSpPr>
        <p:spPr>
          <a:xfrm>
            <a:off x="3294602" y="2636520"/>
            <a:ext cx="1188085" cy="251460"/>
          </a:xfrm>
          <a:prstGeom prst="rect">
            <a:avLst/>
          </a:prstGeom>
          <a:ln w="36004">
            <a:solidFill>
              <a:srgbClr val="962924"/>
            </a:solidFill>
          </a:ln>
        </p:spPr>
        <p:txBody>
          <a:bodyPr vert="horz" wrap="square" lIns="0" tIns="0" rIns="0" bIns="0" rtlCol="0">
            <a:spAutoFit/>
          </a:bodyPr>
          <a:lstStyle/>
          <a:p>
            <a:pPr marL="73025">
              <a:lnSpc>
                <a:spcPts val="1665"/>
              </a:lnSpc>
            </a:pPr>
            <a:r>
              <a:rPr sz="1400" spc="80" dirty="0">
                <a:latin typeface="PMingLiU" panose="02020500000000000000" charset="-120"/>
                <a:cs typeface="PMingLiU" panose="02020500000000000000" charset="-120"/>
              </a:rPr>
              <a:t>13:40—13:50</a:t>
            </a:r>
            <a:endParaRPr sz="1400">
              <a:latin typeface="PMingLiU" panose="02020500000000000000" charset="-120"/>
              <a:cs typeface="PMingLiU" panose="02020500000000000000" charset="-120"/>
            </a:endParaRPr>
          </a:p>
        </p:txBody>
      </p:sp>
      <p:sp>
        <p:nvSpPr>
          <p:cNvPr id="6" name="object 6"/>
          <p:cNvSpPr txBox="1"/>
          <p:nvPr/>
        </p:nvSpPr>
        <p:spPr>
          <a:xfrm>
            <a:off x="3294602" y="2953385"/>
            <a:ext cx="1188085" cy="252095"/>
          </a:xfrm>
          <a:prstGeom prst="rect">
            <a:avLst/>
          </a:prstGeom>
          <a:ln w="36004">
            <a:solidFill>
              <a:srgbClr val="962924"/>
            </a:solidFill>
          </a:ln>
        </p:spPr>
        <p:txBody>
          <a:bodyPr vert="horz" wrap="square" lIns="0" tIns="1270" rIns="0" bIns="0" rtlCol="0">
            <a:spAutoFit/>
          </a:bodyPr>
          <a:lstStyle/>
          <a:p>
            <a:pPr marL="73025">
              <a:lnSpc>
                <a:spcPct val="100000"/>
              </a:lnSpc>
              <a:spcBef>
                <a:spcPts val="10"/>
              </a:spcBef>
            </a:pPr>
            <a:r>
              <a:rPr sz="1400" spc="85" dirty="0">
                <a:latin typeface="PMingLiU" panose="02020500000000000000" charset="-120"/>
                <a:cs typeface="PMingLiU" panose="02020500000000000000" charset="-120"/>
              </a:rPr>
              <a:t>13:50—14:20</a:t>
            </a:r>
            <a:endParaRPr sz="1400">
              <a:latin typeface="PMingLiU" panose="02020500000000000000" charset="-120"/>
              <a:cs typeface="PMingLiU" panose="02020500000000000000" charset="-120"/>
            </a:endParaRPr>
          </a:p>
        </p:txBody>
      </p:sp>
      <p:sp>
        <p:nvSpPr>
          <p:cNvPr id="7" name="object 7"/>
          <p:cNvSpPr txBox="1"/>
          <p:nvPr/>
        </p:nvSpPr>
        <p:spPr>
          <a:xfrm>
            <a:off x="3294602" y="3271520"/>
            <a:ext cx="1188085" cy="252095"/>
          </a:xfrm>
          <a:prstGeom prst="rect">
            <a:avLst/>
          </a:prstGeom>
          <a:ln w="36004">
            <a:solidFill>
              <a:srgbClr val="962924"/>
            </a:solidFill>
          </a:ln>
        </p:spPr>
        <p:txBody>
          <a:bodyPr vert="horz" wrap="square" lIns="0" tIns="3175" rIns="0" bIns="0" rtlCol="0">
            <a:spAutoFit/>
          </a:bodyPr>
          <a:lstStyle/>
          <a:p>
            <a:pPr marL="73025">
              <a:lnSpc>
                <a:spcPct val="100000"/>
              </a:lnSpc>
              <a:spcBef>
                <a:spcPts val="25"/>
              </a:spcBef>
            </a:pPr>
            <a:r>
              <a:rPr sz="1400" spc="90" dirty="0">
                <a:latin typeface="PMingLiU" panose="02020500000000000000" charset="-120"/>
                <a:cs typeface="PMingLiU" panose="02020500000000000000" charset="-120"/>
              </a:rPr>
              <a:t>14:20—15:20</a:t>
            </a:r>
            <a:endParaRPr sz="1400">
              <a:latin typeface="PMingLiU" panose="02020500000000000000" charset="-120"/>
              <a:cs typeface="PMingLiU" panose="02020500000000000000" charset="-120"/>
            </a:endParaRPr>
          </a:p>
        </p:txBody>
      </p:sp>
      <p:sp>
        <p:nvSpPr>
          <p:cNvPr id="8" name="object 8"/>
          <p:cNvSpPr txBox="1"/>
          <p:nvPr/>
        </p:nvSpPr>
        <p:spPr>
          <a:xfrm>
            <a:off x="3294602" y="3599179"/>
            <a:ext cx="1188085" cy="252095"/>
          </a:xfrm>
          <a:prstGeom prst="rect">
            <a:avLst/>
          </a:prstGeom>
          <a:ln w="36004">
            <a:solidFill>
              <a:srgbClr val="962924"/>
            </a:solidFill>
          </a:ln>
        </p:spPr>
        <p:txBody>
          <a:bodyPr vert="horz" wrap="square" lIns="0" tIns="0" rIns="0" bIns="0" rtlCol="0">
            <a:spAutoFit/>
          </a:bodyPr>
          <a:lstStyle/>
          <a:p>
            <a:pPr marL="73025">
              <a:lnSpc>
                <a:spcPts val="1645"/>
              </a:lnSpc>
            </a:pPr>
            <a:r>
              <a:rPr sz="1400" spc="65" dirty="0">
                <a:latin typeface="PMingLiU" panose="02020500000000000000" charset="-120"/>
                <a:cs typeface="PMingLiU" panose="02020500000000000000" charset="-120"/>
              </a:rPr>
              <a:t>15:20—15:30</a:t>
            </a:r>
            <a:endParaRPr sz="1400">
              <a:latin typeface="PMingLiU" panose="02020500000000000000" charset="-120"/>
              <a:cs typeface="PMingLiU" panose="02020500000000000000" charset="-120"/>
            </a:endParaRPr>
          </a:p>
        </p:txBody>
      </p:sp>
      <p:sp>
        <p:nvSpPr>
          <p:cNvPr id="9" name="object 9"/>
          <p:cNvSpPr txBox="1"/>
          <p:nvPr/>
        </p:nvSpPr>
        <p:spPr>
          <a:xfrm>
            <a:off x="4579103" y="1235280"/>
            <a:ext cx="1821180" cy="2586355"/>
          </a:xfrm>
          <a:prstGeom prst="rect">
            <a:avLst/>
          </a:prstGeom>
        </p:spPr>
        <p:txBody>
          <a:bodyPr vert="horz" wrap="square" lIns="0" tIns="12700" rIns="0" bIns="0" rtlCol="0">
            <a:spAutoFit/>
          </a:bodyPr>
          <a:lstStyle/>
          <a:p>
            <a:pPr marL="33655" marR="1065530" indent="-10795">
              <a:lnSpc>
                <a:spcPct val="150000"/>
              </a:lnSpc>
              <a:spcBef>
                <a:spcPts val="100"/>
              </a:spcBef>
            </a:pPr>
            <a:r>
              <a:rPr sz="1400" dirty="0">
                <a:latin typeface="PMingLiU" panose="02020500000000000000" charset="-120"/>
                <a:cs typeface="PMingLiU" panose="02020500000000000000" charset="-120"/>
              </a:rPr>
              <a:t>来宾签到 来宾坐定</a:t>
            </a:r>
            <a:endParaRPr sz="1400">
              <a:latin typeface="PMingLiU" panose="02020500000000000000" charset="-120"/>
              <a:cs typeface="PMingLiU" panose="02020500000000000000" charset="-120"/>
            </a:endParaRPr>
          </a:p>
          <a:p>
            <a:pPr marL="33655" marR="708660">
              <a:lnSpc>
                <a:spcPct val="150000"/>
              </a:lnSpc>
            </a:pPr>
            <a:r>
              <a:rPr sz="1400" dirty="0">
                <a:latin typeface="PMingLiU" panose="02020500000000000000" charset="-120"/>
                <a:cs typeface="PMingLiU" panose="02020500000000000000" charset="-120"/>
              </a:rPr>
              <a:t>老师自我介绍 活动正式开始</a:t>
            </a:r>
            <a:endParaRPr sz="1400">
              <a:latin typeface="PMingLiU" panose="02020500000000000000" charset="-120"/>
              <a:cs typeface="PMingLiU" panose="02020500000000000000" charset="-120"/>
            </a:endParaRPr>
          </a:p>
          <a:p>
            <a:pPr marL="123825" marR="360045" indent="-97790">
              <a:lnSpc>
                <a:spcPct val="150000"/>
              </a:lnSpc>
            </a:pPr>
            <a:r>
              <a:rPr sz="1400" dirty="0">
                <a:latin typeface="PMingLiU" panose="02020500000000000000" charset="-120"/>
                <a:cs typeface="PMingLiU" panose="02020500000000000000" charset="-120"/>
              </a:rPr>
              <a:t>老师讲解精油知识 调制自己的香味</a:t>
            </a:r>
            <a:endParaRPr sz="1400">
              <a:latin typeface="PMingLiU" panose="02020500000000000000" charset="-120"/>
              <a:cs typeface="PMingLiU" panose="02020500000000000000" charset="-120"/>
            </a:endParaRPr>
          </a:p>
          <a:p>
            <a:pPr marL="12700" marR="5080" indent="118745">
              <a:lnSpc>
                <a:spcPct val="150000"/>
              </a:lnSpc>
            </a:pPr>
            <a:r>
              <a:rPr sz="1400" dirty="0">
                <a:latin typeface="PMingLiU" panose="02020500000000000000" charset="-120"/>
                <a:cs typeface="PMingLiU" panose="02020500000000000000" charset="-120"/>
              </a:rPr>
              <a:t>制作香氛蜡</a:t>
            </a:r>
            <a:r>
              <a:rPr sz="1400" spc="310" dirty="0">
                <a:latin typeface="PMingLiU" panose="02020500000000000000" charset="-120"/>
                <a:cs typeface="PMingLiU" panose="02020500000000000000" charset="-120"/>
              </a:rPr>
              <a:t>烛</a:t>
            </a:r>
            <a:r>
              <a:rPr sz="1400" spc="254" dirty="0">
                <a:latin typeface="PMingLiU" panose="02020500000000000000" charset="-120"/>
                <a:cs typeface="PMingLiU" panose="02020500000000000000" charset="-120"/>
              </a:rPr>
              <a:t>&amp;</a:t>
            </a:r>
            <a:r>
              <a:rPr sz="1400" spc="-70" dirty="0">
                <a:latin typeface="PMingLiU" panose="02020500000000000000" charset="-120"/>
                <a:cs typeface="PMingLiU" panose="02020500000000000000" charset="-120"/>
              </a:rPr>
              <a:t> </a:t>
            </a:r>
            <a:r>
              <a:rPr sz="1400" dirty="0">
                <a:latin typeface="PMingLiU" panose="02020500000000000000" charset="-120"/>
                <a:cs typeface="PMingLiU" panose="02020500000000000000" charset="-120"/>
              </a:rPr>
              <a:t>蜡片 大家交流，合影留恋</a:t>
            </a:r>
            <a:endParaRPr sz="1400">
              <a:latin typeface="PMingLiU" panose="02020500000000000000" charset="-120"/>
              <a:cs typeface="PMingLiU" panose="02020500000000000000" charset="-12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0" y="1275588"/>
            <a:ext cx="4320540" cy="2304415"/>
          </a:xfrm>
          <a:custGeom>
            <a:avLst/>
            <a:gdLst/>
            <a:ahLst/>
            <a:cxnLst/>
            <a:rect l="l" t="t" r="r" b="b"/>
            <a:pathLst>
              <a:path w="4320540" h="2304415">
                <a:moveTo>
                  <a:pt x="0" y="0"/>
                </a:moveTo>
                <a:lnTo>
                  <a:pt x="4320540" y="0"/>
                </a:lnTo>
                <a:lnTo>
                  <a:pt x="4320540" y="2304288"/>
                </a:lnTo>
                <a:lnTo>
                  <a:pt x="0" y="2304288"/>
                </a:lnTo>
                <a:lnTo>
                  <a:pt x="0" y="0"/>
                </a:lnTo>
                <a:close/>
              </a:path>
            </a:pathLst>
          </a:custGeom>
          <a:solidFill>
            <a:srgbClr val="962924"/>
          </a:solidFill>
        </p:spPr>
        <p:txBody>
          <a:bodyPr wrap="square" lIns="0" tIns="0" rIns="0" bIns="0" rtlCol="0"/>
          <a:lstStyle/>
          <a:p/>
        </p:txBody>
      </p:sp>
      <p:sp>
        <p:nvSpPr>
          <p:cNvPr id="3" name="object 3"/>
          <p:cNvSpPr txBox="1"/>
          <p:nvPr/>
        </p:nvSpPr>
        <p:spPr>
          <a:xfrm>
            <a:off x="5598414" y="1712595"/>
            <a:ext cx="2463800" cy="1397000"/>
          </a:xfrm>
          <a:prstGeom prst="rect">
            <a:avLst/>
          </a:prstGeom>
        </p:spPr>
        <p:txBody>
          <a:bodyPr vert="horz" wrap="square" lIns="0" tIns="12700" rIns="0" bIns="0" rtlCol="0">
            <a:spAutoFit/>
          </a:bodyPr>
          <a:lstStyle/>
          <a:p>
            <a:pPr marL="12065" marR="5080" algn="ctr">
              <a:lnSpc>
                <a:spcPct val="150000"/>
              </a:lnSpc>
              <a:spcBef>
                <a:spcPts val="100"/>
              </a:spcBef>
            </a:pPr>
            <a:r>
              <a:rPr sz="1200" spc="50" dirty="0">
                <a:solidFill>
                  <a:srgbClr val="FFFFFF"/>
                </a:solidFill>
                <a:latin typeface="PMingLiU" panose="02020500000000000000" charset="-120"/>
                <a:cs typeface="PMingLiU" panose="02020500000000000000" charset="-120"/>
              </a:rPr>
              <a:t>于中锐·星公元名邸售楼处门口放置  </a:t>
            </a:r>
            <a:r>
              <a:rPr sz="1200" spc="35" dirty="0">
                <a:solidFill>
                  <a:srgbClr val="FFFFFF"/>
                </a:solidFill>
                <a:latin typeface="PMingLiU" panose="02020500000000000000" charset="-120"/>
                <a:cs typeface="PMingLiU" panose="02020500000000000000" charset="-120"/>
              </a:rPr>
              <a:t>4M*3M</a:t>
            </a:r>
            <a:r>
              <a:rPr sz="1200" dirty="0">
                <a:solidFill>
                  <a:srgbClr val="FFFFFF"/>
                </a:solidFill>
                <a:latin typeface="PMingLiU" panose="02020500000000000000" charset="-120"/>
                <a:cs typeface="PMingLiU" panose="02020500000000000000" charset="-120"/>
              </a:rPr>
              <a:t>桁架喷绘主题背景板</a:t>
            </a:r>
            <a:endParaRPr sz="1200">
              <a:latin typeface="PMingLiU" panose="02020500000000000000" charset="-120"/>
              <a:cs typeface="PMingLiU" panose="02020500000000000000" charset="-120"/>
            </a:endParaRPr>
          </a:p>
          <a:p>
            <a:pPr marL="469265" marR="462280" algn="ctr">
              <a:lnSpc>
                <a:spcPct val="150000"/>
              </a:lnSpc>
            </a:pPr>
            <a:r>
              <a:rPr sz="1200" dirty="0">
                <a:solidFill>
                  <a:srgbClr val="FFFFFF"/>
                </a:solidFill>
                <a:latin typeface="PMingLiU" panose="02020500000000000000" charset="-120"/>
                <a:cs typeface="PMingLiU" panose="02020500000000000000" charset="-120"/>
              </a:rPr>
              <a:t>放置吧桌用于来宾签到 </a:t>
            </a:r>
            <a:r>
              <a:rPr sz="1200" spc="-5" dirty="0">
                <a:solidFill>
                  <a:srgbClr val="FFFFFF"/>
                </a:solidFill>
                <a:latin typeface="PMingLiU" panose="02020500000000000000" charset="-120"/>
                <a:cs typeface="PMingLiU" panose="02020500000000000000" charset="-120"/>
              </a:rPr>
              <a:t>且以方杯花艺作装饰 </a:t>
            </a:r>
            <a:r>
              <a:rPr sz="1200" dirty="0">
                <a:solidFill>
                  <a:srgbClr val="FFFFFF"/>
                </a:solidFill>
                <a:latin typeface="PMingLiU" panose="02020500000000000000" charset="-120"/>
                <a:cs typeface="PMingLiU" panose="02020500000000000000" charset="-120"/>
              </a:rPr>
              <a:t>展现活动细节</a:t>
            </a:r>
            <a:endParaRPr sz="1200">
              <a:latin typeface="PMingLiU" panose="02020500000000000000" charset="-120"/>
              <a:cs typeface="PMingLiU" panose="02020500000000000000" charset="-120"/>
            </a:endParaRPr>
          </a:p>
        </p:txBody>
      </p:sp>
      <p:sp>
        <p:nvSpPr>
          <p:cNvPr id="4" name="object 4"/>
          <p:cNvSpPr/>
          <p:nvPr/>
        </p:nvSpPr>
        <p:spPr>
          <a:xfrm>
            <a:off x="166115" y="374904"/>
            <a:ext cx="5035295" cy="4288535"/>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192024" y="400811"/>
            <a:ext cx="4556823" cy="4176001"/>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3614927" y="3427475"/>
            <a:ext cx="1235963" cy="1235963"/>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3640835" y="3453383"/>
            <a:ext cx="1129283" cy="1129283"/>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04038" y="1332218"/>
            <a:ext cx="7536180" cy="1049655"/>
          </a:xfrm>
          <a:prstGeom prst="rect">
            <a:avLst/>
          </a:prstGeom>
        </p:spPr>
        <p:txBody>
          <a:bodyPr vert="horz" wrap="square" lIns="0" tIns="109855" rIns="0" bIns="0" rtlCol="0">
            <a:spAutoFit/>
          </a:bodyPr>
          <a:lstStyle/>
          <a:p>
            <a:pPr marL="1198245">
              <a:lnSpc>
                <a:spcPct val="100000"/>
              </a:lnSpc>
              <a:spcBef>
                <a:spcPts val="865"/>
              </a:spcBef>
            </a:pPr>
            <a:r>
              <a:rPr sz="1400" dirty="0">
                <a:solidFill>
                  <a:srgbClr val="050505"/>
                </a:solidFill>
                <a:latin typeface="PMingLiU" panose="02020500000000000000" charset="-120"/>
                <a:cs typeface="PMingLiU" panose="02020500000000000000" charset="-120"/>
              </a:rPr>
              <a:t>本方案使用</a:t>
            </a:r>
            <a:r>
              <a:rPr sz="1400" spc="105" dirty="0">
                <a:solidFill>
                  <a:srgbClr val="050505"/>
                </a:solidFill>
                <a:latin typeface="PMingLiU" panose="02020500000000000000" charset="-120"/>
                <a:cs typeface="PMingLiU" panose="02020500000000000000" charset="-120"/>
              </a:rPr>
              <a:t>Microsoft</a:t>
            </a:r>
            <a:r>
              <a:rPr sz="1400" spc="-60" dirty="0">
                <a:solidFill>
                  <a:srgbClr val="050505"/>
                </a:solidFill>
                <a:latin typeface="PMingLiU" panose="02020500000000000000" charset="-120"/>
                <a:cs typeface="PMingLiU" panose="02020500000000000000" charset="-120"/>
              </a:rPr>
              <a:t> </a:t>
            </a:r>
            <a:r>
              <a:rPr sz="1400" spc="110" dirty="0">
                <a:solidFill>
                  <a:srgbClr val="050505"/>
                </a:solidFill>
                <a:latin typeface="PMingLiU" panose="02020500000000000000" charset="-120"/>
                <a:cs typeface="PMingLiU" panose="02020500000000000000" charset="-120"/>
              </a:rPr>
              <a:t>Office</a:t>
            </a:r>
            <a:r>
              <a:rPr sz="1400" spc="-40" dirty="0">
                <a:solidFill>
                  <a:srgbClr val="050505"/>
                </a:solidFill>
                <a:latin typeface="PMingLiU" panose="02020500000000000000" charset="-120"/>
                <a:cs typeface="PMingLiU" panose="02020500000000000000" charset="-120"/>
              </a:rPr>
              <a:t> </a:t>
            </a:r>
            <a:r>
              <a:rPr sz="1400" spc="105" dirty="0">
                <a:solidFill>
                  <a:srgbClr val="050505"/>
                </a:solidFill>
                <a:latin typeface="PMingLiU" panose="02020500000000000000" charset="-120"/>
                <a:cs typeface="PMingLiU" panose="02020500000000000000" charset="-120"/>
              </a:rPr>
              <a:t>PowerPoint</a:t>
            </a:r>
            <a:r>
              <a:rPr sz="1400" spc="-60" dirty="0">
                <a:solidFill>
                  <a:srgbClr val="050505"/>
                </a:solidFill>
                <a:latin typeface="PMingLiU" panose="02020500000000000000" charset="-120"/>
                <a:cs typeface="PMingLiU" panose="02020500000000000000" charset="-120"/>
              </a:rPr>
              <a:t> </a:t>
            </a:r>
            <a:r>
              <a:rPr sz="1400" spc="275" dirty="0">
                <a:solidFill>
                  <a:srgbClr val="050505"/>
                </a:solidFill>
                <a:latin typeface="PMingLiU" panose="02020500000000000000" charset="-120"/>
                <a:cs typeface="PMingLiU" panose="02020500000000000000" charset="-120"/>
              </a:rPr>
              <a:t>2007</a:t>
            </a:r>
            <a:r>
              <a:rPr sz="1600" spc="-5" dirty="0">
                <a:solidFill>
                  <a:srgbClr val="050505"/>
                </a:solidFill>
                <a:latin typeface="PMingLiU" panose="02020500000000000000" charset="-120"/>
                <a:cs typeface="PMingLiU" panose="02020500000000000000" charset="-120"/>
              </a:rPr>
              <a:t>年注册版本制作</a:t>
            </a:r>
            <a:endParaRPr sz="1600">
              <a:latin typeface="PMingLiU" panose="02020500000000000000" charset="-120"/>
              <a:cs typeface="PMingLiU" panose="02020500000000000000" charset="-120"/>
            </a:endParaRPr>
          </a:p>
          <a:p>
            <a:pPr marL="12700" marR="5080" algn="ctr">
              <a:lnSpc>
                <a:spcPct val="140000"/>
              </a:lnSpc>
            </a:pPr>
            <a:r>
              <a:rPr sz="1600" spc="-5" dirty="0">
                <a:solidFill>
                  <a:srgbClr val="050505"/>
                </a:solidFill>
                <a:latin typeface="PMingLiU" panose="02020500000000000000" charset="-120"/>
                <a:cs typeface="PMingLiU" panose="02020500000000000000" charset="-120"/>
              </a:rPr>
              <a:t>若与贵方使用版本、年份或有差异</a:t>
            </a:r>
            <a:r>
              <a:rPr sz="1600" spc="0" dirty="0">
                <a:solidFill>
                  <a:srgbClr val="050505"/>
                </a:solidFill>
                <a:latin typeface="PMingLiU" panose="02020500000000000000" charset="-120"/>
                <a:cs typeface="PMingLiU" panose="02020500000000000000" charset="-120"/>
              </a:rPr>
              <a:t>，</a:t>
            </a:r>
            <a:r>
              <a:rPr sz="1600" spc="-5" dirty="0">
                <a:solidFill>
                  <a:srgbClr val="050505"/>
                </a:solidFill>
                <a:latin typeface="PMingLiU" panose="02020500000000000000" charset="-120"/>
                <a:cs typeface="PMingLiU" panose="02020500000000000000" charset="-120"/>
              </a:rPr>
              <a:t>会产</a:t>
            </a:r>
            <a:r>
              <a:rPr sz="1600" spc="0" dirty="0">
                <a:solidFill>
                  <a:srgbClr val="050505"/>
                </a:solidFill>
                <a:latin typeface="PMingLiU" panose="02020500000000000000" charset="-120"/>
                <a:cs typeface="PMingLiU" panose="02020500000000000000" charset="-120"/>
              </a:rPr>
              <a:t>生</a:t>
            </a:r>
            <a:r>
              <a:rPr sz="1600" spc="-5" dirty="0">
                <a:solidFill>
                  <a:srgbClr val="050505"/>
                </a:solidFill>
                <a:latin typeface="PMingLiU" panose="02020500000000000000" charset="-120"/>
                <a:cs typeface="PMingLiU" panose="02020500000000000000" charset="-120"/>
              </a:rPr>
              <a:t>显示</a:t>
            </a:r>
            <a:r>
              <a:rPr sz="1600" spc="0" dirty="0">
                <a:solidFill>
                  <a:srgbClr val="050505"/>
                </a:solidFill>
                <a:latin typeface="PMingLiU" panose="02020500000000000000" charset="-120"/>
                <a:cs typeface="PMingLiU" panose="02020500000000000000" charset="-120"/>
              </a:rPr>
              <a:t>及</a:t>
            </a:r>
            <a:r>
              <a:rPr sz="1600" spc="-5" dirty="0">
                <a:solidFill>
                  <a:srgbClr val="050505"/>
                </a:solidFill>
                <a:latin typeface="PMingLiU" panose="02020500000000000000" charset="-120"/>
                <a:cs typeface="PMingLiU" panose="02020500000000000000" charset="-120"/>
              </a:rPr>
              <a:t>排版</a:t>
            </a:r>
            <a:r>
              <a:rPr sz="1600" spc="0" dirty="0">
                <a:solidFill>
                  <a:srgbClr val="050505"/>
                </a:solidFill>
                <a:latin typeface="PMingLiU" panose="02020500000000000000" charset="-120"/>
                <a:cs typeface="PMingLiU" panose="02020500000000000000" charset="-120"/>
              </a:rPr>
              <a:t>效</a:t>
            </a:r>
            <a:r>
              <a:rPr sz="1600" spc="-5" dirty="0">
                <a:solidFill>
                  <a:srgbClr val="050505"/>
                </a:solidFill>
                <a:latin typeface="PMingLiU" panose="02020500000000000000" charset="-120"/>
                <a:cs typeface="PMingLiU" panose="02020500000000000000" charset="-120"/>
              </a:rPr>
              <a:t>果不</a:t>
            </a:r>
            <a:r>
              <a:rPr sz="1600" spc="0" dirty="0">
                <a:solidFill>
                  <a:srgbClr val="050505"/>
                </a:solidFill>
                <a:latin typeface="PMingLiU" panose="02020500000000000000" charset="-120"/>
                <a:cs typeface="PMingLiU" panose="02020500000000000000" charset="-120"/>
              </a:rPr>
              <a:t>佳</a:t>
            </a:r>
            <a:r>
              <a:rPr sz="1600" spc="-5" dirty="0">
                <a:solidFill>
                  <a:srgbClr val="050505"/>
                </a:solidFill>
                <a:latin typeface="PMingLiU" panose="02020500000000000000" charset="-120"/>
                <a:cs typeface="PMingLiU" panose="02020500000000000000" charset="-120"/>
              </a:rPr>
              <a:t>的状</a:t>
            </a:r>
            <a:r>
              <a:rPr sz="1600" spc="0" dirty="0">
                <a:solidFill>
                  <a:srgbClr val="050505"/>
                </a:solidFill>
                <a:latin typeface="PMingLiU" panose="02020500000000000000" charset="-120"/>
                <a:cs typeface="PMingLiU" panose="02020500000000000000" charset="-120"/>
              </a:rPr>
              <a:t>况</a:t>
            </a:r>
            <a:r>
              <a:rPr sz="1600" spc="-5" dirty="0">
                <a:solidFill>
                  <a:srgbClr val="050505"/>
                </a:solidFill>
                <a:latin typeface="PMingLiU" panose="02020500000000000000" charset="-120"/>
                <a:cs typeface="PMingLiU" panose="02020500000000000000" charset="-120"/>
              </a:rPr>
              <a:t>，敬</a:t>
            </a:r>
            <a:r>
              <a:rPr sz="1600" spc="0" dirty="0">
                <a:solidFill>
                  <a:srgbClr val="050505"/>
                </a:solidFill>
                <a:latin typeface="PMingLiU" panose="02020500000000000000" charset="-120"/>
                <a:cs typeface="PMingLiU" panose="02020500000000000000" charset="-120"/>
              </a:rPr>
              <a:t>请</a:t>
            </a:r>
            <a:r>
              <a:rPr sz="1600" spc="-5" dirty="0">
                <a:solidFill>
                  <a:srgbClr val="050505"/>
                </a:solidFill>
                <a:latin typeface="PMingLiU" panose="02020500000000000000" charset="-120"/>
                <a:cs typeface="PMingLiU" panose="02020500000000000000" charset="-120"/>
              </a:rPr>
              <a:t>原谅。 使用字体：造字工房言宋</a:t>
            </a:r>
            <a:endParaRPr sz="1600">
              <a:latin typeface="PMingLiU" panose="02020500000000000000" charset="-120"/>
              <a:cs typeface="PMingLiU" panose="02020500000000000000" charset="-120"/>
            </a:endParaRPr>
          </a:p>
        </p:txBody>
      </p:sp>
      <p:sp>
        <p:nvSpPr>
          <p:cNvPr id="3" name="object 3"/>
          <p:cNvSpPr txBox="1"/>
          <p:nvPr/>
        </p:nvSpPr>
        <p:spPr>
          <a:xfrm>
            <a:off x="4041013" y="2446829"/>
            <a:ext cx="106172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050505"/>
                </a:solidFill>
                <a:latin typeface="PMingLiU" panose="02020500000000000000" charset="-120"/>
                <a:cs typeface="PMingLiU" panose="02020500000000000000" charset="-120"/>
              </a:rPr>
              <a:t>字号：</a:t>
            </a:r>
            <a:r>
              <a:rPr sz="1400" spc="25" dirty="0">
                <a:solidFill>
                  <a:srgbClr val="050505"/>
                </a:solidFill>
                <a:latin typeface="PMingLiU" panose="02020500000000000000" charset="-120"/>
                <a:cs typeface="PMingLiU" panose="02020500000000000000" charset="-120"/>
              </a:rPr>
              <a:t>12</a:t>
            </a:r>
            <a:r>
              <a:rPr sz="1400" spc="-5" dirty="0">
                <a:solidFill>
                  <a:srgbClr val="050505"/>
                </a:solidFill>
                <a:latin typeface="Verdana" panose="020B0604030504040204"/>
                <a:cs typeface="Verdana" panose="020B0604030504040204"/>
              </a:rPr>
              <a:t>-</a:t>
            </a:r>
            <a:r>
              <a:rPr sz="1400" spc="300" dirty="0">
                <a:solidFill>
                  <a:srgbClr val="050505"/>
                </a:solidFill>
                <a:latin typeface="PMingLiU" panose="02020500000000000000" charset="-120"/>
                <a:cs typeface="PMingLiU" panose="02020500000000000000" charset="-120"/>
              </a:rPr>
              <a:t>48</a:t>
            </a:r>
            <a:endParaRPr sz="1400">
              <a:latin typeface="PMingLiU" panose="02020500000000000000" charset="-120"/>
              <a:cs typeface="PMingLiU" panose="02020500000000000000" charset="-120"/>
            </a:endParaRPr>
          </a:p>
        </p:txBody>
      </p:sp>
      <p:sp>
        <p:nvSpPr>
          <p:cNvPr id="4" name="object 4"/>
          <p:cNvSpPr/>
          <p:nvPr/>
        </p:nvSpPr>
        <p:spPr>
          <a:xfrm>
            <a:off x="3974592" y="2837688"/>
            <a:ext cx="1207007" cy="457199"/>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65860" y="693420"/>
            <a:ext cx="2272283" cy="1638299"/>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165860" y="2811779"/>
            <a:ext cx="2272283" cy="1627631"/>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202074" y="1202055"/>
            <a:ext cx="7164070" cy="2881630"/>
          </a:xfrm>
          <a:prstGeom prst="rect">
            <a:avLst/>
          </a:prstGeom>
          <a:ln w="72415">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a:lnSpc>
                <a:spcPct val="100000"/>
              </a:lnSpc>
              <a:spcBef>
                <a:spcPts val="45"/>
              </a:spcBef>
            </a:pPr>
            <a:endParaRPr sz="2350">
              <a:latin typeface="Times New Roman" panose="02020603050405020304"/>
              <a:cs typeface="Times New Roman" panose="02020603050405020304"/>
            </a:endParaRPr>
          </a:p>
          <a:p>
            <a:pPr marL="4152900" marR="862330" indent="-177165">
              <a:lnSpc>
                <a:spcPct val="150000"/>
              </a:lnSpc>
              <a:spcBef>
                <a:spcPts val="5"/>
              </a:spcBef>
            </a:pPr>
            <a:r>
              <a:rPr sz="1400" dirty="0">
                <a:latin typeface="PMingLiU" panose="02020500000000000000" charset="-120"/>
                <a:cs typeface="PMingLiU" panose="02020500000000000000" charset="-120"/>
              </a:rPr>
              <a:t>细心为现场来宾准备精</a:t>
            </a:r>
            <a:r>
              <a:rPr sz="1400" spc="-15" dirty="0">
                <a:latin typeface="PMingLiU" panose="02020500000000000000" charset="-120"/>
                <a:cs typeface="PMingLiU" panose="02020500000000000000" charset="-120"/>
              </a:rPr>
              <a:t>致</a:t>
            </a:r>
            <a:r>
              <a:rPr sz="1400" dirty="0">
                <a:latin typeface="PMingLiU" panose="02020500000000000000" charset="-120"/>
                <a:cs typeface="PMingLiU" panose="02020500000000000000" charset="-120"/>
              </a:rPr>
              <a:t>茶歇 展现中锐无微不至的关怀</a:t>
            </a:r>
            <a:endParaRPr sz="1400">
              <a:latin typeface="PMingLiU" panose="02020500000000000000" charset="-120"/>
              <a:cs typeface="PMingLiU" panose="02020500000000000000" charset="-12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48411" y="984503"/>
            <a:ext cx="4599431" cy="3098291"/>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143539" y="1364614"/>
            <a:ext cx="7249159" cy="2467610"/>
          </a:xfrm>
          <a:prstGeom prst="rect">
            <a:avLst/>
          </a:prstGeom>
          <a:ln w="62026">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marL="4565015" marR="892175" algn="ctr">
              <a:lnSpc>
                <a:spcPct val="150000"/>
              </a:lnSpc>
              <a:spcBef>
                <a:spcPts val="1470"/>
              </a:spcBef>
            </a:pPr>
            <a:r>
              <a:rPr sz="1400" dirty="0">
                <a:latin typeface="PMingLiU" panose="02020500000000000000" charset="-120"/>
                <a:cs typeface="PMingLiU" panose="02020500000000000000" charset="-120"/>
              </a:rPr>
              <a:t>为老师准备复古长条桌 用于放置教学用具</a:t>
            </a:r>
            <a:endParaRPr sz="1400">
              <a:latin typeface="PMingLiU" panose="02020500000000000000" charset="-120"/>
              <a:cs typeface="PMingLiU" panose="02020500000000000000" charset="-120"/>
            </a:endParaRPr>
          </a:p>
          <a:p>
            <a:pPr marL="3667125" algn="ctr">
              <a:lnSpc>
                <a:spcPct val="100000"/>
              </a:lnSpc>
              <a:spcBef>
                <a:spcPts val="840"/>
              </a:spcBef>
            </a:pPr>
            <a:r>
              <a:rPr sz="1400" dirty="0">
                <a:latin typeface="PMingLiU" panose="02020500000000000000" charset="-120"/>
                <a:cs typeface="PMingLiU" panose="02020500000000000000" charset="-120"/>
              </a:rPr>
              <a:t>并以复古质感展现本次</a:t>
            </a:r>
            <a:r>
              <a:rPr sz="1400" spc="-15" dirty="0">
                <a:latin typeface="PMingLiU" panose="02020500000000000000" charset="-120"/>
                <a:cs typeface="PMingLiU" panose="02020500000000000000" charset="-120"/>
              </a:rPr>
              <a:t>活</a:t>
            </a:r>
            <a:r>
              <a:rPr sz="1400" dirty="0">
                <a:latin typeface="PMingLiU" panose="02020500000000000000" charset="-120"/>
                <a:cs typeface="PMingLiU" panose="02020500000000000000" charset="-120"/>
              </a:rPr>
              <a:t>动调性</a:t>
            </a:r>
            <a:endParaRPr sz="1400">
              <a:latin typeface="PMingLiU" panose="02020500000000000000" charset="-120"/>
              <a:cs typeface="PMingLiU" panose="02020500000000000000" charset="-12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90016" y="379475"/>
            <a:ext cx="3604919" cy="215328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656588" y="2531364"/>
            <a:ext cx="1731263" cy="2406395"/>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154182" y="1315719"/>
            <a:ext cx="7249159" cy="2466340"/>
          </a:xfrm>
          <a:prstGeom prst="rect">
            <a:avLst/>
          </a:prstGeom>
          <a:ln w="62001">
            <a:solidFill>
              <a:srgbClr val="962924"/>
            </a:solidFill>
          </a:ln>
        </p:spPr>
        <p:txBody>
          <a:bodyPr vert="horz" wrap="square" lIns="0" tIns="6350" rIns="0" bIns="0" rtlCol="0">
            <a:spAutoFit/>
          </a:bodyPr>
          <a:lstStyle/>
          <a:p>
            <a:pPr>
              <a:lnSpc>
                <a:spcPct val="100000"/>
              </a:lnSpc>
              <a:spcBef>
                <a:spcPts val="50"/>
              </a:spcBef>
            </a:pPr>
            <a:endParaRPr sz="1750">
              <a:latin typeface="Times New Roman" panose="02020603050405020304"/>
              <a:cs typeface="Times New Roman" panose="02020603050405020304"/>
            </a:endParaRPr>
          </a:p>
          <a:p>
            <a:pPr marL="4799965" marR="1192530" algn="ctr">
              <a:lnSpc>
                <a:spcPct val="150000"/>
              </a:lnSpc>
            </a:pPr>
            <a:r>
              <a:rPr sz="1400" dirty="0">
                <a:latin typeface="PMingLiU" panose="02020500000000000000" charset="-120"/>
                <a:cs typeface="PMingLiU" panose="02020500000000000000" charset="-120"/>
              </a:rPr>
              <a:t>于老师示范桌边 放置画架展板</a:t>
            </a:r>
            <a:endParaRPr sz="1400">
              <a:latin typeface="PMingLiU" panose="02020500000000000000" charset="-120"/>
              <a:cs typeface="PMingLiU" panose="02020500000000000000" charset="-120"/>
            </a:endParaRPr>
          </a:p>
          <a:p>
            <a:pPr marL="3910965" marR="300990" algn="ctr">
              <a:lnSpc>
                <a:spcPct val="150000"/>
              </a:lnSpc>
            </a:pPr>
            <a:r>
              <a:rPr sz="1400" dirty="0">
                <a:latin typeface="PMingLiU" panose="02020500000000000000" charset="-120"/>
                <a:cs typeface="PMingLiU" panose="02020500000000000000" charset="-120"/>
              </a:rPr>
              <a:t>（画面为主画面延伸、</a:t>
            </a:r>
            <a:r>
              <a:rPr sz="1400" spc="-15" dirty="0">
                <a:latin typeface="PMingLiU" panose="02020500000000000000" charset="-120"/>
                <a:cs typeface="PMingLiU" panose="02020500000000000000" charset="-120"/>
              </a:rPr>
              <a:t>本</a:t>
            </a:r>
            <a:r>
              <a:rPr sz="1400" dirty="0">
                <a:latin typeface="PMingLiU" panose="02020500000000000000" charset="-120"/>
                <a:cs typeface="PMingLiU" panose="02020500000000000000" charset="-120"/>
              </a:rPr>
              <a:t>场活</a:t>
            </a:r>
            <a:r>
              <a:rPr sz="1400" spc="-15" dirty="0">
                <a:latin typeface="PMingLiU" panose="02020500000000000000" charset="-120"/>
                <a:cs typeface="PMingLiU" panose="02020500000000000000" charset="-120"/>
              </a:rPr>
              <a:t>动</a:t>
            </a:r>
            <a:r>
              <a:rPr sz="1400" dirty="0">
                <a:latin typeface="PMingLiU" panose="02020500000000000000" charset="-120"/>
                <a:cs typeface="PMingLiU" panose="02020500000000000000" charset="-120"/>
              </a:rPr>
              <a:t>主题） 明确活动主题</a:t>
            </a:r>
            <a:endParaRPr sz="1400">
              <a:latin typeface="PMingLiU" panose="02020500000000000000" charset="-120"/>
              <a:cs typeface="PMingLiU" panose="02020500000000000000" charset="-120"/>
            </a:endParaRPr>
          </a:p>
          <a:p>
            <a:pPr marL="3599180" algn="ctr">
              <a:lnSpc>
                <a:spcPct val="100000"/>
              </a:lnSpc>
              <a:spcBef>
                <a:spcPts val="845"/>
              </a:spcBef>
            </a:pPr>
            <a:r>
              <a:rPr sz="1400" dirty="0">
                <a:latin typeface="PMingLiU" panose="02020500000000000000" charset="-120"/>
                <a:cs typeface="PMingLiU" panose="02020500000000000000" charset="-120"/>
              </a:rPr>
              <a:t>放置两张长条桌</a:t>
            </a:r>
            <a:endParaRPr sz="1400">
              <a:latin typeface="PMingLiU" panose="02020500000000000000" charset="-120"/>
              <a:cs typeface="PMingLiU" panose="02020500000000000000" charset="-120"/>
            </a:endParaRPr>
          </a:p>
          <a:p>
            <a:pPr marL="3599180" algn="ctr">
              <a:lnSpc>
                <a:spcPct val="100000"/>
              </a:lnSpc>
              <a:spcBef>
                <a:spcPts val="840"/>
              </a:spcBef>
            </a:pPr>
            <a:r>
              <a:rPr sz="1400" dirty="0">
                <a:latin typeface="PMingLiU" panose="02020500000000000000" charset="-120"/>
                <a:cs typeface="PMingLiU" panose="02020500000000000000" charset="-120"/>
              </a:rPr>
              <a:t>用于放置老师手作工具</a:t>
            </a:r>
            <a:r>
              <a:rPr sz="1400" spc="-15" dirty="0">
                <a:latin typeface="PMingLiU" panose="02020500000000000000" charset="-120"/>
                <a:cs typeface="PMingLiU" panose="02020500000000000000" charset="-120"/>
              </a:rPr>
              <a:t>与</a:t>
            </a:r>
            <a:r>
              <a:rPr sz="1400" dirty="0">
                <a:latin typeface="PMingLiU" panose="02020500000000000000" charset="-120"/>
                <a:cs typeface="PMingLiU" panose="02020500000000000000" charset="-120"/>
              </a:rPr>
              <a:t>成品</a:t>
            </a:r>
            <a:r>
              <a:rPr sz="1400" spc="-15" dirty="0">
                <a:latin typeface="PMingLiU" panose="02020500000000000000" charset="-120"/>
                <a:cs typeface="PMingLiU" panose="02020500000000000000" charset="-120"/>
              </a:rPr>
              <a:t>展</a:t>
            </a:r>
            <a:r>
              <a:rPr sz="1400" dirty="0">
                <a:latin typeface="PMingLiU" panose="02020500000000000000" charset="-120"/>
                <a:cs typeface="PMingLiU" panose="02020500000000000000" charset="-120"/>
              </a:rPr>
              <a:t>示</a:t>
            </a:r>
            <a:endParaRPr sz="1400">
              <a:latin typeface="PMingLiU" panose="02020500000000000000" charset="-120"/>
              <a:cs typeface="PMingLiU" panose="02020500000000000000" charset="-12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419855" y="2356104"/>
            <a:ext cx="2304415" cy="413384"/>
          </a:xfrm>
          <a:custGeom>
            <a:avLst/>
            <a:gdLst/>
            <a:ahLst/>
            <a:cxnLst/>
            <a:rect l="l" t="t" r="r" b="b"/>
            <a:pathLst>
              <a:path w="2304415" h="413385">
                <a:moveTo>
                  <a:pt x="0" y="0"/>
                </a:moveTo>
                <a:lnTo>
                  <a:pt x="2304288" y="0"/>
                </a:lnTo>
                <a:lnTo>
                  <a:pt x="2304288" y="413004"/>
                </a:lnTo>
                <a:lnTo>
                  <a:pt x="0" y="413004"/>
                </a:lnTo>
                <a:lnTo>
                  <a:pt x="0" y="0"/>
                </a:lnTo>
                <a:close/>
              </a:path>
            </a:pathLst>
          </a:custGeom>
          <a:solidFill>
            <a:srgbClr val="962924"/>
          </a:solidFill>
        </p:spPr>
        <p:txBody>
          <a:bodyPr wrap="square" lIns="0" tIns="0" rIns="0" bIns="0" rtlCol="0"/>
          <a:lstStyle/>
          <a:p/>
        </p:txBody>
      </p:sp>
      <p:sp>
        <p:nvSpPr>
          <p:cNvPr id="3" name="object 3"/>
          <p:cNvSpPr txBox="1">
            <a:spLocks noGrp="1"/>
          </p:cNvSpPr>
          <p:nvPr>
            <p:ph type="title"/>
          </p:nvPr>
        </p:nvSpPr>
        <p:spPr>
          <a:xfrm>
            <a:off x="3645217" y="2379472"/>
            <a:ext cx="18542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rPr>
              <a:t>香氛蜡烛制作流程</a:t>
            </a:r>
            <a:endParaRPr sz="1800"/>
          </a:p>
        </p:txBody>
      </p:sp>
      <p:sp>
        <p:nvSpPr>
          <p:cNvPr id="4" name="object 4"/>
          <p:cNvSpPr/>
          <p:nvPr/>
        </p:nvSpPr>
        <p:spPr>
          <a:xfrm>
            <a:off x="867156" y="591311"/>
            <a:ext cx="7429498" cy="140970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2849879" y="649822"/>
            <a:ext cx="1623059" cy="1268101"/>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4744211" y="617219"/>
            <a:ext cx="1620620" cy="1304972"/>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6647688" y="689156"/>
            <a:ext cx="1623059" cy="1159137"/>
          </a:xfrm>
          <a:prstGeom prst="rect">
            <a:avLst/>
          </a:prstGeom>
          <a:blipFill>
            <a:blip r:embed="rId4" cstate="print"/>
            <a:stretch>
              <a:fillRect/>
            </a:stretch>
          </a:blipFill>
        </p:spPr>
        <p:txBody>
          <a:bodyPr wrap="square" lIns="0" tIns="0" rIns="0" bIns="0" rtlCol="0"/>
          <a:lstStyle/>
          <a:p/>
        </p:txBody>
      </p:sp>
      <p:sp>
        <p:nvSpPr>
          <p:cNvPr id="8" name="object 8"/>
          <p:cNvSpPr/>
          <p:nvPr/>
        </p:nvSpPr>
        <p:spPr>
          <a:xfrm>
            <a:off x="947927" y="659891"/>
            <a:ext cx="1610879" cy="1220419"/>
          </a:xfrm>
          <a:prstGeom prst="rect">
            <a:avLst/>
          </a:prstGeom>
          <a:blipFill>
            <a:blip r:embed="rId5" cstate="print"/>
            <a:stretch>
              <a:fillRect/>
            </a:stretch>
          </a:blipFill>
        </p:spPr>
        <p:txBody>
          <a:bodyPr wrap="square" lIns="0" tIns="0" rIns="0" bIns="0" rtlCol="0"/>
          <a:lstStyle/>
          <a:p/>
        </p:txBody>
      </p:sp>
      <p:sp>
        <p:nvSpPr>
          <p:cNvPr id="9" name="object 9"/>
          <p:cNvSpPr/>
          <p:nvPr/>
        </p:nvSpPr>
        <p:spPr>
          <a:xfrm>
            <a:off x="826008" y="3206495"/>
            <a:ext cx="7463026" cy="1443228"/>
          </a:xfrm>
          <a:prstGeom prst="rect">
            <a:avLst/>
          </a:prstGeom>
          <a:blipFill>
            <a:blip r:embed="rId6" cstate="print"/>
            <a:stretch>
              <a:fillRect/>
            </a:stretch>
          </a:blipFill>
        </p:spPr>
        <p:txBody>
          <a:bodyPr wrap="square" lIns="0" tIns="0" rIns="0" bIns="0" rtlCol="0"/>
          <a:lstStyle/>
          <a:p/>
        </p:txBody>
      </p:sp>
      <p:sp>
        <p:nvSpPr>
          <p:cNvPr id="10" name="object 10"/>
          <p:cNvSpPr/>
          <p:nvPr/>
        </p:nvSpPr>
        <p:spPr>
          <a:xfrm>
            <a:off x="4701540" y="3308121"/>
            <a:ext cx="1665731" cy="1185113"/>
          </a:xfrm>
          <a:prstGeom prst="rect">
            <a:avLst/>
          </a:prstGeom>
          <a:blipFill>
            <a:blip r:embed="rId7" cstate="print"/>
            <a:stretch>
              <a:fillRect/>
            </a:stretch>
          </a:blipFill>
        </p:spPr>
        <p:txBody>
          <a:bodyPr wrap="square" lIns="0" tIns="0" rIns="0" bIns="0" rtlCol="0"/>
          <a:lstStyle/>
          <a:p/>
        </p:txBody>
      </p:sp>
      <p:sp>
        <p:nvSpPr>
          <p:cNvPr id="11" name="object 11"/>
          <p:cNvSpPr/>
          <p:nvPr/>
        </p:nvSpPr>
        <p:spPr>
          <a:xfrm>
            <a:off x="2843402" y="3281171"/>
            <a:ext cx="1586517" cy="1219980"/>
          </a:xfrm>
          <a:prstGeom prst="rect">
            <a:avLst/>
          </a:prstGeom>
          <a:blipFill>
            <a:blip r:embed="rId8" cstate="print"/>
            <a:stretch>
              <a:fillRect/>
            </a:stretch>
          </a:blipFill>
        </p:spPr>
        <p:txBody>
          <a:bodyPr wrap="square" lIns="0" tIns="0" rIns="0" bIns="0" rtlCol="0"/>
          <a:lstStyle/>
          <a:p/>
        </p:txBody>
      </p:sp>
      <p:sp>
        <p:nvSpPr>
          <p:cNvPr id="12" name="object 12"/>
          <p:cNvSpPr/>
          <p:nvPr/>
        </p:nvSpPr>
        <p:spPr>
          <a:xfrm>
            <a:off x="6605016" y="3281171"/>
            <a:ext cx="1658111" cy="1199167"/>
          </a:xfrm>
          <a:prstGeom prst="rect">
            <a:avLst/>
          </a:prstGeom>
          <a:blipFill>
            <a:blip r:embed="rId9" cstate="print"/>
            <a:stretch>
              <a:fillRect/>
            </a:stretch>
          </a:blipFill>
        </p:spPr>
        <p:txBody>
          <a:bodyPr wrap="square" lIns="0" tIns="0" rIns="0" bIns="0" rtlCol="0"/>
          <a:lstStyle/>
          <a:p/>
        </p:txBody>
      </p:sp>
      <p:sp>
        <p:nvSpPr>
          <p:cNvPr id="13" name="object 13"/>
          <p:cNvSpPr/>
          <p:nvPr/>
        </p:nvSpPr>
        <p:spPr>
          <a:xfrm>
            <a:off x="906780" y="3281171"/>
            <a:ext cx="1568246" cy="1219980"/>
          </a:xfrm>
          <a:prstGeom prst="rect">
            <a:avLst/>
          </a:prstGeom>
          <a:blipFill>
            <a:blip r:embed="rId10" cstate="print"/>
            <a:stretch>
              <a:fillRect/>
            </a:stretch>
          </a:blipFill>
        </p:spPr>
        <p:txBody>
          <a:bodyPr wrap="square" lIns="0" tIns="0" rIns="0" bIns="0" rtlCol="0"/>
          <a:lstStyl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368802" y="2265426"/>
            <a:ext cx="672465" cy="670560"/>
          </a:xfrm>
          <a:custGeom>
            <a:avLst/>
            <a:gdLst/>
            <a:ahLst/>
            <a:cxnLst/>
            <a:rect l="l" t="t" r="r" b="b"/>
            <a:pathLst>
              <a:path w="672464" h="670560">
                <a:moveTo>
                  <a:pt x="0" y="0"/>
                </a:moveTo>
                <a:lnTo>
                  <a:pt x="672084" y="0"/>
                </a:lnTo>
                <a:lnTo>
                  <a:pt x="672084" y="670560"/>
                </a:lnTo>
                <a:lnTo>
                  <a:pt x="0" y="670560"/>
                </a:lnTo>
                <a:lnTo>
                  <a:pt x="0" y="0"/>
                </a:lnTo>
                <a:close/>
              </a:path>
            </a:pathLst>
          </a:custGeom>
          <a:ln w="44196">
            <a:solidFill>
              <a:srgbClr val="962924"/>
            </a:solidFill>
          </a:ln>
        </p:spPr>
        <p:txBody>
          <a:bodyPr wrap="square" lIns="0" tIns="0" rIns="0" bIns="0" rtlCol="0"/>
          <a:lstStyle/>
          <a:p/>
        </p:txBody>
      </p:sp>
      <p:sp>
        <p:nvSpPr>
          <p:cNvPr id="3" name="object 3"/>
          <p:cNvSpPr/>
          <p:nvPr/>
        </p:nvSpPr>
        <p:spPr>
          <a:xfrm>
            <a:off x="3517391" y="1732788"/>
            <a:ext cx="2054351" cy="102107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598164" y="1758695"/>
            <a:ext cx="1948180" cy="914400"/>
          </a:xfrm>
          <a:custGeom>
            <a:avLst/>
            <a:gdLst/>
            <a:ahLst/>
            <a:cxnLst/>
            <a:rect l="l" t="t" r="r" b="b"/>
            <a:pathLst>
              <a:path w="1948179" h="914400">
                <a:moveTo>
                  <a:pt x="0" y="0"/>
                </a:moveTo>
                <a:lnTo>
                  <a:pt x="1947672" y="0"/>
                </a:lnTo>
                <a:lnTo>
                  <a:pt x="1947672" y="914400"/>
                </a:lnTo>
                <a:lnTo>
                  <a:pt x="0" y="914400"/>
                </a:lnTo>
                <a:lnTo>
                  <a:pt x="0" y="0"/>
                </a:lnTo>
                <a:close/>
              </a:path>
            </a:pathLst>
          </a:custGeom>
          <a:solidFill>
            <a:srgbClr val="FFFFFF"/>
          </a:solidFill>
        </p:spPr>
        <p:txBody>
          <a:bodyPr wrap="square" lIns="0" tIns="0" rIns="0" bIns="0" rtlCol="0"/>
          <a:lstStyle/>
          <a:p/>
        </p:txBody>
      </p:sp>
      <p:sp>
        <p:nvSpPr>
          <p:cNvPr id="5" name="object 5"/>
          <p:cNvSpPr/>
          <p:nvPr/>
        </p:nvSpPr>
        <p:spPr>
          <a:xfrm>
            <a:off x="5387340" y="1604772"/>
            <a:ext cx="358140" cy="356870"/>
          </a:xfrm>
          <a:custGeom>
            <a:avLst/>
            <a:gdLst/>
            <a:ahLst/>
            <a:cxnLst/>
            <a:rect l="l" t="t" r="r" b="b"/>
            <a:pathLst>
              <a:path w="358139" h="356869">
                <a:moveTo>
                  <a:pt x="0" y="0"/>
                </a:moveTo>
                <a:lnTo>
                  <a:pt x="358139" y="0"/>
                </a:lnTo>
                <a:lnTo>
                  <a:pt x="358139" y="356615"/>
                </a:lnTo>
                <a:lnTo>
                  <a:pt x="0" y="356615"/>
                </a:lnTo>
                <a:lnTo>
                  <a:pt x="0" y="0"/>
                </a:lnTo>
                <a:close/>
              </a:path>
            </a:pathLst>
          </a:custGeom>
          <a:solidFill>
            <a:srgbClr val="984807"/>
          </a:solidFill>
        </p:spPr>
        <p:txBody>
          <a:bodyPr wrap="square" lIns="0" tIns="0" rIns="0" bIns="0" rtlCol="0"/>
          <a:lstStyle/>
          <a:p/>
        </p:txBody>
      </p:sp>
      <p:sp>
        <p:nvSpPr>
          <p:cNvPr id="6" name="object 6"/>
          <p:cNvSpPr/>
          <p:nvPr/>
        </p:nvSpPr>
        <p:spPr>
          <a:xfrm>
            <a:off x="5602223" y="1847088"/>
            <a:ext cx="215265" cy="215265"/>
          </a:xfrm>
          <a:custGeom>
            <a:avLst/>
            <a:gdLst/>
            <a:ahLst/>
            <a:cxnLst/>
            <a:rect l="l" t="t" r="r" b="b"/>
            <a:pathLst>
              <a:path w="215264" h="215264">
                <a:moveTo>
                  <a:pt x="0" y="0"/>
                </a:moveTo>
                <a:lnTo>
                  <a:pt x="214884" y="0"/>
                </a:lnTo>
                <a:lnTo>
                  <a:pt x="214884" y="214884"/>
                </a:lnTo>
                <a:lnTo>
                  <a:pt x="0" y="214884"/>
                </a:lnTo>
                <a:lnTo>
                  <a:pt x="0" y="0"/>
                </a:lnTo>
                <a:close/>
              </a:path>
            </a:pathLst>
          </a:custGeom>
          <a:solidFill>
            <a:srgbClr val="984807"/>
          </a:solidFill>
        </p:spPr>
        <p:txBody>
          <a:bodyPr wrap="square" lIns="0" tIns="0" rIns="0" bIns="0" rtlCol="0"/>
          <a:lstStyle/>
          <a:p/>
        </p:txBody>
      </p:sp>
      <p:sp>
        <p:nvSpPr>
          <p:cNvPr id="7" name="object 7"/>
          <p:cNvSpPr txBox="1">
            <a:spLocks noGrp="1"/>
          </p:cNvSpPr>
          <p:nvPr>
            <p:ph type="title"/>
          </p:nvPr>
        </p:nvSpPr>
        <p:spPr>
          <a:xfrm>
            <a:off x="3948111" y="1788160"/>
            <a:ext cx="1244600" cy="391160"/>
          </a:xfrm>
          <a:prstGeom prst="rect">
            <a:avLst/>
          </a:prstGeom>
        </p:spPr>
        <p:txBody>
          <a:bodyPr vert="horz" wrap="square" lIns="0" tIns="12700" rIns="0" bIns="0" rtlCol="0">
            <a:spAutoFit/>
          </a:bodyPr>
          <a:lstStyle/>
          <a:p>
            <a:pPr marL="12700">
              <a:lnSpc>
                <a:spcPct val="100000"/>
              </a:lnSpc>
              <a:spcBef>
                <a:spcPts val="100"/>
              </a:spcBef>
            </a:pPr>
            <a:r>
              <a:rPr sz="2400" dirty="0"/>
              <a:t>匠心精凿</a:t>
            </a:r>
            <a:endParaRPr sz="2400"/>
          </a:p>
        </p:txBody>
      </p:sp>
      <p:sp>
        <p:nvSpPr>
          <p:cNvPr id="8" name="object 8"/>
          <p:cNvSpPr txBox="1"/>
          <p:nvPr/>
        </p:nvSpPr>
        <p:spPr>
          <a:xfrm>
            <a:off x="3949636" y="2301747"/>
            <a:ext cx="124142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PMingLiU" panose="02020500000000000000" charset="-120"/>
                <a:cs typeface="PMingLiU" panose="02020500000000000000" charset="-120"/>
              </a:rPr>
              <a:t>手作纯银配饰</a:t>
            </a:r>
            <a:endParaRPr sz="1600">
              <a:latin typeface="PMingLiU" panose="02020500000000000000" charset="-120"/>
              <a:cs typeface="PMingLiU" panose="02020500000000000000" charset="-12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0055" y="709501"/>
            <a:ext cx="3133725" cy="666115"/>
          </a:xfrm>
          <a:prstGeom prst="rect">
            <a:avLst/>
          </a:prstGeom>
        </p:spPr>
        <p:txBody>
          <a:bodyPr vert="horz" wrap="square" lIns="0" tIns="12700" rIns="0" bIns="0" rtlCol="0">
            <a:spAutoFit/>
          </a:bodyPr>
          <a:lstStyle/>
          <a:p>
            <a:pPr marL="12700" marR="5080" indent="-635">
              <a:lnSpc>
                <a:spcPct val="150000"/>
              </a:lnSpc>
              <a:spcBef>
                <a:spcPts val="100"/>
              </a:spcBef>
            </a:pPr>
            <a:r>
              <a:rPr sz="1400" dirty="0"/>
              <a:t>活动时间</a:t>
            </a:r>
            <a:r>
              <a:rPr sz="1400" spc="114" dirty="0"/>
              <a:t>：2017</a:t>
            </a:r>
            <a:r>
              <a:rPr sz="1400" dirty="0"/>
              <a:t>年</a:t>
            </a:r>
            <a:r>
              <a:rPr sz="1400" spc="-229" dirty="0"/>
              <a:t>1</a:t>
            </a:r>
            <a:r>
              <a:rPr sz="1400" dirty="0"/>
              <a:t>月</a:t>
            </a:r>
            <a:r>
              <a:rPr sz="1400" spc="285" dirty="0"/>
              <a:t>2</a:t>
            </a:r>
            <a:r>
              <a:rPr sz="1400" dirty="0"/>
              <a:t>日</a:t>
            </a:r>
            <a:r>
              <a:rPr sz="1400" spc="-50" dirty="0"/>
              <a:t> </a:t>
            </a:r>
            <a:r>
              <a:rPr sz="1400" spc="75" dirty="0"/>
              <a:t>13:00—15:30  </a:t>
            </a:r>
            <a:r>
              <a:rPr sz="1400" dirty="0"/>
              <a:t>活动地点：中锐</a:t>
            </a:r>
            <a:r>
              <a:rPr sz="1400" spc="1110" dirty="0"/>
              <a:t>·</a:t>
            </a:r>
            <a:r>
              <a:rPr sz="1400" dirty="0"/>
              <a:t>星公</a:t>
            </a:r>
            <a:r>
              <a:rPr sz="1400" spc="-15" dirty="0"/>
              <a:t>元</a:t>
            </a:r>
            <a:r>
              <a:rPr sz="1400" dirty="0"/>
              <a:t>名邸</a:t>
            </a:r>
            <a:r>
              <a:rPr sz="1400" spc="-15" dirty="0"/>
              <a:t>售</a:t>
            </a:r>
            <a:r>
              <a:rPr sz="1400" dirty="0"/>
              <a:t>楼处</a:t>
            </a:r>
            <a:endParaRPr sz="1400"/>
          </a:p>
        </p:txBody>
      </p:sp>
      <p:sp>
        <p:nvSpPr>
          <p:cNvPr id="3" name="object 3"/>
          <p:cNvSpPr txBox="1">
            <a:spLocks noGrp="1"/>
          </p:cNvSpPr>
          <p:nvPr>
            <p:ph type="body" idx="1"/>
          </p:nvPr>
        </p:nvSpPr>
        <p:spPr>
          <a:prstGeom prst="rect">
            <a:avLst/>
          </a:prstGeom>
        </p:spPr>
        <p:txBody>
          <a:bodyPr vert="horz" wrap="square" lIns="0" tIns="119380" rIns="0" bIns="0" rtlCol="0">
            <a:spAutoFit/>
          </a:bodyPr>
          <a:lstStyle/>
          <a:p>
            <a:pPr marL="12700">
              <a:lnSpc>
                <a:spcPct val="100000"/>
              </a:lnSpc>
              <a:spcBef>
                <a:spcPts val="940"/>
              </a:spcBef>
            </a:pPr>
            <a:r>
              <a:rPr dirty="0"/>
              <a:t>活动主题：匠心精凿—</a:t>
            </a:r>
            <a:r>
              <a:rPr spc="-15" dirty="0"/>
              <a:t>手</a:t>
            </a:r>
            <a:r>
              <a:rPr dirty="0"/>
              <a:t>作纯</a:t>
            </a:r>
            <a:r>
              <a:rPr spc="-15" dirty="0"/>
              <a:t>银</a:t>
            </a:r>
            <a:r>
              <a:rPr dirty="0"/>
              <a:t>配饰</a:t>
            </a:r>
            <a:endParaRPr dirty="0"/>
          </a:p>
          <a:p>
            <a:pPr marL="856615" marR="5080" indent="-844550">
              <a:lnSpc>
                <a:spcPct val="150000"/>
              </a:lnSpc>
            </a:pPr>
            <a:r>
              <a:rPr dirty="0"/>
              <a:t>活动内容：诚邀“全爱</a:t>
            </a:r>
            <a:r>
              <a:rPr spc="-15" dirty="0"/>
              <a:t>工</a:t>
            </a:r>
            <a:r>
              <a:rPr dirty="0"/>
              <a:t>匠”</a:t>
            </a:r>
            <a:r>
              <a:rPr spc="-15" dirty="0"/>
              <a:t>专</a:t>
            </a:r>
            <a:r>
              <a:rPr dirty="0"/>
              <a:t>业银</a:t>
            </a:r>
            <a:r>
              <a:rPr spc="-15" dirty="0"/>
              <a:t>饰</a:t>
            </a:r>
            <a:r>
              <a:rPr dirty="0"/>
              <a:t>制作</a:t>
            </a:r>
            <a:r>
              <a:rPr spc="-15" dirty="0"/>
              <a:t>老</a:t>
            </a:r>
            <a:r>
              <a:rPr dirty="0"/>
              <a:t>师亲</a:t>
            </a:r>
            <a:r>
              <a:rPr spc="-15" dirty="0"/>
              <a:t>临</a:t>
            </a:r>
            <a:r>
              <a:rPr dirty="0"/>
              <a:t>现</a:t>
            </a:r>
            <a:r>
              <a:rPr spc="-5" dirty="0"/>
              <a:t>场</a:t>
            </a:r>
            <a:r>
              <a:rPr sz="1000" spc="75" dirty="0"/>
              <a:t>（3</a:t>
            </a:r>
            <a:r>
              <a:rPr sz="1000" spc="-5" dirty="0"/>
              <a:t>人）  </a:t>
            </a:r>
            <a:r>
              <a:rPr dirty="0"/>
              <a:t>教授来宾制作纯银配饰</a:t>
            </a:r>
            <a:endParaRPr sz="1000"/>
          </a:p>
          <a:p>
            <a:pPr marL="812165">
              <a:lnSpc>
                <a:spcPct val="100000"/>
              </a:lnSpc>
              <a:spcBef>
                <a:spcPts val="1240"/>
              </a:spcBef>
            </a:pPr>
            <a:r>
              <a:rPr sz="1000" spc="-5" dirty="0"/>
              <a:t>（茶勺、戒指客户现场自选）</a:t>
            </a:r>
            <a:endParaRPr sz="1000"/>
          </a:p>
          <a:p>
            <a:pPr marL="856615">
              <a:lnSpc>
                <a:spcPct val="100000"/>
              </a:lnSpc>
              <a:spcBef>
                <a:spcPts val="920"/>
              </a:spcBef>
            </a:pPr>
            <a:r>
              <a:rPr dirty="0"/>
              <a:t>以及纯银配饰保存、保养</a:t>
            </a:r>
            <a:r>
              <a:rPr spc="-15" dirty="0"/>
              <a:t>方</a:t>
            </a:r>
            <a:r>
              <a:rPr dirty="0"/>
              <a:t>法</a:t>
            </a:r>
            <a:endParaRPr dirty="0"/>
          </a:p>
          <a:p>
            <a:pPr marL="856615">
              <a:lnSpc>
                <a:spcPct val="100000"/>
              </a:lnSpc>
              <a:spcBef>
                <a:spcPts val="840"/>
              </a:spcBef>
            </a:pPr>
            <a:r>
              <a:rPr dirty="0"/>
              <a:t>感受手工与艺术结合的原</a:t>
            </a:r>
            <a:r>
              <a:rPr spc="-15" dirty="0"/>
              <a:t>创</a:t>
            </a:r>
            <a:r>
              <a:rPr dirty="0"/>
              <a:t>设计</a:t>
            </a:r>
            <a:r>
              <a:rPr spc="-15" dirty="0"/>
              <a:t>美</a:t>
            </a:r>
            <a:r>
              <a:rPr dirty="0"/>
              <a:t>学</a:t>
            </a:r>
            <a:endParaRPr dirty="0"/>
          </a:p>
        </p:txBody>
      </p:sp>
      <p:sp>
        <p:nvSpPr>
          <p:cNvPr id="4" name="object 4"/>
          <p:cNvSpPr/>
          <p:nvPr/>
        </p:nvSpPr>
        <p:spPr>
          <a:xfrm>
            <a:off x="300227" y="3385820"/>
            <a:ext cx="8400415" cy="0"/>
          </a:xfrm>
          <a:custGeom>
            <a:avLst/>
            <a:gdLst/>
            <a:ahLst/>
            <a:cxnLst/>
            <a:rect l="l" t="t" r="r" b="b"/>
            <a:pathLst>
              <a:path w="8400415">
                <a:moveTo>
                  <a:pt x="0" y="0"/>
                </a:moveTo>
                <a:lnTo>
                  <a:pt x="8400288" y="0"/>
                </a:lnTo>
              </a:path>
            </a:pathLst>
          </a:custGeom>
          <a:ln w="66039">
            <a:solidFill>
              <a:srgbClr val="962924"/>
            </a:solidFill>
          </a:ln>
        </p:spPr>
        <p:txBody>
          <a:bodyPr wrap="square" lIns="0" tIns="0" rIns="0" bIns="0" rtlCol="0"/>
          <a:lstStyle/>
          <a:p/>
        </p:txBody>
      </p:sp>
      <p:sp>
        <p:nvSpPr>
          <p:cNvPr id="5" name="object 5"/>
          <p:cNvSpPr/>
          <p:nvPr/>
        </p:nvSpPr>
        <p:spPr>
          <a:xfrm>
            <a:off x="332924" y="816610"/>
            <a:ext cx="0" cy="2536190"/>
          </a:xfrm>
          <a:custGeom>
            <a:avLst/>
            <a:gdLst/>
            <a:ahLst/>
            <a:cxnLst/>
            <a:rect l="l" t="t" r="r" b="b"/>
            <a:pathLst>
              <a:path h="2536190">
                <a:moveTo>
                  <a:pt x="0" y="0"/>
                </a:moveTo>
                <a:lnTo>
                  <a:pt x="0" y="2536190"/>
                </a:lnTo>
              </a:path>
            </a:pathLst>
          </a:custGeom>
          <a:ln w="65392">
            <a:solidFill>
              <a:srgbClr val="962924"/>
            </a:solidFill>
          </a:ln>
        </p:spPr>
        <p:txBody>
          <a:bodyPr wrap="square" lIns="0" tIns="0" rIns="0" bIns="0" rtlCol="0"/>
          <a:lstStyle/>
          <a:p/>
        </p:txBody>
      </p:sp>
      <p:sp>
        <p:nvSpPr>
          <p:cNvPr id="6" name="object 6"/>
          <p:cNvSpPr/>
          <p:nvPr/>
        </p:nvSpPr>
        <p:spPr>
          <a:xfrm>
            <a:off x="300227" y="784225"/>
            <a:ext cx="8400415" cy="0"/>
          </a:xfrm>
          <a:custGeom>
            <a:avLst/>
            <a:gdLst/>
            <a:ahLst/>
            <a:cxnLst/>
            <a:rect l="l" t="t" r="r" b="b"/>
            <a:pathLst>
              <a:path w="8400415">
                <a:moveTo>
                  <a:pt x="0" y="0"/>
                </a:moveTo>
                <a:lnTo>
                  <a:pt x="8400288" y="0"/>
                </a:lnTo>
              </a:path>
            </a:pathLst>
          </a:custGeom>
          <a:ln w="64769">
            <a:solidFill>
              <a:srgbClr val="962924"/>
            </a:solidFill>
          </a:ln>
        </p:spPr>
        <p:txBody>
          <a:bodyPr wrap="square" lIns="0" tIns="0" rIns="0" bIns="0" rtlCol="0"/>
          <a:lstStyle/>
          <a:p/>
        </p:txBody>
      </p:sp>
      <p:sp>
        <p:nvSpPr>
          <p:cNvPr id="7" name="object 7"/>
          <p:cNvSpPr/>
          <p:nvPr/>
        </p:nvSpPr>
        <p:spPr>
          <a:xfrm>
            <a:off x="8667819" y="816724"/>
            <a:ext cx="0" cy="2536825"/>
          </a:xfrm>
          <a:custGeom>
            <a:avLst/>
            <a:gdLst/>
            <a:ahLst/>
            <a:cxnLst/>
            <a:rect l="l" t="t" r="r" b="b"/>
            <a:pathLst>
              <a:path h="2536825">
                <a:moveTo>
                  <a:pt x="0" y="0"/>
                </a:moveTo>
                <a:lnTo>
                  <a:pt x="0" y="2536215"/>
                </a:lnTo>
              </a:path>
            </a:pathLst>
          </a:custGeom>
          <a:ln w="65392">
            <a:solidFill>
              <a:srgbClr val="962924"/>
            </a:solidFill>
          </a:ln>
        </p:spPr>
        <p:txBody>
          <a:bodyPr wrap="square" lIns="0" tIns="0" rIns="0" bIns="0" rtlCol="0"/>
          <a:lstStyle/>
          <a:p/>
        </p:txBody>
      </p:sp>
      <p:sp>
        <p:nvSpPr>
          <p:cNvPr id="8" name="object 8"/>
          <p:cNvSpPr/>
          <p:nvPr/>
        </p:nvSpPr>
        <p:spPr>
          <a:xfrm>
            <a:off x="4572000" y="2057400"/>
            <a:ext cx="4265675" cy="2132075"/>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202519" y="964564"/>
            <a:ext cx="236220" cy="2627630"/>
          </a:xfrm>
          <a:prstGeom prst="rect">
            <a:avLst/>
          </a:prstGeom>
          <a:ln w="33718">
            <a:solidFill>
              <a:srgbClr val="962924"/>
            </a:solidFill>
          </a:ln>
        </p:spPr>
        <p:txBody>
          <a:bodyPr vert="horz" wrap="square" lIns="0" tIns="23495" rIns="0" bIns="0" rtlCol="0">
            <a:spAutoFit/>
          </a:bodyPr>
          <a:lstStyle/>
          <a:p>
            <a:pPr marL="33655" marR="15875" algn="just">
              <a:lnSpc>
                <a:spcPct val="100000"/>
              </a:lnSpc>
              <a:spcBef>
                <a:spcPts val="185"/>
              </a:spcBef>
            </a:pPr>
            <a:r>
              <a:rPr sz="1400" dirty="0">
                <a:latin typeface="PMingLiU" panose="02020500000000000000" charset="-120"/>
                <a:cs typeface="PMingLiU" panose="02020500000000000000" charset="-120"/>
              </a:rPr>
              <a:t>国 内 首 家 金 工 手 作 文 创 品 牌</a:t>
            </a:r>
            <a:endParaRPr sz="1400">
              <a:latin typeface="PMingLiU" panose="02020500000000000000" charset="-120"/>
              <a:cs typeface="PMingLiU" panose="02020500000000000000" charset="-120"/>
            </a:endParaRPr>
          </a:p>
        </p:txBody>
      </p:sp>
      <p:sp>
        <p:nvSpPr>
          <p:cNvPr id="3" name="object 3"/>
          <p:cNvSpPr txBox="1">
            <a:spLocks noGrp="1"/>
          </p:cNvSpPr>
          <p:nvPr>
            <p:ph type="title"/>
          </p:nvPr>
        </p:nvSpPr>
        <p:spPr>
          <a:xfrm>
            <a:off x="7691246" y="965835"/>
            <a:ext cx="250825" cy="1162050"/>
          </a:xfrm>
          <a:prstGeom prst="rect">
            <a:avLst/>
          </a:prstGeom>
          <a:ln w="35814">
            <a:solidFill>
              <a:srgbClr val="962924"/>
            </a:solidFill>
          </a:ln>
        </p:spPr>
        <p:txBody>
          <a:bodyPr vert="horz" wrap="square" lIns="0" tIns="20320" rIns="0" bIns="0" rtlCol="0">
            <a:spAutoFit/>
          </a:bodyPr>
          <a:lstStyle/>
          <a:p>
            <a:pPr marL="635" marR="13970" algn="just">
              <a:lnSpc>
                <a:spcPct val="100000"/>
              </a:lnSpc>
              <a:spcBef>
                <a:spcPts val="160"/>
              </a:spcBef>
            </a:pPr>
            <a:r>
              <a:rPr sz="1800" dirty="0"/>
              <a:t>全 爱 工 匠</a:t>
            </a:r>
            <a:endParaRPr sz="1800"/>
          </a:p>
        </p:txBody>
      </p:sp>
      <p:sp>
        <p:nvSpPr>
          <p:cNvPr id="4" name="object 4"/>
          <p:cNvSpPr/>
          <p:nvPr/>
        </p:nvSpPr>
        <p:spPr>
          <a:xfrm>
            <a:off x="1700784" y="513587"/>
            <a:ext cx="5280659" cy="3523487"/>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2007616" y="4152772"/>
            <a:ext cx="4667885" cy="574040"/>
          </a:xfrm>
          <a:prstGeom prst="rect">
            <a:avLst/>
          </a:prstGeom>
        </p:spPr>
        <p:txBody>
          <a:bodyPr vert="horz" wrap="square" lIns="0" tIns="12700" rIns="0" bIns="0" rtlCol="0">
            <a:spAutoFit/>
          </a:bodyPr>
          <a:lstStyle/>
          <a:p>
            <a:pPr marL="12700" marR="5080" algn="ctr">
              <a:lnSpc>
                <a:spcPct val="100000"/>
              </a:lnSpc>
              <a:spcBef>
                <a:spcPts val="100"/>
              </a:spcBef>
            </a:pPr>
            <a:r>
              <a:rPr sz="1200" spc="-5" dirty="0">
                <a:latin typeface="PMingLiU" panose="02020500000000000000" charset="-120"/>
                <a:cs typeface="PMingLiU" panose="02020500000000000000" charset="-120"/>
              </a:rPr>
              <a:t>老师团队综合海内外知名首饰设计院校，北京中央美院</a:t>
            </a:r>
            <a:r>
              <a:rPr sz="1200" spc="229" dirty="0">
                <a:latin typeface="PMingLiU" panose="02020500000000000000" charset="-120"/>
                <a:cs typeface="PMingLiU" panose="02020500000000000000" charset="-120"/>
              </a:rPr>
              <a:t>/</a:t>
            </a:r>
            <a:r>
              <a:rPr sz="1200" dirty="0">
                <a:latin typeface="PMingLiU" panose="02020500000000000000" charset="-120"/>
                <a:cs typeface="PMingLiU" panose="02020500000000000000" charset="-120"/>
              </a:rPr>
              <a:t>北京服装学院 北京地质大学</a:t>
            </a:r>
            <a:r>
              <a:rPr sz="1200" spc="229" dirty="0">
                <a:latin typeface="PMingLiU" panose="02020500000000000000" charset="-120"/>
                <a:cs typeface="PMingLiU" panose="02020500000000000000" charset="-120"/>
              </a:rPr>
              <a:t>/</a:t>
            </a:r>
            <a:r>
              <a:rPr sz="1200" dirty="0">
                <a:latin typeface="PMingLiU" panose="02020500000000000000" charset="-120"/>
                <a:cs typeface="PMingLiU" panose="02020500000000000000" charset="-120"/>
              </a:rPr>
              <a:t>英国伯明翰城市大学</a:t>
            </a:r>
            <a:r>
              <a:rPr sz="1200" spc="229" dirty="0">
                <a:latin typeface="PMingLiU" panose="02020500000000000000" charset="-120"/>
                <a:cs typeface="PMingLiU" panose="02020500000000000000" charset="-120"/>
              </a:rPr>
              <a:t>/</a:t>
            </a:r>
            <a:r>
              <a:rPr sz="1200" dirty="0">
                <a:latin typeface="PMingLiU" panose="02020500000000000000" charset="-120"/>
                <a:cs typeface="PMingLiU" panose="02020500000000000000" charset="-120"/>
              </a:rPr>
              <a:t>日本设计专门学院</a:t>
            </a:r>
            <a:r>
              <a:rPr sz="1200" spc="229" dirty="0">
                <a:latin typeface="PMingLiU" panose="02020500000000000000" charset="-120"/>
                <a:cs typeface="PMingLiU" panose="02020500000000000000" charset="-120"/>
              </a:rPr>
              <a:t>/</a:t>
            </a:r>
            <a:r>
              <a:rPr sz="1200" dirty="0">
                <a:latin typeface="PMingLiU" panose="02020500000000000000" charset="-120"/>
                <a:cs typeface="PMingLiU" panose="02020500000000000000" charset="-120"/>
              </a:rPr>
              <a:t>韩国公立大学 澳大利亚莫纳什大学</a:t>
            </a:r>
            <a:r>
              <a:rPr sz="1200" spc="229" dirty="0">
                <a:latin typeface="PMingLiU" panose="02020500000000000000" charset="-120"/>
                <a:cs typeface="PMingLiU" panose="02020500000000000000" charset="-120"/>
              </a:rPr>
              <a:t>/</a:t>
            </a:r>
            <a:r>
              <a:rPr sz="1200" dirty="0">
                <a:latin typeface="PMingLiU" panose="02020500000000000000" charset="-120"/>
                <a:cs typeface="PMingLiU" panose="02020500000000000000" charset="-120"/>
              </a:rPr>
              <a:t>意大利佛罗伦萨大学等。</a:t>
            </a:r>
            <a:endParaRPr sz="1200">
              <a:latin typeface="PMingLiU" panose="02020500000000000000" charset="-120"/>
              <a:cs typeface="PMingLiU" panose="02020500000000000000"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41456" y="714120"/>
            <a:ext cx="1043940" cy="330835"/>
          </a:xfrm>
          <a:prstGeom prst="rect">
            <a:avLst/>
          </a:prstGeom>
        </p:spPr>
        <p:txBody>
          <a:bodyPr vert="horz" wrap="square" lIns="0" tIns="13335" rIns="0" bIns="0" rtlCol="0">
            <a:spAutoFit/>
          </a:bodyPr>
          <a:lstStyle/>
          <a:p>
            <a:pPr marL="12700">
              <a:lnSpc>
                <a:spcPct val="100000"/>
              </a:lnSpc>
              <a:spcBef>
                <a:spcPts val="105"/>
              </a:spcBef>
            </a:pPr>
            <a:r>
              <a:rPr sz="2000" dirty="0"/>
              <a:t>活动流程</a:t>
            </a:r>
            <a:endParaRPr sz="2000"/>
          </a:p>
        </p:txBody>
      </p:sp>
      <p:sp>
        <p:nvSpPr>
          <p:cNvPr id="3" name="object 3"/>
          <p:cNvSpPr txBox="1"/>
          <p:nvPr/>
        </p:nvSpPr>
        <p:spPr>
          <a:xfrm>
            <a:off x="3294602" y="1345564"/>
            <a:ext cx="1188085" cy="252095"/>
          </a:xfrm>
          <a:prstGeom prst="rect">
            <a:avLst/>
          </a:prstGeom>
          <a:ln w="36004">
            <a:solidFill>
              <a:srgbClr val="962924"/>
            </a:solidFill>
          </a:ln>
        </p:spPr>
        <p:txBody>
          <a:bodyPr vert="horz" wrap="square" lIns="0" tIns="8890" rIns="0" bIns="0" rtlCol="0">
            <a:spAutoFit/>
          </a:bodyPr>
          <a:lstStyle/>
          <a:p>
            <a:pPr marL="73025">
              <a:lnSpc>
                <a:spcPct val="100000"/>
              </a:lnSpc>
              <a:spcBef>
                <a:spcPts val="70"/>
              </a:spcBef>
            </a:pPr>
            <a:r>
              <a:rPr sz="1400" spc="80" dirty="0">
                <a:latin typeface="PMingLiU" panose="02020500000000000000" charset="-120"/>
                <a:cs typeface="PMingLiU" panose="02020500000000000000" charset="-120"/>
              </a:rPr>
              <a:t>13:00—13:30</a:t>
            </a:r>
            <a:endParaRPr sz="1400">
              <a:latin typeface="PMingLiU" panose="02020500000000000000" charset="-120"/>
              <a:cs typeface="PMingLiU" panose="02020500000000000000" charset="-120"/>
            </a:endParaRPr>
          </a:p>
        </p:txBody>
      </p:sp>
      <p:sp>
        <p:nvSpPr>
          <p:cNvPr id="4" name="object 4"/>
          <p:cNvSpPr txBox="1"/>
          <p:nvPr/>
        </p:nvSpPr>
        <p:spPr>
          <a:xfrm>
            <a:off x="3294602" y="1674495"/>
            <a:ext cx="1188085" cy="252095"/>
          </a:xfrm>
          <a:prstGeom prst="rect">
            <a:avLst/>
          </a:prstGeom>
          <a:ln w="36004">
            <a:solidFill>
              <a:srgbClr val="962924"/>
            </a:solidFill>
          </a:ln>
        </p:spPr>
        <p:txBody>
          <a:bodyPr vert="horz" wrap="square" lIns="0" tIns="0" rIns="0" bIns="0" rtlCol="0">
            <a:spAutoFit/>
          </a:bodyPr>
          <a:lstStyle/>
          <a:p>
            <a:pPr marL="73025">
              <a:lnSpc>
                <a:spcPct val="100000"/>
              </a:lnSpc>
            </a:pPr>
            <a:r>
              <a:rPr sz="1400" spc="85" dirty="0">
                <a:latin typeface="PMingLiU" panose="02020500000000000000" charset="-120"/>
                <a:cs typeface="PMingLiU" panose="02020500000000000000" charset="-120"/>
              </a:rPr>
              <a:t>13:30—13:40</a:t>
            </a:r>
            <a:endParaRPr sz="1400">
              <a:latin typeface="PMingLiU" panose="02020500000000000000" charset="-120"/>
              <a:cs typeface="PMingLiU" panose="02020500000000000000" charset="-120"/>
            </a:endParaRPr>
          </a:p>
        </p:txBody>
      </p:sp>
      <p:sp>
        <p:nvSpPr>
          <p:cNvPr id="5" name="object 5"/>
          <p:cNvSpPr txBox="1"/>
          <p:nvPr/>
        </p:nvSpPr>
        <p:spPr>
          <a:xfrm>
            <a:off x="3294602" y="2636520"/>
            <a:ext cx="1188085" cy="251460"/>
          </a:xfrm>
          <a:prstGeom prst="rect">
            <a:avLst/>
          </a:prstGeom>
          <a:ln w="36004">
            <a:solidFill>
              <a:srgbClr val="962924"/>
            </a:solidFill>
          </a:ln>
        </p:spPr>
        <p:txBody>
          <a:bodyPr vert="horz" wrap="square" lIns="0" tIns="0" rIns="0" bIns="0" rtlCol="0">
            <a:spAutoFit/>
          </a:bodyPr>
          <a:lstStyle/>
          <a:p>
            <a:pPr marL="73025">
              <a:lnSpc>
                <a:spcPts val="1665"/>
              </a:lnSpc>
            </a:pPr>
            <a:r>
              <a:rPr sz="1400" spc="35" dirty="0">
                <a:latin typeface="PMingLiU" panose="02020500000000000000" charset="-120"/>
                <a:cs typeface="PMingLiU" panose="02020500000000000000" charset="-120"/>
              </a:rPr>
              <a:t>13:40—15:10</a:t>
            </a:r>
            <a:endParaRPr sz="1400">
              <a:latin typeface="PMingLiU" panose="02020500000000000000" charset="-120"/>
              <a:cs typeface="PMingLiU" panose="02020500000000000000" charset="-120"/>
            </a:endParaRPr>
          </a:p>
        </p:txBody>
      </p:sp>
      <p:sp>
        <p:nvSpPr>
          <p:cNvPr id="6" name="object 6"/>
          <p:cNvSpPr txBox="1"/>
          <p:nvPr/>
        </p:nvSpPr>
        <p:spPr>
          <a:xfrm>
            <a:off x="3294602" y="2953385"/>
            <a:ext cx="1188085" cy="252095"/>
          </a:xfrm>
          <a:prstGeom prst="rect">
            <a:avLst/>
          </a:prstGeom>
          <a:ln w="36004">
            <a:solidFill>
              <a:srgbClr val="962924"/>
            </a:solidFill>
          </a:ln>
        </p:spPr>
        <p:txBody>
          <a:bodyPr vert="horz" wrap="square" lIns="0" tIns="1270" rIns="0" bIns="0" rtlCol="0">
            <a:spAutoFit/>
          </a:bodyPr>
          <a:lstStyle/>
          <a:p>
            <a:pPr marL="73025">
              <a:lnSpc>
                <a:spcPct val="100000"/>
              </a:lnSpc>
              <a:spcBef>
                <a:spcPts val="10"/>
              </a:spcBef>
            </a:pPr>
            <a:r>
              <a:rPr sz="1400" spc="25" dirty="0">
                <a:latin typeface="PMingLiU" panose="02020500000000000000" charset="-120"/>
                <a:cs typeface="PMingLiU" panose="02020500000000000000" charset="-120"/>
              </a:rPr>
              <a:t>15:10—15:20</a:t>
            </a:r>
            <a:endParaRPr sz="1400">
              <a:latin typeface="PMingLiU" panose="02020500000000000000" charset="-120"/>
              <a:cs typeface="PMingLiU" panose="02020500000000000000" charset="-120"/>
            </a:endParaRPr>
          </a:p>
        </p:txBody>
      </p:sp>
      <p:sp>
        <p:nvSpPr>
          <p:cNvPr id="7" name="object 7"/>
          <p:cNvSpPr txBox="1"/>
          <p:nvPr/>
        </p:nvSpPr>
        <p:spPr>
          <a:xfrm>
            <a:off x="3294602" y="3271520"/>
            <a:ext cx="1188085" cy="252095"/>
          </a:xfrm>
          <a:prstGeom prst="rect">
            <a:avLst/>
          </a:prstGeom>
          <a:ln w="36004">
            <a:solidFill>
              <a:srgbClr val="962924"/>
            </a:solidFill>
          </a:ln>
        </p:spPr>
        <p:txBody>
          <a:bodyPr vert="horz" wrap="square" lIns="0" tIns="3175" rIns="0" bIns="0" rtlCol="0">
            <a:spAutoFit/>
          </a:bodyPr>
          <a:lstStyle/>
          <a:p>
            <a:pPr marL="73025">
              <a:lnSpc>
                <a:spcPct val="100000"/>
              </a:lnSpc>
              <a:spcBef>
                <a:spcPts val="25"/>
              </a:spcBef>
            </a:pPr>
            <a:r>
              <a:rPr sz="1400" spc="65" dirty="0">
                <a:latin typeface="PMingLiU" panose="02020500000000000000" charset="-120"/>
                <a:cs typeface="PMingLiU" panose="02020500000000000000" charset="-120"/>
              </a:rPr>
              <a:t>15:20—15:30</a:t>
            </a:r>
            <a:endParaRPr sz="1400">
              <a:latin typeface="PMingLiU" panose="02020500000000000000" charset="-120"/>
              <a:cs typeface="PMingLiU" panose="02020500000000000000" charset="-120"/>
            </a:endParaRPr>
          </a:p>
        </p:txBody>
      </p:sp>
      <p:sp>
        <p:nvSpPr>
          <p:cNvPr id="8" name="object 8"/>
          <p:cNvSpPr txBox="1"/>
          <p:nvPr/>
        </p:nvSpPr>
        <p:spPr>
          <a:xfrm>
            <a:off x="4536327" y="1235280"/>
            <a:ext cx="2194560" cy="2266315"/>
          </a:xfrm>
          <a:prstGeom prst="rect">
            <a:avLst/>
          </a:prstGeom>
        </p:spPr>
        <p:txBody>
          <a:bodyPr vert="horz" wrap="square" lIns="0" tIns="12700" rIns="0" bIns="0" rtlCol="0">
            <a:spAutoFit/>
          </a:bodyPr>
          <a:lstStyle/>
          <a:p>
            <a:pPr marL="76835" marR="1396365" indent="-10795">
              <a:lnSpc>
                <a:spcPct val="150000"/>
              </a:lnSpc>
              <a:spcBef>
                <a:spcPts val="100"/>
              </a:spcBef>
            </a:pPr>
            <a:r>
              <a:rPr sz="1400" dirty="0">
                <a:latin typeface="PMingLiU" panose="02020500000000000000" charset="-120"/>
                <a:cs typeface="PMingLiU" panose="02020500000000000000" charset="-120"/>
              </a:rPr>
              <a:t>来宾签到 来宾坐定</a:t>
            </a:r>
            <a:endParaRPr sz="1400">
              <a:latin typeface="PMingLiU" panose="02020500000000000000" charset="-120"/>
              <a:cs typeface="PMingLiU" panose="02020500000000000000" charset="-120"/>
            </a:endParaRPr>
          </a:p>
          <a:p>
            <a:pPr marL="76835" marR="1039495">
              <a:lnSpc>
                <a:spcPct val="150000"/>
              </a:lnSpc>
            </a:pPr>
            <a:r>
              <a:rPr sz="1400" dirty="0">
                <a:latin typeface="PMingLiU" panose="02020500000000000000" charset="-120"/>
                <a:cs typeface="PMingLiU" panose="02020500000000000000" charset="-120"/>
              </a:rPr>
              <a:t>老师自我介绍 活动正式开始</a:t>
            </a:r>
            <a:endParaRPr sz="1400">
              <a:latin typeface="PMingLiU" panose="02020500000000000000" charset="-120"/>
              <a:cs typeface="PMingLiU" panose="02020500000000000000" charset="-120"/>
            </a:endParaRPr>
          </a:p>
          <a:p>
            <a:pPr marL="43180" marR="5080" indent="-31115" algn="just">
              <a:lnSpc>
                <a:spcPct val="150000"/>
              </a:lnSpc>
            </a:pPr>
            <a:r>
              <a:rPr sz="1400" dirty="0">
                <a:latin typeface="PMingLiU" panose="02020500000000000000" charset="-120"/>
                <a:cs typeface="PMingLiU" panose="02020500000000000000" charset="-120"/>
              </a:rPr>
              <a:t>老师带领教学制作纯银</a:t>
            </a:r>
            <a:r>
              <a:rPr sz="1400" spc="-15" dirty="0">
                <a:latin typeface="PMingLiU" panose="02020500000000000000" charset="-120"/>
                <a:cs typeface="PMingLiU" panose="02020500000000000000" charset="-120"/>
              </a:rPr>
              <a:t>戒</a:t>
            </a:r>
            <a:r>
              <a:rPr sz="1400" dirty="0">
                <a:latin typeface="PMingLiU" panose="02020500000000000000" charset="-120"/>
                <a:cs typeface="PMingLiU" panose="02020500000000000000" charset="-120"/>
              </a:rPr>
              <a:t>指 老师教授正确保养银</a:t>
            </a:r>
            <a:r>
              <a:rPr sz="1400" spc="-15" dirty="0">
                <a:latin typeface="PMingLiU" panose="02020500000000000000" charset="-120"/>
                <a:cs typeface="PMingLiU" panose="02020500000000000000" charset="-120"/>
              </a:rPr>
              <a:t>戒</a:t>
            </a:r>
            <a:r>
              <a:rPr sz="1400" dirty="0">
                <a:latin typeface="PMingLiU" panose="02020500000000000000" charset="-120"/>
                <a:cs typeface="PMingLiU" panose="02020500000000000000" charset="-120"/>
              </a:rPr>
              <a:t>方法 大家交流，合影留恋</a:t>
            </a:r>
            <a:endParaRPr sz="1400">
              <a:latin typeface="PMingLiU" panose="02020500000000000000" charset="-120"/>
              <a:cs typeface="PMingLiU" panose="02020500000000000000" charset="-12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0" y="1275588"/>
            <a:ext cx="4320540" cy="2304415"/>
          </a:xfrm>
          <a:custGeom>
            <a:avLst/>
            <a:gdLst/>
            <a:ahLst/>
            <a:cxnLst/>
            <a:rect l="l" t="t" r="r" b="b"/>
            <a:pathLst>
              <a:path w="4320540" h="2304415">
                <a:moveTo>
                  <a:pt x="0" y="0"/>
                </a:moveTo>
                <a:lnTo>
                  <a:pt x="4320540" y="0"/>
                </a:lnTo>
                <a:lnTo>
                  <a:pt x="4320540" y="2304288"/>
                </a:lnTo>
                <a:lnTo>
                  <a:pt x="0" y="2304288"/>
                </a:lnTo>
                <a:lnTo>
                  <a:pt x="0" y="0"/>
                </a:lnTo>
                <a:close/>
              </a:path>
            </a:pathLst>
          </a:custGeom>
          <a:solidFill>
            <a:srgbClr val="962924"/>
          </a:solidFill>
        </p:spPr>
        <p:txBody>
          <a:bodyPr wrap="square" lIns="0" tIns="0" rIns="0" bIns="0" rtlCol="0"/>
          <a:lstStyle/>
          <a:p/>
        </p:txBody>
      </p:sp>
      <p:sp>
        <p:nvSpPr>
          <p:cNvPr id="3" name="object 3"/>
          <p:cNvSpPr txBox="1"/>
          <p:nvPr/>
        </p:nvSpPr>
        <p:spPr>
          <a:xfrm>
            <a:off x="5598414" y="1712595"/>
            <a:ext cx="2463800" cy="1397000"/>
          </a:xfrm>
          <a:prstGeom prst="rect">
            <a:avLst/>
          </a:prstGeom>
        </p:spPr>
        <p:txBody>
          <a:bodyPr vert="horz" wrap="square" lIns="0" tIns="12700" rIns="0" bIns="0" rtlCol="0">
            <a:spAutoFit/>
          </a:bodyPr>
          <a:lstStyle/>
          <a:p>
            <a:pPr marL="12065" marR="5080" algn="ctr">
              <a:lnSpc>
                <a:spcPct val="150000"/>
              </a:lnSpc>
              <a:spcBef>
                <a:spcPts val="100"/>
              </a:spcBef>
            </a:pPr>
            <a:r>
              <a:rPr sz="1200" spc="50" dirty="0">
                <a:solidFill>
                  <a:srgbClr val="FFFFFF"/>
                </a:solidFill>
                <a:latin typeface="PMingLiU" panose="02020500000000000000" charset="-120"/>
                <a:cs typeface="PMingLiU" panose="02020500000000000000" charset="-120"/>
              </a:rPr>
              <a:t>于中锐·星公元名邸售楼处门口放置  </a:t>
            </a:r>
            <a:r>
              <a:rPr sz="1200" spc="35" dirty="0">
                <a:solidFill>
                  <a:srgbClr val="FFFFFF"/>
                </a:solidFill>
                <a:latin typeface="PMingLiU" panose="02020500000000000000" charset="-120"/>
                <a:cs typeface="PMingLiU" panose="02020500000000000000" charset="-120"/>
              </a:rPr>
              <a:t>4M*3M</a:t>
            </a:r>
            <a:r>
              <a:rPr sz="1200" dirty="0">
                <a:solidFill>
                  <a:srgbClr val="FFFFFF"/>
                </a:solidFill>
                <a:latin typeface="PMingLiU" panose="02020500000000000000" charset="-120"/>
                <a:cs typeface="PMingLiU" panose="02020500000000000000" charset="-120"/>
              </a:rPr>
              <a:t>桁架喷绘主题背景板</a:t>
            </a:r>
            <a:endParaRPr sz="1200">
              <a:latin typeface="PMingLiU" panose="02020500000000000000" charset="-120"/>
              <a:cs typeface="PMingLiU" panose="02020500000000000000" charset="-120"/>
            </a:endParaRPr>
          </a:p>
          <a:p>
            <a:pPr marL="469265" marR="462280" algn="ctr">
              <a:lnSpc>
                <a:spcPct val="150000"/>
              </a:lnSpc>
            </a:pPr>
            <a:r>
              <a:rPr sz="1200" dirty="0">
                <a:solidFill>
                  <a:srgbClr val="FFFFFF"/>
                </a:solidFill>
                <a:latin typeface="PMingLiU" panose="02020500000000000000" charset="-120"/>
                <a:cs typeface="PMingLiU" panose="02020500000000000000" charset="-120"/>
              </a:rPr>
              <a:t>放置吧桌用于来宾签到 </a:t>
            </a:r>
            <a:r>
              <a:rPr sz="1200" spc="-5" dirty="0">
                <a:solidFill>
                  <a:srgbClr val="FFFFFF"/>
                </a:solidFill>
                <a:latin typeface="PMingLiU" panose="02020500000000000000" charset="-120"/>
                <a:cs typeface="PMingLiU" panose="02020500000000000000" charset="-120"/>
              </a:rPr>
              <a:t>且以方杯花艺作装饰 </a:t>
            </a:r>
            <a:r>
              <a:rPr sz="1200" dirty="0">
                <a:solidFill>
                  <a:srgbClr val="FFFFFF"/>
                </a:solidFill>
                <a:latin typeface="PMingLiU" panose="02020500000000000000" charset="-120"/>
                <a:cs typeface="PMingLiU" panose="02020500000000000000" charset="-120"/>
              </a:rPr>
              <a:t>展现活动细节</a:t>
            </a:r>
            <a:endParaRPr sz="1200">
              <a:latin typeface="PMingLiU" panose="02020500000000000000" charset="-120"/>
              <a:cs typeface="PMingLiU" panose="02020500000000000000" charset="-120"/>
            </a:endParaRPr>
          </a:p>
        </p:txBody>
      </p:sp>
      <p:sp>
        <p:nvSpPr>
          <p:cNvPr id="4" name="object 4"/>
          <p:cNvSpPr/>
          <p:nvPr/>
        </p:nvSpPr>
        <p:spPr>
          <a:xfrm>
            <a:off x="166115" y="374904"/>
            <a:ext cx="5035295" cy="4288535"/>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192024" y="400811"/>
            <a:ext cx="4556823" cy="4176001"/>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3614927" y="3427475"/>
            <a:ext cx="1235963" cy="1235963"/>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3640835" y="3453383"/>
            <a:ext cx="1129283" cy="1129283"/>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65860" y="693420"/>
            <a:ext cx="2272283" cy="1638299"/>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165860" y="2811779"/>
            <a:ext cx="2272283" cy="1627631"/>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202074" y="1202055"/>
            <a:ext cx="7164070" cy="2881630"/>
          </a:xfrm>
          <a:prstGeom prst="rect">
            <a:avLst/>
          </a:prstGeom>
          <a:ln w="72415">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a:lnSpc>
                <a:spcPct val="100000"/>
              </a:lnSpc>
              <a:spcBef>
                <a:spcPts val="45"/>
              </a:spcBef>
            </a:pPr>
            <a:endParaRPr sz="2350">
              <a:latin typeface="Times New Roman" panose="02020603050405020304"/>
              <a:cs typeface="Times New Roman" panose="02020603050405020304"/>
            </a:endParaRPr>
          </a:p>
          <a:p>
            <a:pPr marL="4152900" marR="772795" indent="-265430">
              <a:lnSpc>
                <a:spcPct val="150000"/>
              </a:lnSpc>
              <a:spcBef>
                <a:spcPts val="5"/>
              </a:spcBef>
            </a:pPr>
            <a:r>
              <a:rPr sz="1400" dirty="0">
                <a:latin typeface="PMingLiU" panose="02020500000000000000" charset="-120"/>
                <a:cs typeface="PMingLiU" panose="02020500000000000000" charset="-120"/>
              </a:rPr>
              <a:t>并细心为现场来宾准备</a:t>
            </a:r>
            <a:r>
              <a:rPr sz="1400" spc="-15" dirty="0">
                <a:latin typeface="PMingLiU" panose="02020500000000000000" charset="-120"/>
                <a:cs typeface="PMingLiU" panose="02020500000000000000" charset="-120"/>
              </a:rPr>
              <a:t>精</a:t>
            </a:r>
            <a:r>
              <a:rPr sz="1400" dirty="0">
                <a:latin typeface="PMingLiU" panose="02020500000000000000" charset="-120"/>
                <a:cs typeface="PMingLiU" panose="02020500000000000000" charset="-120"/>
              </a:rPr>
              <a:t>致茶歇 展现中锐无微不至的关怀</a:t>
            </a:r>
            <a:endParaRPr sz="1400">
              <a:latin typeface="PMingLiU" panose="02020500000000000000" charset="-120"/>
              <a:cs typeface="PMingLiU" panose="02020500000000000000"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8161" y="1392046"/>
            <a:ext cx="951230" cy="513715"/>
          </a:xfrm>
          <a:prstGeom prst="rect">
            <a:avLst/>
          </a:prstGeom>
        </p:spPr>
        <p:txBody>
          <a:bodyPr vert="horz" wrap="square" lIns="0" tIns="13335" rIns="0" bIns="0" rtlCol="0">
            <a:spAutoFit/>
          </a:bodyPr>
          <a:lstStyle/>
          <a:p>
            <a:pPr marL="12700">
              <a:lnSpc>
                <a:spcPct val="100000"/>
              </a:lnSpc>
              <a:spcBef>
                <a:spcPts val="105"/>
              </a:spcBef>
            </a:pPr>
            <a:r>
              <a:rPr sz="3200" spc="250" dirty="0">
                <a:solidFill>
                  <a:srgbClr val="DADADA"/>
                </a:solidFill>
              </a:rPr>
              <a:t>201</a:t>
            </a:r>
            <a:r>
              <a:rPr sz="3200" spc="484" dirty="0">
                <a:solidFill>
                  <a:srgbClr val="DADADA"/>
                </a:solidFill>
              </a:rPr>
              <a:t>6</a:t>
            </a:r>
            <a:endParaRPr sz="3200"/>
          </a:p>
        </p:txBody>
      </p:sp>
      <p:sp>
        <p:nvSpPr>
          <p:cNvPr id="3" name="object 3"/>
          <p:cNvSpPr txBox="1"/>
          <p:nvPr/>
        </p:nvSpPr>
        <p:spPr>
          <a:xfrm>
            <a:off x="2731135" y="1925447"/>
            <a:ext cx="3683000" cy="1259840"/>
          </a:xfrm>
          <a:prstGeom prst="rect">
            <a:avLst/>
          </a:prstGeom>
        </p:spPr>
        <p:txBody>
          <a:bodyPr vert="horz" wrap="square" lIns="0" tIns="149860" rIns="0" bIns="0" rtlCol="0">
            <a:spAutoFit/>
          </a:bodyPr>
          <a:lstStyle/>
          <a:p>
            <a:pPr algn="ctr">
              <a:lnSpc>
                <a:spcPct val="100000"/>
              </a:lnSpc>
              <a:spcBef>
                <a:spcPts val="1180"/>
              </a:spcBef>
            </a:pPr>
            <a:r>
              <a:rPr sz="1800" dirty="0">
                <a:solidFill>
                  <a:srgbClr val="808080"/>
                </a:solidFill>
                <a:latin typeface="PMingLiU" panose="02020500000000000000" charset="-120"/>
                <a:cs typeface="PMingLiU" panose="02020500000000000000" charset="-120"/>
              </a:rPr>
              <a:t>已然走远</a:t>
            </a:r>
            <a:endParaRPr sz="1800">
              <a:latin typeface="PMingLiU" panose="02020500000000000000" charset="-120"/>
              <a:cs typeface="PMingLiU" panose="02020500000000000000" charset="-120"/>
            </a:endParaRPr>
          </a:p>
          <a:p>
            <a:pPr marL="12700" marR="5080" algn="ctr">
              <a:lnSpc>
                <a:spcPct val="150000"/>
              </a:lnSpc>
            </a:pPr>
            <a:r>
              <a:rPr sz="1800" dirty="0">
                <a:solidFill>
                  <a:srgbClr val="3E3E3E"/>
                </a:solidFill>
                <a:latin typeface="PMingLiU" panose="02020500000000000000" charset="-120"/>
                <a:cs typeface="PMingLiU" panose="02020500000000000000" charset="-120"/>
              </a:rPr>
              <a:t>中锐人秉持“锐意进取”的匠心精神 </a:t>
            </a:r>
            <a:r>
              <a:rPr sz="1800" dirty="0">
                <a:solidFill>
                  <a:srgbClr val="050505"/>
                </a:solidFill>
                <a:latin typeface="PMingLiU" panose="02020500000000000000" charset="-120"/>
                <a:cs typeface="PMingLiU" panose="02020500000000000000" charset="-120"/>
              </a:rPr>
              <a:t>创造辉煌业绩</a:t>
            </a:r>
            <a:endParaRPr sz="1800">
              <a:latin typeface="PMingLiU" panose="02020500000000000000" charset="-120"/>
              <a:cs typeface="PMingLiU" panose="02020500000000000000" charset="-12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48411" y="984503"/>
            <a:ext cx="4599431" cy="3098291"/>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143539" y="1364614"/>
            <a:ext cx="7249159" cy="2467610"/>
          </a:xfrm>
          <a:prstGeom prst="rect">
            <a:avLst/>
          </a:prstGeom>
          <a:ln w="62026">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marL="4565015" marR="892175" algn="ctr">
              <a:lnSpc>
                <a:spcPct val="150000"/>
              </a:lnSpc>
              <a:spcBef>
                <a:spcPts val="1470"/>
              </a:spcBef>
            </a:pPr>
            <a:r>
              <a:rPr sz="1400" dirty="0">
                <a:latin typeface="PMingLiU" panose="02020500000000000000" charset="-120"/>
                <a:cs typeface="PMingLiU" panose="02020500000000000000" charset="-120"/>
              </a:rPr>
              <a:t>为老师准备复古长条桌 用于放置教学用具</a:t>
            </a:r>
            <a:endParaRPr sz="1400">
              <a:latin typeface="PMingLiU" panose="02020500000000000000" charset="-120"/>
              <a:cs typeface="PMingLiU" panose="02020500000000000000" charset="-120"/>
            </a:endParaRPr>
          </a:p>
          <a:p>
            <a:pPr marL="3667125" algn="ctr">
              <a:lnSpc>
                <a:spcPct val="100000"/>
              </a:lnSpc>
              <a:spcBef>
                <a:spcPts val="840"/>
              </a:spcBef>
            </a:pPr>
            <a:r>
              <a:rPr sz="1400" dirty="0">
                <a:latin typeface="PMingLiU" panose="02020500000000000000" charset="-120"/>
                <a:cs typeface="PMingLiU" panose="02020500000000000000" charset="-120"/>
              </a:rPr>
              <a:t>并以复古质感展现本次</a:t>
            </a:r>
            <a:r>
              <a:rPr sz="1400" spc="-15" dirty="0">
                <a:latin typeface="PMingLiU" panose="02020500000000000000" charset="-120"/>
                <a:cs typeface="PMingLiU" panose="02020500000000000000" charset="-120"/>
              </a:rPr>
              <a:t>活</a:t>
            </a:r>
            <a:r>
              <a:rPr sz="1400" dirty="0">
                <a:latin typeface="PMingLiU" panose="02020500000000000000" charset="-120"/>
                <a:cs typeface="PMingLiU" panose="02020500000000000000" charset="-120"/>
              </a:rPr>
              <a:t>动调性</a:t>
            </a:r>
            <a:endParaRPr sz="1400">
              <a:latin typeface="PMingLiU" panose="02020500000000000000" charset="-120"/>
              <a:cs typeface="PMingLiU" panose="02020500000000000000" charset="-12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8011" y="358140"/>
            <a:ext cx="3128771" cy="208940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370075" y="2450592"/>
            <a:ext cx="1781555" cy="2478023"/>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154182" y="1315719"/>
            <a:ext cx="7249159" cy="2466340"/>
          </a:xfrm>
          <a:prstGeom prst="rect">
            <a:avLst/>
          </a:prstGeom>
          <a:ln w="62001">
            <a:solidFill>
              <a:srgbClr val="962924"/>
            </a:solidFill>
          </a:ln>
        </p:spPr>
        <p:txBody>
          <a:bodyPr vert="horz" wrap="square" lIns="0" tIns="6350" rIns="0" bIns="0" rtlCol="0">
            <a:spAutoFit/>
          </a:bodyPr>
          <a:lstStyle/>
          <a:p>
            <a:pPr>
              <a:lnSpc>
                <a:spcPct val="100000"/>
              </a:lnSpc>
              <a:spcBef>
                <a:spcPts val="50"/>
              </a:spcBef>
            </a:pPr>
            <a:endParaRPr sz="1750">
              <a:latin typeface="Times New Roman" panose="02020603050405020304"/>
              <a:cs typeface="Times New Roman" panose="02020603050405020304"/>
            </a:endParaRPr>
          </a:p>
          <a:p>
            <a:pPr marL="4799965" marR="1192530" algn="ctr">
              <a:lnSpc>
                <a:spcPct val="150000"/>
              </a:lnSpc>
            </a:pPr>
            <a:r>
              <a:rPr sz="1400" dirty="0">
                <a:latin typeface="PMingLiU" panose="02020500000000000000" charset="-120"/>
                <a:cs typeface="PMingLiU" panose="02020500000000000000" charset="-120"/>
              </a:rPr>
              <a:t>于老师示范桌边 放置画架展板</a:t>
            </a:r>
            <a:endParaRPr sz="1400">
              <a:latin typeface="PMingLiU" panose="02020500000000000000" charset="-120"/>
              <a:cs typeface="PMingLiU" panose="02020500000000000000" charset="-120"/>
            </a:endParaRPr>
          </a:p>
          <a:p>
            <a:pPr marL="3910965" marR="300990" algn="ctr">
              <a:lnSpc>
                <a:spcPct val="150000"/>
              </a:lnSpc>
            </a:pPr>
            <a:r>
              <a:rPr sz="1400" dirty="0">
                <a:latin typeface="PMingLiU" panose="02020500000000000000" charset="-120"/>
                <a:cs typeface="PMingLiU" panose="02020500000000000000" charset="-120"/>
              </a:rPr>
              <a:t>（画面为主画面延伸、</a:t>
            </a:r>
            <a:r>
              <a:rPr sz="1400" spc="-15" dirty="0">
                <a:latin typeface="PMingLiU" panose="02020500000000000000" charset="-120"/>
                <a:cs typeface="PMingLiU" panose="02020500000000000000" charset="-120"/>
              </a:rPr>
              <a:t>本</a:t>
            </a:r>
            <a:r>
              <a:rPr sz="1400" dirty="0">
                <a:latin typeface="PMingLiU" panose="02020500000000000000" charset="-120"/>
                <a:cs typeface="PMingLiU" panose="02020500000000000000" charset="-120"/>
              </a:rPr>
              <a:t>场活</a:t>
            </a:r>
            <a:r>
              <a:rPr sz="1400" spc="-15" dirty="0">
                <a:latin typeface="PMingLiU" panose="02020500000000000000" charset="-120"/>
                <a:cs typeface="PMingLiU" panose="02020500000000000000" charset="-120"/>
              </a:rPr>
              <a:t>动</a:t>
            </a:r>
            <a:r>
              <a:rPr sz="1400" dirty="0">
                <a:latin typeface="PMingLiU" panose="02020500000000000000" charset="-120"/>
                <a:cs typeface="PMingLiU" panose="02020500000000000000" charset="-120"/>
              </a:rPr>
              <a:t>主题） 明确活动主题</a:t>
            </a:r>
            <a:endParaRPr sz="1400">
              <a:latin typeface="PMingLiU" panose="02020500000000000000" charset="-120"/>
              <a:cs typeface="PMingLiU" panose="02020500000000000000" charset="-120"/>
            </a:endParaRPr>
          </a:p>
          <a:p>
            <a:pPr marL="3599180" algn="ctr">
              <a:lnSpc>
                <a:spcPct val="100000"/>
              </a:lnSpc>
              <a:spcBef>
                <a:spcPts val="845"/>
              </a:spcBef>
            </a:pPr>
            <a:r>
              <a:rPr sz="1400" dirty="0">
                <a:latin typeface="PMingLiU" panose="02020500000000000000" charset="-120"/>
                <a:cs typeface="PMingLiU" panose="02020500000000000000" charset="-120"/>
              </a:rPr>
              <a:t>放置两张长条桌</a:t>
            </a:r>
            <a:endParaRPr sz="1400">
              <a:latin typeface="PMingLiU" panose="02020500000000000000" charset="-120"/>
              <a:cs typeface="PMingLiU" panose="02020500000000000000" charset="-120"/>
            </a:endParaRPr>
          </a:p>
          <a:p>
            <a:pPr marL="3599180" algn="ctr">
              <a:lnSpc>
                <a:spcPct val="100000"/>
              </a:lnSpc>
              <a:spcBef>
                <a:spcPts val="840"/>
              </a:spcBef>
            </a:pPr>
            <a:r>
              <a:rPr sz="1400" dirty="0">
                <a:latin typeface="PMingLiU" panose="02020500000000000000" charset="-120"/>
                <a:cs typeface="PMingLiU" panose="02020500000000000000" charset="-120"/>
              </a:rPr>
              <a:t>用于放置老师手作工具</a:t>
            </a:r>
            <a:r>
              <a:rPr sz="1400" spc="-15" dirty="0">
                <a:latin typeface="PMingLiU" panose="02020500000000000000" charset="-120"/>
                <a:cs typeface="PMingLiU" panose="02020500000000000000" charset="-120"/>
              </a:rPr>
              <a:t>与</a:t>
            </a:r>
            <a:r>
              <a:rPr sz="1400" dirty="0">
                <a:latin typeface="PMingLiU" panose="02020500000000000000" charset="-120"/>
                <a:cs typeface="PMingLiU" panose="02020500000000000000" charset="-120"/>
              </a:rPr>
              <a:t>成品</a:t>
            </a:r>
            <a:r>
              <a:rPr sz="1400" spc="-15" dirty="0">
                <a:latin typeface="PMingLiU" panose="02020500000000000000" charset="-120"/>
                <a:cs typeface="PMingLiU" panose="02020500000000000000" charset="-120"/>
              </a:rPr>
              <a:t>展</a:t>
            </a:r>
            <a:r>
              <a:rPr sz="1400" dirty="0">
                <a:latin typeface="PMingLiU" panose="02020500000000000000" charset="-120"/>
                <a:cs typeface="PMingLiU" panose="02020500000000000000" charset="-120"/>
              </a:rPr>
              <a:t>示</a:t>
            </a:r>
            <a:endParaRPr sz="1400">
              <a:latin typeface="PMingLiU" panose="02020500000000000000" charset="-120"/>
              <a:cs typeface="PMingLiU" panose="02020500000000000000" charset="-12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192779" y="373392"/>
            <a:ext cx="2735579" cy="1662671"/>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3273552" y="399288"/>
            <a:ext cx="2628899" cy="1556003"/>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6175247" y="373392"/>
            <a:ext cx="2452115" cy="1662671"/>
          </a:xfrm>
          <a:prstGeom prst="rect">
            <a:avLst/>
          </a:prstGeom>
          <a:blipFill>
            <a:blip r:embed="rId3" cstate="print"/>
            <a:stretch>
              <a:fillRect/>
            </a:stretch>
          </a:blipFill>
        </p:spPr>
        <p:txBody>
          <a:bodyPr wrap="square" lIns="0" tIns="0" rIns="0" bIns="0" rtlCol="0"/>
          <a:lstStyle/>
          <a:p/>
        </p:txBody>
      </p:sp>
      <p:sp>
        <p:nvSpPr>
          <p:cNvPr id="5" name="object 5"/>
          <p:cNvSpPr/>
          <p:nvPr/>
        </p:nvSpPr>
        <p:spPr>
          <a:xfrm>
            <a:off x="6256020" y="399288"/>
            <a:ext cx="2345435" cy="1556003"/>
          </a:xfrm>
          <a:prstGeom prst="rect">
            <a:avLst/>
          </a:prstGeom>
          <a:blipFill>
            <a:blip r:embed="rId4" cstate="print"/>
            <a:stretch>
              <a:fillRect/>
            </a:stretch>
          </a:blipFill>
        </p:spPr>
        <p:txBody>
          <a:bodyPr wrap="square" lIns="0" tIns="0" rIns="0" bIns="0" rtlCol="0"/>
          <a:lstStyle/>
          <a:p/>
        </p:txBody>
      </p:sp>
      <p:sp>
        <p:nvSpPr>
          <p:cNvPr id="6" name="object 6"/>
          <p:cNvSpPr/>
          <p:nvPr/>
        </p:nvSpPr>
        <p:spPr>
          <a:xfrm>
            <a:off x="480060" y="365759"/>
            <a:ext cx="2446019" cy="1670303"/>
          </a:xfrm>
          <a:prstGeom prst="rect">
            <a:avLst/>
          </a:prstGeom>
          <a:blipFill>
            <a:blip r:embed="rId5" cstate="print"/>
            <a:stretch>
              <a:fillRect/>
            </a:stretch>
          </a:blipFill>
        </p:spPr>
        <p:txBody>
          <a:bodyPr wrap="square" lIns="0" tIns="0" rIns="0" bIns="0" rtlCol="0"/>
          <a:lstStyle/>
          <a:p/>
        </p:txBody>
      </p:sp>
      <p:sp>
        <p:nvSpPr>
          <p:cNvPr id="7" name="object 7"/>
          <p:cNvSpPr/>
          <p:nvPr/>
        </p:nvSpPr>
        <p:spPr>
          <a:xfrm>
            <a:off x="560831" y="391668"/>
            <a:ext cx="2339339" cy="1563623"/>
          </a:xfrm>
          <a:prstGeom prst="rect">
            <a:avLst/>
          </a:prstGeom>
          <a:blipFill>
            <a:blip r:embed="rId6" cstate="print"/>
            <a:stretch>
              <a:fillRect/>
            </a:stretch>
          </a:blipFill>
        </p:spPr>
        <p:txBody>
          <a:bodyPr wrap="square" lIns="0" tIns="0" rIns="0" bIns="0" rtlCol="0"/>
          <a:lstStyle/>
          <a:p/>
        </p:txBody>
      </p:sp>
      <p:sp>
        <p:nvSpPr>
          <p:cNvPr id="8" name="object 8"/>
          <p:cNvSpPr/>
          <p:nvPr/>
        </p:nvSpPr>
        <p:spPr>
          <a:xfrm>
            <a:off x="3063239" y="2334767"/>
            <a:ext cx="3048000" cy="457200"/>
          </a:xfrm>
          <a:custGeom>
            <a:avLst/>
            <a:gdLst/>
            <a:ahLst/>
            <a:cxnLst/>
            <a:rect l="l" t="t" r="r" b="b"/>
            <a:pathLst>
              <a:path w="3048000" h="457200">
                <a:moveTo>
                  <a:pt x="0" y="0"/>
                </a:moveTo>
                <a:lnTo>
                  <a:pt x="3048000" y="0"/>
                </a:lnTo>
                <a:lnTo>
                  <a:pt x="3048000" y="457200"/>
                </a:lnTo>
                <a:lnTo>
                  <a:pt x="0" y="457200"/>
                </a:lnTo>
                <a:lnTo>
                  <a:pt x="0" y="0"/>
                </a:lnTo>
                <a:close/>
              </a:path>
            </a:pathLst>
          </a:custGeom>
          <a:solidFill>
            <a:srgbClr val="962924"/>
          </a:solidFill>
        </p:spPr>
        <p:txBody>
          <a:bodyPr wrap="square" lIns="0" tIns="0" rIns="0" bIns="0" rtlCol="0"/>
          <a:lstStyle/>
          <a:p/>
        </p:txBody>
      </p:sp>
      <p:sp>
        <p:nvSpPr>
          <p:cNvPr id="9" name="object 9"/>
          <p:cNvSpPr txBox="1"/>
          <p:nvPr/>
        </p:nvSpPr>
        <p:spPr>
          <a:xfrm>
            <a:off x="3667505" y="2438907"/>
            <a:ext cx="184975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PMingLiU" panose="02020500000000000000" charset="-120"/>
                <a:cs typeface="PMingLiU" panose="02020500000000000000" charset="-120"/>
              </a:rPr>
              <a:t>纯银配饰制作与成品</a:t>
            </a:r>
            <a:endParaRPr sz="1600">
              <a:latin typeface="PMingLiU" panose="02020500000000000000" charset="-120"/>
              <a:cs typeface="PMingLiU" panose="02020500000000000000" charset="-120"/>
            </a:endParaRPr>
          </a:p>
        </p:txBody>
      </p:sp>
      <p:sp>
        <p:nvSpPr>
          <p:cNvPr id="10" name="object 10"/>
          <p:cNvSpPr/>
          <p:nvPr/>
        </p:nvSpPr>
        <p:spPr>
          <a:xfrm>
            <a:off x="480060" y="2965703"/>
            <a:ext cx="2441447" cy="1857755"/>
          </a:xfrm>
          <a:prstGeom prst="rect">
            <a:avLst/>
          </a:prstGeom>
          <a:blipFill>
            <a:blip r:embed="rId7" cstate="print"/>
            <a:stretch>
              <a:fillRect/>
            </a:stretch>
          </a:blipFill>
        </p:spPr>
        <p:txBody>
          <a:bodyPr wrap="square" lIns="0" tIns="0" rIns="0" bIns="0" rtlCol="0"/>
          <a:lstStyle/>
          <a:p/>
        </p:txBody>
      </p:sp>
      <p:sp>
        <p:nvSpPr>
          <p:cNvPr id="11" name="object 11"/>
          <p:cNvSpPr/>
          <p:nvPr/>
        </p:nvSpPr>
        <p:spPr>
          <a:xfrm>
            <a:off x="560831" y="2991611"/>
            <a:ext cx="2334755" cy="1754720"/>
          </a:xfrm>
          <a:prstGeom prst="rect">
            <a:avLst/>
          </a:prstGeom>
          <a:blipFill>
            <a:blip r:embed="rId8" cstate="print"/>
            <a:stretch>
              <a:fillRect/>
            </a:stretch>
          </a:blipFill>
        </p:spPr>
        <p:txBody>
          <a:bodyPr wrap="square" lIns="0" tIns="0" rIns="0" bIns="0" rtlCol="0"/>
          <a:lstStyle/>
          <a:p/>
        </p:txBody>
      </p:sp>
      <p:sp>
        <p:nvSpPr>
          <p:cNvPr id="12" name="object 12"/>
          <p:cNvSpPr/>
          <p:nvPr/>
        </p:nvSpPr>
        <p:spPr>
          <a:xfrm>
            <a:off x="3319271" y="2965703"/>
            <a:ext cx="2450591" cy="1865375"/>
          </a:xfrm>
          <a:prstGeom prst="rect">
            <a:avLst/>
          </a:prstGeom>
          <a:blipFill>
            <a:blip r:embed="rId9" cstate="print"/>
            <a:stretch>
              <a:fillRect/>
            </a:stretch>
          </a:blipFill>
        </p:spPr>
        <p:txBody>
          <a:bodyPr wrap="square" lIns="0" tIns="0" rIns="0" bIns="0" rtlCol="0"/>
          <a:lstStyle/>
          <a:p/>
        </p:txBody>
      </p:sp>
      <p:sp>
        <p:nvSpPr>
          <p:cNvPr id="13" name="object 13"/>
          <p:cNvSpPr/>
          <p:nvPr/>
        </p:nvSpPr>
        <p:spPr>
          <a:xfrm>
            <a:off x="3400044" y="2991611"/>
            <a:ext cx="2343911" cy="1759254"/>
          </a:xfrm>
          <a:prstGeom prst="rect">
            <a:avLst/>
          </a:prstGeom>
          <a:blipFill>
            <a:blip r:embed="rId10" cstate="print"/>
            <a:stretch>
              <a:fillRect/>
            </a:stretch>
          </a:blipFill>
        </p:spPr>
        <p:txBody>
          <a:bodyPr wrap="square" lIns="0" tIns="0" rIns="0" bIns="0" rtlCol="0"/>
          <a:lstStyle/>
          <a:p/>
        </p:txBody>
      </p:sp>
      <p:sp>
        <p:nvSpPr>
          <p:cNvPr id="14" name="object 14"/>
          <p:cNvSpPr/>
          <p:nvPr/>
        </p:nvSpPr>
        <p:spPr>
          <a:xfrm>
            <a:off x="6175247" y="2956559"/>
            <a:ext cx="2452115" cy="1866899"/>
          </a:xfrm>
          <a:prstGeom prst="rect">
            <a:avLst/>
          </a:prstGeom>
          <a:blipFill>
            <a:blip r:embed="rId11" cstate="print"/>
            <a:stretch>
              <a:fillRect/>
            </a:stretch>
          </a:blipFill>
        </p:spPr>
        <p:txBody>
          <a:bodyPr wrap="square" lIns="0" tIns="0" rIns="0" bIns="0" rtlCol="0"/>
          <a:lstStyle/>
          <a:p/>
        </p:txBody>
      </p:sp>
      <p:sp>
        <p:nvSpPr>
          <p:cNvPr id="15" name="object 15"/>
          <p:cNvSpPr/>
          <p:nvPr/>
        </p:nvSpPr>
        <p:spPr>
          <a:xfrm>
            <a:off x="6256020" y="2982467"/>
            <a:ext cx="2345435" cy="1760345"/>
          </a:xfrm>
          <a:prstGeom prst="rect">
            <a:avLst/>
          </a:prstGeom>
          <a:blipFill>
            <a:blip r:embed="rId12" cstate="print"/>
            <a:stretch>
              <a:fillRect/>
            </a:stretch>
          </a:blipFill>
        </p:spPr>
        <p:txBody>
          <a:bodyPr wrap="square" lIns="0" tIns="0" rIns="0" bIns="0" rtlCol="0"/>
          <a:lstStyl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368802" y="2265426"/>
            <a:ext cx="672465" cy="670560"/>
          </a:xfrm>
          <a:custGeom>
            <a:avLst/>
            <a:gdLst/>
            <a:ahLst/>
            <a:cxnLst/>
            <a:rect l="l" t="t" r="r" b="b"/>
            <a:pathLst>
              <a:path w="672464" h="670560">
                <a:moveTo>
                  <a:pt x="0" y="0"/>
                </a:moveTo>
                <a:lnTo>
                  <a:pt x="672084" y="0"/>
                </a:lnTo>
                <a:lnTo>
                  <a:pt x="672084" y="670560"/>
                </a:lnTo>
                <a:lnTo>
                  <a:pt x="0" y="670560"/>
                </a:lnTo>
                <a:lnTo>
                  <a:pt x="0" y="0"/>
                </a:lnTo>
                <a:close/>
              </a:path>
            </a:pathLst>
          </a:custGeom>
          <a:ln w="44196">
            <a:solidFill>
              <a:srgbClr val="962924"/>
            </a:solidFill>
          </a:ln>
        </p:spPr>
        <p:txBody>
          <a:bodyPr wrap="square" lIns="0" tIns="0" rIns="0" bIns="0" rtlCol="0"/>
          <a:lstStyle/>
          <a:p/>
        </p:txBody>
      </p:sp>
      <p:sp>
        <p:nvSpPr>
          <p:cNvPr id="3" name="object 3"/>
          <p:cNvSpPr/>
          <p:nvPr/>
        </p:nvSpPr>
        <p:spPr>
          <a:xfrm>
            <a:off x="3517391" y="1732788"/>
            <a:ext cx="2054351" cy="102107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598164" y="1758695"/>
            <a:ext cx="1948180" cy="914400"/>
          </a:xfrm>
          <a:custGeom>
            <a:avLst/>
            <a:gdLst/>
            <a:ahLst/>
            <a:cxnLst/>
            <a:rect l="l" t="t" r="r" b="b"/>
            <a:pathLst>
              <a:path w="1948179" h="914400">
                <a:moveTo>
                  <a:pt x="0" y="0"/>
                </a:moveTo>
                <a:lnTo>
                  <a:pt x="1947672" y="0"/>
                </a:lnTo>
                <a:lnTo>
                  <a:pt x="1947672" y="914400"/>
                </a:lnTo>
                <a:lnTo>
                  <a:pt x="0" y="914400"/>
                </a:lnTo>
                <a:lnTo>
                  <a:pt x="0" y="0"/>
                </a:lnTo>
                <a:close/>
              </a:path>
            </a:pathLst>
          </a:custGeom>
          <a:solidFill>
            <a:srgbClr val="FFFFFF"/>
          </a:solidFill>
        </p:spPr>
        <p:txBody>
          <a:bodyPr wrap="square" lIns="0" tIns="0" rIns="0" bIns="0" rtlCol="0"/>
          <a:lstStyle/>
          <a:p/>
        </p:txBody>
      </p:sp>
      <p:sp>
        <p:nvSpPr>
          <p:cNvPr id="5" name="object 5"/>
          <p:cNvSpPr/>
          <p:nvPr/>
        </p:nvSpPr>
        <p:spPr>
          <a:xfrm>
            <a:off x="5387340" y="1604772"/>
            <a:ext cx="358140" cy="356870"/>
          </a:xfrm>
          <a:custGeom>
            <a:avLst/>
            <a:gdLst/>
            <a:ahLst/>
            <a:cxnLst/>
            <a:rect l="l" t="t" r="r" b="b"/>
            <a:pathLst>
              <a:path w="358139" h="356869">
                <a:moveTo>
                  <a:pt x="0" y="0"/>
                </a:moveTo>
                <a:lnTo>
                  <a:pt x="358139" y="0"/>
                </a:lnTo>
                <a:lnTo>
                  <a:pt x="358139" y="356615"/>
                </a:lnTo>
                <a:lnTo>
                  <a:pt x="0" y="356615"/>
                </a:lnTo>
                <a:lnTo>
                  <a:pt x="0" y="0"/>
                </a:lnTo>
                <a:close/>
              </a:path>
            </a:pathLst>
          </a:custGeom>
          <a:solidFill>
            <a:srgbClr val="984807"/>
          </a:solidFill>
        </p:spPr>
        <p:txBody>
          <a:bodyPr wrap="square" lIns="0" tIns="0" rIns="0" bIns="0" rtlCol="0"/>
          <a:lstStyle/>
          <a:p/>
        </p:txBody>
      </p:sp>
      <p:sp>
        <p:nvSpPr>
          <p:cNvPr id="6" name="object 6"/>
          <p:cNvSpPr/>
          <p:nvPr/>
        </p:nvSpPr>
        <p:spPr>
          <a:xfrm>
            <a:off x="5602223" y="1847088"/>
            <a:ext cx="215265" cy="215265"/>
          </a:xfrm>
          <a:custGeom>
            <a:avLst/>
            <a:gdLst/>
            <a:ahLst/>
            <a:cxnLst/>
            <a:rect l="l" t="t" r="r" b="b"/>
            <a:pathLst>
              <a:path w="215264" h="215264">
                <a:moveTo>
                  <a:pt x="0" y="0"/>
                </a:moveTo>
                <a:lnTo>
                  <a:pt x="214884" y="0"/>
                </a:lnTo>
                <a:lnTo>
                  <a:pt x="214884" y="214884"/>
                </a:lnTo>
                <a:lnTo>
                  <a:pt x="0" y="214884"/>
                </a:lnTo>
                <a:lnTo>
                  <a:pt x="0" y="0"/>
                </a:lnTo>
                <a:close/>
              </a:path>
            </a:pathLst>
          </a:custGeom>
          <a:solidFill>
            <a:srgbClr val="984807"/>
          </a:solidFill>
        </p:spPr>
        <p:txBody>
          <a:bodyPr wrap="square" lIns="0" tIns="0" rIns="0" bIns="0" rtlCol="0"/>
          <a:lstStyle/>
          <a:p/>
        </p:txBody>
      </p:sp>
      <p:sp>
        <p:nvSpPr>
          <p:cNvPr id="7" name="object 7"/>
          <p:cNvSpPr txBox="1">
            <a:spLocks noGrp="1"/>
          </p:cNvSpPr>
          <p:nvPr>
            <p:ph type="title"/>
          </p:nvPr>
        </p:nvSpPr>
        <p:spPr>
          <a:xfrm>
            <a:off x="3948747" y="1807210"/>
            <a:ext cx="1244600" cy="391160"/>
          </a:xfrm>
          <a:prstGeom prst="rect">
            <a:avLst/>
          </a:prstGeom>
        </p:spPr>
        <p:txBody>
          <a:bodyPr vert="horz" wrap="square" lIns="0" tIns="12700" rIns="0" bIns="0" rtlCol="0">
            <a:spAutoFit/>
          </a:bodyPr>
          <a:lstStyle/>
          <a:p>
            <a:pPr marL="12700">
              <a:lnSpc>
                <a:spcPct val="100000"/>
              </a:lnSpc>
              <a:spcBef>
                <a:spcPts val="100"/>
              </a:spcBef>
            </a:pPr>
            <a:r>
              <a:rPr sz="2400" dirty="0"/>
              <a:t>匠心造物</a:t>
            </a:r>
            <a:endParaRPr sz="2400"/>
          </a:p>
        </p:txBody>
      </p:sp>
      <p:sp>
        <p:nvSpPr>
          <p:cNvPr id="8" name="object 8"/>
          <p:cNvSpPr txBox="1"/>
          <p:nvPr/>
        </p:nvSpPr>
        <p:spPr>
          <a:xfrm>
            <a:off x="3950271" y="2320797"/>
            <a:ext cx="124206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PMingLiU" panose="02020500000000000000" charset="-120"/>
                <a:cs typeface="PMingLiU" panose="02020500000000000000" charset="-120"/>
              </a:rPr>
              <a:t>手作皮具钱包</a:t>
            </a:r>
            <a:endParaRPr sz="1600">
              <a:latin typeface="PMingLiU" panose="02020500000000000000" charset="-120"/>
              <a:cs typeface="PMingLiU" panose="02020500000000000000" charset="-12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6894" y="1285445"/>
            <a:ext cx="3174365" cy="1306195"/>
          </a:xfrm>
          <a:prstGeom prst="rect">
            <a:avLst/>
          </a:prstGeom>
        </p:spPr>
        <p:txBody>
          <a:bodyPr vert="horz" wrap="square" lIns="0" tIns="12700" rIns="0" bIns="0" rtlCol="0">
            <a:spAutoFit/>
          </a:bodyPr>
          <a:lstStyle/>
          <a:p>
            <a:pPr marL="12700" marR="5080">
              <a:lnSpc>
                <a:spcPct val="150000"/>
              </a:lnSpc>
              <a:spcBef>
                <a:spcPts val="100"/>
              </a:spcBef>
            </a:pPr>
            <a:r>
              <a:rPr sz="1400" dirty="0"/>
              <a:t>活动时间</a:t>
            </a:r>
            <a:r>
              <a:rPr sz="1400" spc="114" dirty="0"/>
              <a:t>：2017</a:t>
            </a:r>
            <a:r>
              <a:rPr sz="1400" dirty="0"/>
              <a:t>年</a:t>
            </a:r>
            <a:r>
              <a:rPr sz="1400" spc="-229" dirty="0"/>
              <a:t>1</a:t>
            </a:r>
            <a:r>
              <a:rPr sz="1400" dirty="0"/>
              <a:t>月</a:t>
            </a:r>
            <a:r>
              <a:rPr sz="1400" spc="254" dirty="0"/>
              <a:t>7</a:t>
            </a:r>
            <a:r>
              <a:rPr sz="1400" dirty="0"/>
              <a:t>日</a:t>
            </a:r>
            <a:r>
              <a:rPr sz="1400" spc="300" dirty="0"/>
              <a:t> </a:t>
            </a:r>
            <a:r>
              <a:rPr sz="1400" spc="75" dirty="0"/>
              <a:t>13:00—15:30  </a:t>
            </a:r>
            <a:r>
              <a:rPr sz="1400" dirty="0"/>
              <a:t>活动地点：中锐</a:t>
            </a:r>
            <a:r>
              <a:rPr sz="1400" spc="1110" dirty="0"/>
              <a:t>·</a:t>
            </a:r>
            <a:r>
              <a:rPr sz="1400" dirty="0"/>
              <a:t>星公</a:t>
            </a:r>
            <a:r>
              <a:rPr sz="1400" spc="-15" dirty="0"/>
              <a:t>元</a:t>
            </a:r>
            <a:r>
              <a:rPr sz="1400" dirty="0"/>
              <a:t>名邸</a:t>
            </a:r>
            <a:r>
              <a:rPr sz="1400" spc="-15" dirty="0"/>
              <a:t>售</a:t>
            </a:r>
            <a:r>
              <a:rPr sz="1400" dirty="0"/>
              <a:t>楼处</a:t>
            </a:r>
            <a:endParaRPr sz="1400"/>
          </a:p>
          <a:p>
            <a:pPr marL="12700" marR="175895">
              <a:lnSpc>
                <a:spcPct val="150000"/>
              </a:lnSpc>
            </a:pPr>
            <a:r>
              <a:rPr sz="1400" dirty="0"/>
              <a:t>活动主题：匠心造物—</a:t>
            </a:r>
            <a:r>
              <a:rPr sz="1400" spc="-15" dirty="0"/>
              <a:t>手</a:t>
            </a:r>
            <a:r>
              <a:rPr sz="1400" dirty="0"/>
              <a:t>作皮</a:t>
            </a:r>
            <a:r>
              <a:rPr sz="1400" spc="-15" dirty="0"/>
              <a:t>具</a:t>
            </a:r>
            <a:r>
              <a:rPr sz="1400" dirty="0"/>
              <a:t>钱包 活动内容：特邀西苏手</a:t>
            </a:r>
            <a:r>
              <a:rPr sz="1400" spc="-15" dirty="0"/>
              <a:t>造</a:t>
            </a:r>
            <a:r>
              <a:rPr sz="1400" dirty="0"/>
              <a:t>指导</a:t>
            </a:r>
            <a:r>
              <a:rPr sz="1400" spc="-15" dirty="0"/>
              <a:t>老</a:t>
            </a:r>
            <a:r>
              <a:rPr sz="1400" dirty="0"/>
              <a:t>师</a:t>
            </a:r>
            <a:r>
              <a:rPr sz="1400" spc="345" dirty="0"/>
              <a:t>4</a:t>
            </a:r>
            <a:r>
              <a:rPr sz="1400" dirty="0"/>
              <a:t>名</a:t>
            </a:r>
            <a:endParaRPr sz="1400"/>
          </a:p>
        </p:txBody>
      </p:sp>
      <p:sp>
        <p:nvSpPr>
          <p:cNvPr id="3" name="object 3"/>
          <p:cNvSpPr txBox="1"/>
          <p:nvPr/>
        </p:nvSpPr>
        <p:spPr>
          <a:xfrm>
            <a:off x="1356994" y="2565697"/>
            <a:ext cx="1718945" cy="980440"/>
          </a:xfrm>
          <a:prstGeom prst="rect">
            <a:avLst/>
          </a:prstGeom>
        </p:spPr>
        <p:txBody>
          <a:bodyPr vert="horz" wrap="square" lIns="0" tIns="119380" rIns="0" bIns="0" rtlCol="0">
            <a:spAutoFit/>
          </a:bodyPr>
          <a:lstStyle/>
          <a:p>
            <a:pPr marL="100330">
              <a:lnSpc>
                <a:spcPct val="100000"/>
              </a:lnSpc>
              <a:spcBef>
                <a:spcPts val="940"/>
              </a:spcBef>
            </a:pPr>
            <a:r>
              <a:rPr sz="1400" dirty="0">
                <a:latin typeface="PMingLiU" panose="02020500000000000000" charset="-120"/>
                <a:cs typeface="PMingLiU" panose="02020500000000000000" charset="-120"/>
              </a:rPr>
              <a:t>亲临活动现场</a:t>
            </a:r>
            <a:endParaRPr sz="1400">
              <a:latin typeface="PMingLiU" panose="02020500000000000000" charset="-120"/>
              <a:cs typeface="PMingLiU" panose="02020500000000000000" charset="-120"/>
            </a:endParaRPr>
          </a:p>
          <a:p>
            <a:pPr marL="100330">
              <a:lnSpc>
                <a:spcPct val="100000"/>
              </a:lnSpc>
              <a:spcBef>
                <a:spcPts val="840"/>
              </a:spcBef>
            </a:pPr>
            <a:r>
              <a:rPr sz="1400" dirty="0">
                <a:latin typeface="PMingLiU" panose="02020500000000000000" charset="-120"/>
                <a:cs typeface="PMingLiU" panose="02020500000000000000" charset="-120"/>
              </a:rPr>
              <a:t>教授制作牛皮小钱包</a:t>
            </a:r>
            <a:endParaRPr sz="1400">
              <a:latin typeface="PMingLiU" panose="02020500000000000000" charset="-120"/>
              <a:cs typeface="PMingLiU" panose="02020500000000000000" charset="-120"/>
            </a:endParaRPr>
          </a:p>
          <a:p>
            <a:pPr marL="12700">
              <a:lnSpc>
                <a:spcPct val="100000"/>
              </a:lnSpc>
              <a:spcBef>
                <a:spcPts val="1035"/>
              </a:spcBef>
            </a:pPr>
            <a:r>
              <a:rPr sz="1200" dirty="0">
                <a:latin typeface="PMingLiU" panose="02020500000000000000" charset="-120"/>
                <a:cs typeface="PMingLiU" panose="02020500000000000000" charset="-120"/>
              </a:rPr>
              <a:t>（完成小钱包可带走）</a:t>
            </a:r>
            <a:endParaRPr sz="1200">
              <a:latin typeface="PMingLiU" panose="02020500000000000000" charset="-120"/>
              <a:cs typeface="PMingLiU" panose="02020500000000000000" charset="-120"/>
            </a:endParaRPr>
          </a:p>
        </p:txBody>
      </p:sp>
      <p:sp>
        <p:nvSpPr>
          <p:cNvPr id="4" name="object 4"/>
          <p:cNvSpPr/>
          <p:nvPr/>
        </p:nvSpPr>
        <p:spPr>
          <a:xfrm>
            <a:off x="371856" y="3745229"/>
            <a:ext cx="8400415" cy="0"/>
          </a:xfrm>
          <a:custGeom>
            <a:avLst/>
            <a:gdLst/>
            <a:ahLst/>
            <a:cxnLst/>
            <a:rect l="l" t="t" r="r" b="b"/>
            <a:pathLst>
              <a:path w="8400415">
                <a:moveTo>
                  <a:pt x="0" y="0"/>
                </a:moveTo>
                <a:lnTo>
                  <a:pt x="8400288" y="0"/>
                </a:lnTo>
              </a:path>
            </a:pathLst>
          </a:custGeom>
          <a:ln w="66040">
            <a:solidFill>
              <a:srgbClr val="962924"/>
            </a:solidFill>
          </a:ln>
        </p:spPr>
        <p:txBody>
          <a:bodyPr wrap="square" lIns="0" tIns="0" rIns="0" bIns="0" rtlCol="0"/>
          <a:lstStyle/>
          <a:p/>
        </p:txBody>
      </p:sp>
      <p:sp>
        <p:nvSpPr>
          <p:cNvPr id="5" name="object 5"/>
          <p:cNvSpPr/>
          <p:nvPr/>
        </p:nvSpPr>
        <p:spPr>
          <a:xfrm>
            <a:off x="404552" y="1176019"/>
            <a:ext cx="0" cy="2536190"/>
          </a:xfrm>
          <a:custGeom>
            <a:avLst/>
            <a:gdLst/>
            <a:ahLst/>
            <a:cxnLst/>
            <a:rect l="l" t="t" r="r" b="b"/>
            <a:pathLst>
              <a:path h="2536190">
                <a:moveTo>
                  <a:pt x="0" y="0"/>
                </a:moveTo>
                <a:lnTo>
                  <a:pt x="0" y="2536190"/>
                </a:lnTo>
              </a:path>
            </a:pathLst>
          </a:custGeom>
          <a:ln w="65392">
            <a:solidFill>
              <a:srgbClr val="962924"/>
            </a:solidFill>
          </a:ln>
        </p:spPr>
        <p:txBody>
          <a:bodyPr wrap="square" lIns="0" tIns="0" rIns="0" bIns="0" rtlCol="0"/>
          <a:lstStyle/>
          <a:p/>
        </p:txBody>
      </p:sp>
      <p:sp>
        <p:nvSpPr>
          <p:cNvPr id="6" name="object 6"/>
          <p:cNvSpPr/>
          <p:nvPr/>
        </p:nvSpPr>
        <p:spPr>
          <a:xfrm>
            <a:off x="371856" y="1143635"/>
            <a:ext cx="8400415" cy="0"/>
          </a:xfrm>
          <a:custGeom>
            <a:avLst/>
            <a:gdLst/>
            <a:ahLst/>
            <a:cxnLst/>
            <a:rect l="l" t="t" r="r" b="b"/>
            <a:pathLst>
              <a:path w="8400415">
                <a:moveTo>
                  <a:pt x="0" y="0"/>
                </a:moveTo>
                <a:lnTo>
                  <a:pt x="8400288" y="0"/>
                </a:lnTo>
              </a:path>
            </a:pathLst>
          </a:custGeom>
          <a:ln w="64769">
            <a:solidFill>
              <a:srgbClr val="962924"/>
            </a:solidFill>
          </a:ln>
        </p:spPr>
        <p:txBody>
          <a:bodyPr wrap="square" lIns="0" tIns="0" rIns="0" bIns="0" rtlCol="0"/>
          <a:lstStyle/>
          <a:p/>
        </p:txBody>
      </p:sp>
      <p:sp>
        <p:nvSpPr>
          <p:cNvPr id="7" name="object 7"/>
          <p:cNvSpPr/>
          <p:nvPr/>
        </p:nvSpPr>
        <p:spPr>
          <a:xfrm>
            <a:off x="8739447" y="1176388"/>
            <a:ext cx="0" cy="2536825"/>
          </a:xfrm>
          <a:custGeom>
            <a:avLst/>
            <a:gdLst/>
            <a:ahLst/>
            <a:cxnLst/>
            <a:rect l="l" t="t" r="r" b="b"/>
            <a:pathLst>
              <a:path h="2536825">
                <a:moveTo>
                  <a:pt x="0" y="0"/>
                </a:moveTo>
                <a:lnTo>
                  <a:pt x="0" y="2536215"/>
                </a:lnTo>
              </a:path>
            </a:pathLst>
          </a:custGeom>
          <a:ln w="65392">
            <a:solidFill>
              <a:srgbClr val="962924"/>
            </a:solidFill>
          </a:ln>
        </p:spPr>
        <p:txBody>
          <a:bodyPr wrap="square" lIns="0" tIns="0" rIns="0" bIns="0" rtlCol="0"/>
          <a:lstStyle/>
          <a:p/>
        </p:txBody>
      </p:sp>
      <p:sp>
        <p:nvSpPr>
          <p:cNvPr id="8" name="object 8"/>
          <p:cNvSpPr/>
          <p:nvPr/>
        </p:nvSpPr>
        <p:spPr>
          <a:xfrm>
            <a:off x="4584191" y="598932"/>
            <a:ext cx="4407407" cy="2968751"/>
          </a:xfrm>
          <a:prstGeom prst="rect">
            <a:avLst/>
          </a:prstGeom>
          <a:blipFill>
            <a:blip r:embed="rId1" cstate="print"/>
            <a:stretch>
              <a:fillRect/>
            </a:stretch>
          </a:blipFill>
        </p:spPr>
        <p:txBody>
          <a:bodyPr wrap="square" lIns="0" tIns="0" rIns="0" bIns="0" rtlCol="0"/>
          <a:lstStyle/>
          <a:p/>
        </p:txBody>
      </p:sp>
      <p:sp>
        <p:nvSpPr>
          <p:cNvPr id="9" name="object 9"/>
          <p:cNvSpPr/>
          <p:nvPr/>
        </p:nvSpPr>
        <p:spPr>
          <a:xfrm>
            <a:off x="4664964" y="624840"/>
            <a:ext cx="4300727" cy="2862071"/>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00200" y="873252"/>
            <a:ext cx="2316479" cy="154076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4111752" y="873252"/>
            <a:ext cx="2316479" cy="1540763"/>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1600200" y="2567939"/>
            <a:ext cx="2308859" cy="1539239"/>
          </a:xfrm>
          <a:prstGeom prst="rect">
            <a:avLst/>
          </a:prstGeom>
          <a:blipFill>
            <a:blip r:embed="rId3" cstate="print"/>
            <a:stretch>
              <a:fillRect/>
            </a:stretch>
          </a:blipFill>
        </p:spPr>
        <p:txBody>
          <a:bodyPr wrap="square" lIns="0" tIns="0" rIns="0" bIns="0" rtlCol="0"/>
          <a:lstStyle/>
          <a:p/>
        </p:txBody>
      </p:sp>
      <p:sp>
        <p:nvSpPr>
          <p:cNvPr id="5" name="object 5"/>
          <p:cNvSpPr/>
          <p:nvPr/>
        </p:nvSpPr>
        <p:spPr>
          <a:xfrm>
            <a:off x="4116324" y="2567939"/>
            <a:ext cx="2311907" cy="1539239"/>
          </a:xfrm>
          <a:prstGeom prst="rect">
            <a:avLst/>
          </a:prstGeom>
          <a:blipFill>
            <a:blip r:embed="rId4" cstate="print"/>
            <a:stretch>
              <a:fillRect/>
            </a:stretch>
          </a:blipFill>
        </p:spPr>
        <p:txBody>
          <a:bodyPr wrap="square" lIns="0" tIns="0" rIns="0" bIns="0" rtlCol="0"/>
          <a:lstStyle/>
          <a:p/>
        </p:txBody>
      </p:sp>
      <p:graphicFrame>
        <p:nvGraphicFramePr>
          <p:cNvPr id="6" name="object 6"/>
          <p:cNvGraphicFramePr>
            <a:graphicFrameLocks noGrp="1"/>
          </p:cNvGraphicFramePr>
          <p:nvPr/>
        </p:nvGraphicFramePr>
        <p:xfrm>
          <a:off x="399288" y="222250"/>
          <a:ext cx="623570" cy="1644650"/>
        </p:xfrm>
        <a:graphic>
          <a:graphicData uri="http://schemas.openxmlformats.org/drawingml/2006/table">
            <a:tbl>
              <a:tblPr firstRow="1" bandRow="1">
                <a:tableStyleId>{2D5ABB26-0587-4C30-8999-92F81FD0307C}</a:tableStyleId>
              </a:tblPr>
              <a:tblGrid>
                <a:gridCol w="234950"/>
                <a:gridCol w="102235"/>
                <a:gridCol w="236220"/>
              </a:tblGrid>
              <a:tr h="1609725">
                <a:tc>
                  <a:txBody>
                    <a:bodyPr/>
                    <a:lstStyle/>
                    <a:p>
                      <a:pPr marL="100330">
                        <a:lnSpc>
                          <a:spcPts val="1280"/>
                        </a:lnSpc>
                      </a:pPr>
                      <a:r>
                        <a:rPr sz="1400" dirty="0">
                          <a:latin typeface="PMingLiU" panose="02020500000000000000" charset="-120"/>
                          <a:cs typeface="PMingLiU" panose="02020500000000000000" charset="-120"/>
                        </a:rPr>
                        <a:t>西苏手造</a:t>
                      </a:r>
                      <a:endParaRPr sz="1400">
                        <a:latin typeface="PMingLiU" panose="02020500000000000000" charset="-120"/>
                        <a:cs typeface="PMingLiU" panose="02020500000000000000" charset="-120"/>
                      </a:endParaRPr>
                    </a:p>
                  </a:txBody>
                  <a:tcPr marL="0" marR="0" marT="0" marB="0" vert="vert">
                    <a:lnL w="38100">
                      <a:solidFill>
                        <a:srgbClr val="962924"/>
                      </a:solidFill>
                      <a:prstDash val="solid"/>
                    </a:lnL>
                    <a:lnR w="38100">
                      <a:solidFill>
                        <a:srgbClr val="962924"/>
                      </a:solidFill>
                      <a:prstDash val="solid"/>
                    </a:lnR>
                    <a:lnT w="38100">
                      <a:solidFill>
                        <a:srgbClr val="962924"/>
                      </a:solidFill>
                      <a:prstDash val="solid"/>
                    </a:lnT>
                    <a:lnB w="38100">
                      <a:solidFill>
                        <a:srgbClr val="962924"/>
                      </a:solidFill>
                      <a:prstDash val="solid"/>
                    </a:lnB>
                  </a:tcPr>
                </a:tc>
                <a:tc>
                  <a:txBody>
                    <a:bodyPr/>
                    <a:lstStyle/>
                    <a:p>
                      <a:pPr>
                        <a:lnSpc>
                          <a:spcPct val="100000"/>
                        </a:lnSpc>
                      </a:pPr>
                      <a:endParaRPr sz="1000">
                        <a:latin typeface="Times New Roman" panose="02020603050405020304"/>
                        <a:cs typeface="Times New Roman" panose="02020603050405020304"/>
                      </a:endParaRPr>
                    </a:p>
                  </a:txBody>
                  <a:tcPr marL="0" marR="0" marT="0" marB="0">
                    <a:lnL w="38100">
                      <a:solidFill>
                        <a:srgbClr val="962924"/>
                      </a:solidFill>
                      <a:prstDash val="solid"/>
                    </a:lnL>
                    <a:lnR w="38100">
                      <a:solidFill>
                        <a:srgbClr val="962924"/>
                      </a:solidFill>
                      <a:prstDash val="solid"/>
                    </a:lnR>
                  </a:tcPr>
                </a:tc>
                <a:tc>
                  <a:txBody>
                    <a:bodyPr/>
                    <a:lstStyle/>
                    <a:p>
                      <a:pPr marL="100330">
                        <a:lnSpc>
                          <a:spcPts val="1420"/>
                        </a:lnSpc>
                      </a:pPr>
                      <a:r>
                        <a:rPr sz="1400" dirty="0">
                          <a:latin typeface="PMingLiU" panose="02020500000000000000" charset="-120"/>
                          <a:cs typeface="PMingLiU" panose="02020500000000000000" charset="-120"/>
                        </a:rPr>
                        <a:t>中国最温暖的手工</a:t>
                      </a:r>
                      <a:endParaRPr sz="1400">
                        <a:latin typeface="PMingLiU" panose="02020500000000000000" charset="-120"/>
                        <a:cs typeface="PMingLiU" panose="02020500000000000000" charset="-120"/>
                      </a:endParaRPr>
                    </a:p>
                  </a:txBody>
                  <a:tcPr marL="0" marR="0" marT="0" marB="0" vert="vert">
                    <a:lnL w="38100">
                      <a:solidFill>
                        <a:srgbClr val="962924"/>
                      </a:solidFill>
                      <a:prstDash val="solid"/>
                    </a:lnL>
                    <a:lnR w="38100">
                      <a:solidFill>
                        <a:srgbClr val="962924"/>
                      </a:solidFill>
                      <a:prstDash val="solid"/>
                    </a:lnR>
                    <a:lnT w="38100">
                      <a:solidFill>
                        <a:srgbClr val="962924"/>
                      </a:solidFill>
                      <a:prstDash val="solid"/>
                    </a:lnT>
                    <a:lnB w="38100">
                      <a:solidFill>
                        <a:srgbClr val="962924"/>
                      </a:solidFill>
                      <a:prstDash val="solid"/>
                    </a:lnB>
                  </a:tcPr>
                </a:tc>
              </a:tr>
            </a:tbl>
          </a:graphicData>
        </a:graphic>
      </p:graphicFrame>
      <p:sp>
        <p:nvSpPr>
          <p:cNvPr id="7" name="object 7"/>
          <p:cNvSpPr txBox="1"/>
          <p:nvPr/>
        </p:nvSpPr>
        <p:spPr>
          <a:xfrm>
            <a:off x="6743700" y="2630224"/>
            <a:ext cx="1796414" cy="1397000"/>
          </a:xfrm>
          <a:prstGeom prst="rect">
            <a:avLst/>
          </a:prstGeom>
        </p:spPr>
        <p:txBody>
          <a:bodyPr vert="horz" wrap="square" lIns="0" tIns="88900" rIns="0" bIns="0" rtlCol="0">
            <a:spAutoFit/>
          </a:bodyPr>
          <a:lstStyle/>
          <a:p>
            <a:pPr marL="12700">
              <a:lnSpc>
                <a:spcPct val="100000"/>
              </a:lnSpc>
              <a:spcBef>
                <a:spcPts val="700"/>
              </a:spcBef>
            </a:pPr>
            <a:r>
              <a:rPr sz="1000" spc="-5" dirty="0">
                <a:latin typeface="PMingLiU" panose="02020500000000000000" charset="-120"/>
                <a:cs typeface="PMingLiU" panose="02020500000000000000" charset="-120"/>
              </a:rPr>
              <a:t>环保的皮革、天然的材料</a:t>
            </a:r>
            <a:endParaRPr sz="1000">
              <a:latin typeface="PMingLiU" panose="02020500000000000000" charset="-120"/>
              <a:cs typeface="PMingLiU" panose="02020500000000000000" charset="-120"/>
            </a:endParaRPr>
          </a:p>
          <a:p>
            <a:pPr marL="12700" marR="5080">
              <a:lnSpc>
                <a:spcPct val="150000"/>
              </a:lnSpc>
            </a:pPr>
            <a:r>
              <a:rPr sz="1000" spc="-5" dirty="0">
                <a:latin typeface="PMingLiU" panose="02020500000000000000" charset="-120"/>
                <a:cs typeface="PMingLiU" panose="02020500000000000000" charset="-120"/>
              </a:rPr>
              <a:t>保留皮革本身带有的纹路与伤痕 展现无法复制的自然表述</a:t>
            </a:r>
            <a:endParaRPr sz="1000">
              <a:latin typeface="PMingLiU" panose="02020500000000000000" charset="-120"/>
              <a:cs typeface="PMingLiU" panose="02020500000000000000" charset="-120"/>
            </a:endParaRPr>
          </a:p>
          <a:p>
            <a:pPr marL="12700" marR="510540">
              <a:lnSpc>
                <a:spcPct val="150000"/>
              </a:lnSpc>
            </a:pPr>
            <a:r>
              <a:rPr sz="1000" spc="-5" dirty="0">
                <a:latin typeface="PMingLiU" panose="02020500000000000000" charset="-120"/>
                <a:cs typeface="PMingLiU" panose="02020500000000000000" charset="-120"/>
              </a:rPr>
              <a:t>崇尚做一件温暖的物品 心手之</a:t>
            </a:r>
            <a:r>
              <a:rPr sz="1000" spc="225" dirty="0">
                <a:latin typeface="PMingLiU" panose="02020500000000000000" charset="-120"/>
                <a:cs typeface="PMingLiU" panose="02020500000000000000" charset="-120"/>
              </a:rPr>
              <a:t>间</a:t>
            </a:r>
            <a:r>
              <a:rPr sz="1000" spc="-5" dirty="0">
                <a:latin typeface="PMingLiU" panose="02020500000000000000" charset="-120"/>
                <a:cs typeface="PMingLiU" panose="02020500000000000000" charset="-120"/>
              </a:rPr>
              <a:t>岁月造物</a:t>
            </a:r>
            <a:endParaRPr sz="1000">
              <a:latin typeface="PMingLiU" panose="02020500000000000000" charset="-120"/>
              <a:cs typeface="PMingLiU" panose="02020500000000000000" charset="-120"/>
            </a:endParaRPr>
          </a:p>
          <a:p>
            <a:pPr marL="12700">
              <a:lnSpc>
                <a:spcPct val="100000"/>
              </a:lnSpc>
              <a:spcBef>
                <a:spcPts val="600"/>
              </a:spcBef>
            </a:pPr>
            <a:r>
              <a:rPr sz="1000" spc="-5" dirty="0">
                <a:latin typeface="PMingLiU" panose="02020500000000000000" charset="-120"/>
                <a:cs typeface="PMingLiU" panose="02020500000000000000" charset="-120"/>
              </a:rPr>
              <a:t>一针一线匠人心</a:t>
            </a:r>
            <a:endParaRPr sz="1000">
              <a:latin typeface="PMingLiU" panose="02020500000000000000" charset="-120"/>
              <a:cs typeface="PMingLiU" panose="02020500000000000000" charset="-12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41456" y="714120"/>
            <a:ext cx="1043940" cy="330835"/>
          </a:xfrm>
          <a:prstGeom prst="rect">
            <a:avLst/>
          </a:prstGeom>
        </p:spPr>
        <p:txBody>
          <a:bodyPr vert="horz" wrap="square" lIns="0" tIns="13335" rIns="0" bIns="0" rtlCol="0">
            <a:spAutoFit/>
          </a:bodyPr>
          <a:lstStyle/>
          <a:p>
            <a:pPr marL="12700">
              <a:lnSpc>
                <a:spcPct val="100000"/>
              </a:lnSpc>
              <a:spcBef>
                <a:spcPts val="105"/>
              </a:spcBef>
            </a:pPr>
            <a:r>
              <a:rPr sz="2000" dirty="0"/>
              <a:t>活动流程</a:t>
            </a:r>
            <a:endParaRPr sz="2000"/>
          </a:p>
        </p:txBody>
      </p:sp>
      <p:sp>
        <p:nvSpPr>
          <p:cNvPr id="3" name="object 3"/>
          <p:cNvSpPr txBox="1"/>
          <p:nvPr/>
        </p:nvSpPr>
        <p:spPr>
          <a:xfrm>
            <a:off x="3294602" y="1345564"/>
            <a:ext cx="1188085" cy="252095"/>
          </a:xfrm>
          <a:prstGeom prst="rect">
            <a:avLst/>
          </a:prstGeom>
          <a:ln w="36004">
            <a:solidFill>
              <a:srgbClr val="962924"/>
            </a:solidFill>
          </a:ln>
        </p:spPr>
        <p:txBody>
          <a:bodyPr vert="horz" wrap="square" lIns="0" tIns="8890" rIns="0" bIns="0" rtlCol="0">
            <a:spAutoFit/>
          </a:bodyPr>
          <a:lstStyle/>
          <a:p>
            <a:pPr marL="73025">
              <a:lnSpc>
                <a:spcPct val="100000"/>
              </a:lnSpc>
              <a:spcBef>
                <a:spcPts val="70"/>
              </a:spcBef>
            </a:pPr>
            <a:r>
              <a:rPr sz="1400" spc="80" dirty="0">
                <a:latin typeface="PMingLiU" panose="02020500000000000000" charset="-120"/>
                <a:cs typeface="PMingLiU" panose="02020500000000000000" charset="-120"/>
              </a:rPr>
              <a:t>13:00—13:30</a:t>
            </a:r>
            <a:endParaRPr sz="1400">
              <a:latin typeface="PMingLiU" panose="02020500000000000000" charset="-120"/>
              <a:cs typeface="PMingLiU" panose="02020500000000000000" charset="-120"/>
            </a:endParaRPr>
          </a:p>
        </p:txBody>
      </p:sp>
      <p:sp>
        <p:nvSpPr>
          <p:cNvPr id="4" name="object 4"/>
          <p:cNvSpPr txBox="1"/>
          <p:nvPr/>
        </p:nvSpPr>
        <p:spPr>
          <a:xfrm>
            <a:off x="3294602" y="1674495"/>
            <a:ext cx="1188085" cy="252095"/>
          </a:xfrm>
          <a:prstGeom prst="rect">
            <a:avLst/>
          </a:prstGeom>
          <a:ln w="36004">
            <a:solidFill>
              <a:srgbClr val="962924"/>
            </a:solidFill>
          </a:ln>
        </p:spPr>
        <p:txBody>
          <a:bodyPr vert="horz" wrap="square" lIns="0" tIns="0" rIns="0" bIns="0" rtlCol="0">
            <a:spAutoFit/>
          </a:bodyPr>
          <a:lstStyle/>
          <a:p>
            <a:pPr marL="73025">
              <a:lnSpc>
                <a:spcPct val="100000"/>
              </a:lnSpc>
            </a:pPr>
            <a:r>
              <a:rPr sz="1400" spc="85" dirty="0">
                <a:latin typeface="PMingLiU" panose="02020500000000000000" charset="-120"/>
                <a:cs typeface="PMingLiU" panose="02020500000000000000" charset="-120"/>
              </a:rPr>
              <a:t>13:30—13:40</a:t>
            </a:r>
            <a:endParaRPr sz="1400">
              <a:latin typeface="PMingLiU" panose="02020500000000000000" charset="-120"/>
              <a:cs typeface="PMingLiU" panose="02020500000000000000" charset="-120"/>
            </a:endParaRPr>
          </a:p>
        </p:txBody>
      </p:sp>
      <p:sp>
        <p:nvSpPr>
          <p:cNvPr id="5" name="object 5"/>
          <p:cNvSpPr txBox="1"/>
          <p:nvPr/>
        </p:nvSpPr>
        <p:spPr>
          <a:xfrm>
            <a:off x="3294602" y="2636520"/>
            <a:ext cx="1188085" cy="251460"/>
          </a:xfrm>
          <a:prstGeom prst="rect">
            <a:avLst/>
          </a:prstGeom>
          <a:ln w="36004">
            <a:solidFill>
              <a:srgbClr val="962924"/>
            </a:solidFill>
          </a:ln>
        </p:spPr>
        <p:txBody>
          <a:bodyPr vert="horz" wrap="square" lIns="0" tIns="0" rIns="0" bIns="0" rtlCol="0">
            <a:spAutoFit/>
          </a:bodyPr>
          <a:lstStyle/>
          <a:p>
            <a:pPr marL="73025">
              <a:lnSpc>
                <a:spcPts val="1665"/>
              </a:lnSpc>
            </a:pPr>
            <a:r>
              <a:rPr sz="1400" spc="80" dirty="0">
                <a:latin typeface="PMingLiU" panose="02020500000000000000" charset="-120"/>
                <a:cs typeface="PMingLiU" panose="02020500000000000000" charset="-120"/>
              </a:rPr>
              <a:t>13:40—13:50</a:t>
            </a:r>
            <a:endParaRPr sz="1400">
              <a:latin typeface="PMingLiU" panose="02020500000000000000" charset="-120"/>
              <a:cs typeface="PMingLiU" panose="02020500000000000000" charset="-120"/>
            </a:endParaRPr>
          </a:p>
        </p:txBody>
      </p:sp>
      <p:sp>
        <p:nvSpPr>
          <p:cNvPr id="6" name="object 6"/>
          <p:cNvSpPr txBox="1"/>
          <p:nvPr/>
        </p:nvSpPr>
        <p:spPr>
          <a:xfrm>
            <a:off x="3294602" y="3271520"/>
            <a:ext cx="1188085" cy="252095"/>
          </a:xfrm>
          <a:prstGeom prst="rect">
            <a:avLst/>
          </a:prstGeom>
          <a:ln w="36004">
            <a:solidFill>
              <a:srgbClr val="962924"/>
            </a:solidFill>
          </a:ln>
        </p:spPr>
        <p:txBody>
          <a:bodyPr vert="horz" wrap="square" lIns="0" tIns="3175" rIns="0" bIns="0" rtlCol="0">
            <a:spAutoFit/>
          </a:bodyPr>
          <a:lstStyle/>
          <a:p>
            <a:pPr marL="73025">
              <a:lnSpc>
                <a:spcPct val="100000"/>
              </a:lnSpc>
              <a:spcBef>
                <a:spcPts val="25"/>
              </a:spcBef>
            </a:pPr>
            <a:r>
              <a:rPr sz="1400" spc="65" dirty="0">
                <a:latin typeface="PMingLiU" panose="02020500000000000000" charset="-120"/>
                <a:cs typeface="PMingLiU" panose="02020500000000000000" charset="-120"/>
              </a:rPr>
              <a:t>13:50—15:20</a:t>
            </a:r>
            <a:endParaRPr sz="1400">
              <a:latin typeface="PMingLiU" panose="02020500000000000000" charset="-120"/>
              <a:cs typeface="PMingLiU" panose="02020500000000000000" charset="-120"/>
            </a:endParaRPr>
          </a:p>
        </p:txBody>
      </p:sp>
      <p:sp>
        <p:nvSpPr>
          <p:cNvPr id="7" name="object 7"/>
          <p:cNvSpPr txBox="1"/>
          <p:nvPr/>
        </p:nvSpPr>
        <p:spPr>
          <a:xfrm>
            <a:off x="3294602" y="3599179"/>
            <a:ext cx="1188085" cy="252095"/>
          </a:xfrm>
          <a:prstGeom prst="rect">
            <a:avLst/>
          </a:prstGeom>
          <a:ln w="36004">
            <a:solidFill>
              <a:srgbClr val="962924"/>
            </a:solidFill>
          </a:ln>
        </p:spPr>
        <p:txBody>
          <a:bodyPr vert="horz" wrap="square" lIns="0" tIns="0" rIns="0" bIns="0" rtlCol="0">
            <a:spAutoFit/>
          </a:bodyPr>
          <a:lstStyle/>
          <a:p>
            <a:pPr marL="73025">
              <a:lnSpc>
                <a:spcPts val="1645"/>
              </a:lnSpc>
            </a:pPr>
            <a:r>
              <a:rPr sz="1400" spc="65" dirty="0">
                <a:latin typeface="PMingLiU" panose="02020500000000000000" charset="-120"/>
                <a:cs typeface="PMingLiU" panose="02020500000000000000" charset="-120"/>
              </a:rPr>
              <a:t>15:20—15:30</a:t>
            </a:r>
            <a:endParaRPr sz="1400">
              <a:latin typeface="PMingLiU" panose="02020500000000000000" charset="-120"/>
              <a:cs typeface="PMingLiU" panose="02020500000000000000" charset="-120"/>
            </a:endParaRPr>
          </a:p>
        </p:txBody>
      </p:sp>
      <p:sp>
        <p:nvSpPr>
          <p:cNvPr id="8" name="object 8"/>
          <p:cNvSpPr txBox="1"/>
          <p:nvPr/>
        </p:nvSpPr>
        <p:spPr>
          <a:xfrm>
            <a:off x="4578925" y="1235280"/>
            <a:ext cx="1986914" cy="2586355"/>
          </a:xfrm>
          <a:prstGeom prst="rect">
            <a:avLst/>
          </a:prstGeom>
        </p:spPr>
        <p:txBody>
          <a:bodyPr vert="horz" wrap="square" lIns="0" tIns="12700" rIns="0" bIns="0" rtlCol="0">
            <a:spAutoFit/>
          </a:bodyPr>
          <a:lstStyle/>
          <a:p>
            <a:pPr marL="33655" marR="1231265" indent="-10795">
              <a:lnSpc>
                <a:spcPct val="150000"/>
              </a:lnSpc>
              <a:spcBef>
                <a:spcPts val="100"/>
              </a:spcBef>
            </a:pPr>
            <a:r>
              <a:rPr sz="1400" dirty="0">
                <a:latin typeface="PMingLiU" panose="02020500000000000000" charset="-120"/>
                <a:cs typeface="PMingLiU" panose="02020500000000000000" charset="-120"/>
              </a:rPr>
              <a:t>来宾签到 来宾坐定</a:t>
            </a:r>
            <a:endParaRPr sz="1400">
              <a:latin typeface="PMingLiU" panose="02020500000000000000" charset="-120"/>
              <a:cs typeface="PMingLiU" panose="02020500000000000000" charset="-120"/>
            </a:endParaRPr>
          </a:p>
          <a:p>
            <a:pPr marL="33655" marR="875030">
              <a:lnSpc>
                <a:spcPct val="150000"/>
              </a:lnSpc>
            </a:pPr>
            <a:r>
              <a:rPr sz="1400" dirty="0">
                <a:latin typeface="PMingLiU" panose="02020500000000000000" charset="-120"/>
                <a:cs typeface="PMingLiU" panose="02020500000000000000" charset="-120"/>
              </a:rPr>
              <a:t>老师自我介绍 活动正式开始</a:t>
            </a:r>
            <a:endParaRPr sz="1400">
              <a:latin typeface="PMingLiU" panose="02020500000000000000" charset="-120"/>
              <a:cs typeface="PMingLiU" panose="02020500000000000000" charset="-120"/>
            </a:endParaRPr>
          </a:p>
          <a:p>
            <a:pPr marL="33655" marR="347345" indent="-7620">
              <a:lnSpc>
                <a:spcPct val="150000"/>
              </a:lnSpc>
            </a:pPr>
            <a:r>
              <a:rPr sz="1400" dirty="0">
                <a:latin typeface="PMingLiU" panose="02020500000000000000" charset="-120"/>
                <a:cs typeface="PMingLiU" panose="02020500000000000000" charset="-120"/>
              </a:rPr>
              <a:t>老师讲解各制作工具 与简单皮具知识</a:t>
            </a:r>
            <a:endParaRPr sz="1400">
              <a:latin typeface="PMingLiU" panose="02020500000000000000" charset="-120"/>
              <a:cs typeface="PMingLiU" panose="02020500000000000000" charset="-120"/>
            </a:endParaRPr>
          </a:p>
          <a:p>
            <a:pPr marL="12700" marR="5080">
              <a:lnSpc>
                <a:spcPct val="150000"/>
              </a:lnSpc>
            </a:pPr>
            <a:r>
              <a:rPr sz="1400" dirty="0">
                <a:latin typeface="PMingLiU" panose="02020500000000000000" charset="-120"/>
                <a:cs typeface="PMingLiU" panose="02020500000000000000" charset="-120"/>
              </a:rPr>
              <a:t>老师带领来宾制作小钱包 大家交流，合影留恋</a:t>
            </a:r>
            <a:endParaRPr sz="1400">
              <a:latin typeface="PMingLiU" panose="02020500000000000000" charset="-120"/>
              <a:cs typeface="PMingLiU" panose="02020500000000000000" charset="-12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0" y="1275588"/>
            <a:ext cx="4320540" cy="2304415"/>
          </a:xfrm>
          <a:custGeom>
            <a:avLst/>
            <a:gdLst/>
            <a:ahLst/>
            <a:cxnLst/>
            <a:rect l="l" t="t" r="r" b="b"/>
            <a:pathLst>
              <a:path w="4320540" h="2304415">
                <a:moveTo>
                  <a:pt x="0" y="0"/>
                </a:moveTo>
                <a:lnTo>
                  <a:pt x="4320540" y="0"/>
                </a:lnTo>
                <a:lnTo>
                  <a:pt x="4320540" y="2304288"/>
                </a:lnTo>
                <a:lnTo>
                  <a:pt x="0" y="2304288"/>
                </a:lnTo>
                <a:lnTo>
                  <a:pt x="0" y="0"/>
                </a:lnTo>
                <a:close/>
              </a:path>
            </a:pathLst>
          </a:custGeom>
          <a:solidFill>
            <a:srgbClr val="962924"/>
          </a:solidFill>
        </p:spPr>
        <p:txBody>
          <a:bodyPr wrap="square" lIns="0" tIns="0" rIns="0" bIns="0" rtlCol="0"/>
          <a:lstStyle/>
          <a:p/>
        </p:txBody>
      </p:sp>
      <p:sp>
        <p:nvSpPr>
          <p:cNvPr id="3" name="object 3"/>
          <p:cNvSpPr txBox="1"/>
          <p:nvPr/>
        </p:nvSpPr>
        <p:spPr>
          <a:xfrm>
            <a:off x="5598414" y="1712595"/>
            <a:ext cx="2463800" cy="1397000"/>
          </a:xfrm>
          <a:prstGeom prst="rect">
            <a:avLst/>
          </a:prstGeom>
        </p:spPr>
        <p:txBody>
          <a:bodyPr vert="horz" wrap="square" lIns="0" tIns="12700" rIns="0" bIns="0" rtlCol="0">
            <a:spAutoFit/>
          </a:bodyPr>
          <a:lstStyle/>
          <a:p>
            <a:pPr marL="12065" marR="5080" algn="ctr">
              <a:lnSpc>
                <a:spcPct val="150000"/>
              </a:lnSpc>
              <a:spcBef>
                <a:spcPts val="100"/>
              </a:spcBef>
            </a:pPr>
            <a:r>
              <a:rPr sz="1200" spc="50" dirty="0">
                <a:solidFill>
                  <a:srgbClr val="FFFFFF"/>
                </a:solidFill>
                <a:latin typeface="PMingLiU" panose="02020500000000000000" charset="-120"/>
                <a:cs typeface="PMingLiU" panose="02020500000000000000" charset="-120"/>
              </a:rPr>
              <a:t>于中锐·星公元名邸售楼处门口放置  </a:t>
            </a:r>
            <a:r>
              <a:rPr sz="1200" spc="35" dirty="0">
                <a:solidFill>
                  <a:srgbClr val="FFFFFF"/>
                </a:solidFill>
                <a:latin typeface="PMingLiU" panose="02020500000000000000" charset="-120"/>
                <a:cs typeface="PMingLiU" panose="02020500000000000000" charset="-120"/>
              </a:rPr>
              <a:t>4M*3M</a:t>
            </a:r>
            <a:r>
              <a:rPr sz="1200" dirty="0">
                <a:solidFill>
                  <a:srgbClr val="FFFFFF"/>
                </a:solidFill>
                <a:latin typeface="PMingLiU" panose="02020500000000000000" charset="-120"/>
                <a:cs typeface="PMingLiU" panose="02020500000000000000" charset="-120"/>
              </a:rPr>
              <a:t>桁架喷绘主题背景板</a:t>
            </a:r>
            <a:endParaRPr sz="1200">
              <a:latin typeface="PMingLiU" panose="02020500000000000000" charset="-120"/>
              <a:cs typeface="PMingLiU" panose="02020500000000000000" charset="-120"/>
            </a:endParaRPr>
          </a:p>
          <a:p>
            <a:pPr marL="469265" marR="462280" algn="ctr">
              <a:lnSpc>
                <a:spcPct val="150000"/>
              </a:lnSpc>
            </a:pPr>
            <a:r>
              <a:rPr sz="1200" dirty="0">
                <a:solidFill>
                  <a:srgbClr val="FFFFFF"/>
                </a:solidFill>
                <a:latin typeface="PMingLiU" panose="02020500000000000000" charset="-120"/>
                <a:cs typeface="PMingLiU" panose="02020500000000000000" charset="-120"/>
              </a:rPr>
              <a:t>放置吧桌用于来宾签到 </a:t>
            </a:r>
            <a:r>
              <a:rPr sz="1200" spc="-5" dirty="0">
                <a:solidFill>
                  <a:srgbClr val="FFFFFF"/>
                </a:solidFill>
                <a:latin typeface="PMingLiU" panose="02020500000000000000" charset="-120"/>
                <a:cs typeface="PMingLiU" panose="02020500000000000000" charset="-120"/>
              </a:rPr>
              <a:t>且以方杯花艺作装饰 </a:t>
            </a:r>
            <a:r>
              <a:rPr sz="1200" dirty="0">
                <a:solidFill>
                  <a:srgbClr val="FFFFFF"/>
                </a:solidFill>
                <a:latin typeface="PMingLiU" panose="02020500000000000000" charset="-120"/>
                <a:cs typeface="PMingLiU" panose="02020500000000000000" charset="-120"/>
              </a:rPr>
              <a:t>展现活动细节</a:t>
            </a:r>
            <a:endParaRPr sz="1200">
              <a:latin typeface="PMingLiU" panose="02020500000000000000" charset="-120"/>
              <a:cs typeface="PMingLiU" panose="02020500000000000000" charset="-120"/>
            </a:endParaRPr>
          </a:p>
        </p:txBody>
      </p:sp>
      <p:sp>
        <p:nvSpPr>
          <p:cNvPr id="4" name="object 4"/>
          <p:cNvSpPr/>
          <p:nvPr/>
        </p:nvSpPr>
        <p:spPr>
          <a:xfrm>
            <a:off x="166115" y="374904"/>
            <a:ext cx="5035295" cy="4288535"/>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192024" y="400811"/>
            <a:ext cx="4556823" cy="4176001"/>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3614927" y="3427475"/>
            <a:ext cx="1235963" cy="1235963"/>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3640835" y="3453383"/>
            <a:ext cx="1129283" cy="1129283"/>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48283" y="2682240"/>
            <a:ext cx="2540703" cy="1714499"/>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736091" y="576072"/>
            <a:ext cx="2554223" cy="1869636"/>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958227" y="1202055"/>
            <a:ext cx="7407909" cy="2881630"/>
          </a:xfrm>
          <a:prstGeom prst="rect">
            <a:avLst/>
          </a:prstGeom>
          <a:ln w="72415">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a:lnSpc>
                <a:spcPct val="100000"/>
              </a:lnSpc>
              <a:spcBef>
                <a:spcPts val="45"/>
              </a:spcBef>
            </a:pPr>
            <a:endParaRPr sz="2350">
              <a:latin typeface="Times New Roman" panose="02020603050405020304"/>
              <a:cs typeface="Times New Roman" panose="02020603050405020304"/>
            </a:endParaRPr>
          </a:p>
          <a:p>
            <a:pPr marL="4396740" marR="772795" indent="-265430">
              <a:lnSpc>
                <a:spcPct val="150000"/>
              </a:lnSpc>
              <a:spcBef>
                <a:spcPts val="5"/>
              </a:spcBef>
            </a:pPr>
            <a:r>
              <a:rPr sz="1400" dirty="0">
                <a:latin typeface="PMingLiU" panose="02020500000000000000" charset="-120"/>
                <a:cs typeface="PMingLiU" panose="02020500000000000000" charset="-120"/>
              </a:rPr>
              <a:t>并细心为现场来宾准备</a:t>
            </a:r>
            <a:r>
              <a:rPr sz="1400" spc="-15" dirty="0">
                <a:latin typeface="PMingLiU" panose="02020500000000000000" charset="-120"/>
                <a:cs typeface="PMingLiU" panose="02020500000000000000" charset="-120"/>
              </a:rPr>
              <a:t>精</a:t>
            </a:r>
            <a:r>
              <a:rPr sz="1400" dirty="0">
                <a:latin typeface="PMingLiU" panose="02020500000000000000" charset="-120"/>
                <a:cs typeface="PMingLiU" panose="02020500000000000000" charset="-120"/>
              </a:rPr>
              <a:t>致茶歇 展现中锐无微不至的关怀</a:t>
            </a:r>
            <a:endParaRPr sz="1400">
              <a:latin typeface="PMingLiU" panose="02020500000000000000" charset="-120"/>
              <a:cs typeface="PMingLiU" panose="02020500000000000000" charset="-12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48411" y="984503"/>
            <a:ext cx="4599431" cy="3098291"/>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143539" y="1364614"/>
            <a:ext cx="7249159" cy="2467610"/>
          </a:xfrm>
          <a:prstGeom prst="rect">
            <a:avLst/>
          </a:prstGeom>
          <a:ln w="62026">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marL="4565015" marR="892175" algn="ctr">
              <a:lnSpc>
                <a:spcPct val="150000"/>
              </a:lnSpc>
              <a:spcBef>
                <a:spcPts val="1470"/>
              </a:spcBef>
            </a:pPr>
            <a:r>
              <a:rPr sz="1400" dirty="0">
                <a:latin typeface="PMingLiU" panose="02020500000000000000" charset="-120"/>
                <a:cs typeface="PMingLiU" panose="02020500000000000000" charset="-120"/>
              </a:rPr>
              <a:t>为老师准备复古长条桌 用于放置教学用具</a:t>
            </a:r>
            <a:endParaRPr sz="1400">
              <a:latin typeface="PMingLiU" panose="02020500000000000000" charset="-120"/>
              <a:cs typeface="PMingLiU" panose="02020500000000000000" charset="-120"/>
            </a:endParaRPr>
          </a:p>
          <a:p>
            <a:pPr marL="3667125" algn="ctr">
              <a:lnSpc>
                <a:spcPct val="100000"/>
              </a:lnSpc>
              <a:spcBef>
                <a:spcPts val="840"/>
              </a:spcBef>
            </a:pPr>
            <a:r>
              <a:rPr sz="1400" dirty="0">
                <a:latin typeface="PMingLiU" panose="02020500000000000000" charset="-120"/>
                <a:cs typeface="PMingLiU" panose="02020500000000000000" charset="-120"/>
              </a:rPr>
              <a:t>并以复古质感展现本次</a:t>
            </a:r>
            <a:r>
              <a:rPr sz="1400" spc="-15" dirty="0">
                <a:latin typeface="PMingLiU" panose="02020500000000000000" charset="-120"/>
                <a:cs typeface="PMingLiU" panose="02020500000000000000" charset="-120"/>
              </a:rPr>
              <a:t>活</a:t>
            </a:r>
            <a:r>
              <a:rPr sz="1400" dirty="0">
                <a:latin typeface="PMingLiU" panose="02020500000000000000" charset="-120"/>
                <a:cs typeface="PMingLiU" panose="02020500000000000000" charset="-120"/>
              </a:rPr>
              <a:t>动调性</a:t>
            </a:r>
            <a:endParaRPr sz="1400">
              <a:latin typeface="PMingLiU" panose="02020500000000000000" charset="-120"/>
              <a:cs typeface="PMingLiU" panose="02020500000000000000"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79240" y="981201"/>
            <a:ext cx="965835" cy="513715"/>
          </a:xfrm>
          <a:prstGeom prst="rect">
            <a:avLst/>
          </a:prstGeom>
        </p:spPr>
        <p:txBody>
          <a:bodyPr vert="horz" wrap="square" lIns="0" tIns="13335" rIns="0" bIns="0" rtlCol="0">
            <a:spAutoFit/>
          </a:bodyPr>
          <a:lstStyle/>
          <a:p>
            <a:pPr marL="12700">
              <a:lnSpc>
                <a:spcPct val="100000"/>
              </a:lnSpc>
              <a:spcBef>
                <a:spcPts val="105"/>
              </a:spcBef>
            </a:pPr>
            <a:r>
              <a:rPr sz="3200" spc="250" dirty="0">
                <a:solidFill>
                  <a:srgbClr val="962924"/>
                </a:solidFill>
              </a:rPr>
              <a:t>201</a:t>
            </a:r>
            <a:r>
              <a:rPr sz="3200" spc="600" dirty="0">
                <a:solidFill>
                  <a:srgbClr val="962924"/>
                </a:solidFill>
              </a:rPr>
              <a:t>7</a:t>
            </a:r>
            <a:endParaRPr sz="3200"/>
          </a:p>
        </p:txBody>
      </p:sp>
      <p:sp>
        <p:nvSpPr>
          <p:cNvPr id="3" name="object 3"/>
          <p:cNvSpPr txBox="1"/>
          <p:nvPr/>
        </p:nvSpPr>
        <p:spPr>
          <a:xfrm>
            <a:off x="3519932" y="1514601"/>
            <a:ext cx="2082800" cy="2494280"/>
          </a:xfrm>
          <a:prstGeom prst="rect">
            <a:avLst/>
          </a:prstGeom>
        </p:spPr>
        <p:txBody>
          <a:bodyPr vert="horz" wrap="square" lIns="0" tIns="12700" rIns="0" bIns="0" rtlCol="0">
            <a:spAutoFit/>
          </a:bodyPr>
          <a:lstStyle/>
          <a:p>
            <a:pPr marL="584200" marR="576580" algn="ctr">
              <a:lnSpc>
                <a:spcPct val="150000"/>
              </a:lnSpc>
              <a:spcBef>
                <a:spcPts val="100"/>
              </a:spcBef>
            </a:pPr>
            <a:r>
              <a:rPr sz="1800" dirty="0">
                <a:latin typeface="PMingLiU" panose="02020500000000000000" charset="-120"/>
                <a:cs typeface="PMingLiU" panose="02020500000000000000" charset="-120"/>
              </a:rPr>
              <a:t>如期而至 新的一年</a:t>
            </a:r>
            <a:endParaRPr sz="1800">
              <a:latin typeface="PMingLiU" panose="02020500000000000000" charset="-120"/>
              <a:cs typeface="PMingLiU" panose="02020500000000000000" charset="-120"/>
            </a:endParaRPr>
          </a:p>
          <a:p>
            <a:pPr marL="12700" marR="5080" algn="ctr">
              <a:lnSpc>
                <a:spcPct val="150000"/>
              </a:lnSpc>
            </a:pPr>
            <a:r>
              <a:rPr sz="1800" dirty="0">
                <a:latin typeface="PMingLiU" panose="02020500000000000000" charset="-120"/>
                <a:cs typeface="PMingLiU" panose="02020500000000000000" charset="-120"/>
              </a:rPr>
              <a:t>改变的是外在的状态 不变的是内在的精神 中锐的匠心精神</a:t>
            </a:r>
            <a:endParaRPr sz="1800">
              <a:latin typeface="PMingLiU" panose="02020500000000000000" charset="-120"/>
              <a:cs typeface="PMingLiU" panose="02020500000000000000" charset="-120"/>
            </a:endParaRPr>
          </a:p>
          <a:p>
            <a:pPr algn="ctr">
              <a:lnSpc>
                <a:spcPct val="100000"/>
              </a:lnSpc>
              <a:spcBef>
                <a:spcPts val="1080"/>
              </a:spcBef>
            </a:pPr>
            <a:r>
              <a:rPr sz="1800" dirty="0">
                <a:latin typeface="PMingLiU" panose="02020500000000000000" charset="-120"/>
                <a:cs typeface="PMingLiU" panose="02020500000000000000" charset="-120"/>
              </a:rPr>
              <a:t>仍会传承久远</a:t>
            </a:r>
            <a:endParaRPr sz="1800">
              <a:latin typeface="PMingLiU" panose="02020500000000000000" charset="-120"/>
              <a:cs typeface="PMingLiU" panose="02020500000000000000" charset="-120"/>
            </a:endParaRPr>
          </a:p>
        </p:txBody>
      </p:sp>
      <p:sp>
        <p:nvSpPr>
          <p:cNvPr id="4" name="object 4"/>
          <p:cNvSpPr/>
          <p:nvPr/>
        </p:nvSpPr>
        <p:spPr>
          <a:xfrm>
            <a:off x="0" y="1018032"/>
            <a:ext cx="4085843" cy="4125467"/>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0" y="1071372"/>
            <a:ext cx="3983990" cy="4072254"/>
          </a:xfrm>
          <a:custGeom>
            <a:avLst/>
            <a:gdLst/>
            <a:ahLst/>
            <a:cxnLst/>
            <a:rect l="l" t="t" r="r" b="b"/>
            <a:pathLst>
              <a:path w="3983990" h="4072254">
                <a:moveTo>
                  <a:pt x="0" y="0"/>
                </a:moveTo>
                <a:lnTo>
                  <a:pt x="0" y="4072128"/>
                </a:lnTo>
                <a:lnTo>
                  <a:pt x="3983977" y="4072128"/>
                </a:lnTo>
                <a:lnTo>
                  <a:pt x="0" y="0"/>
                </a:lnTo>
                <a:close/>
              </a:path>
            </a:pathLst>
          </a:custGeom>
          <a:solidFill>
            <a:srgbClr val="962924"/>
          </a:solidFill>
        </p:spPr>
        <p:txBody>
          <a:bodyPr wrap="square" lIns="0" tIns="0" rIns="0" bIns="0" rtlCol="0"/>
          <a:lstStyle/>
          <a:p/>
        </p:txBody>
      </p:sp>
      <p:sp>
        <p:nvSpPr>
          <p:cNvPr id="6" name="object 6"/>
          <p:cNvSpPr/>
          <p:nvPr/>
        </p:nvSpPr>
        <p:spPr>
          <a:xfrm>
            <a:off x="0" y="0"/>
            <a:ext cx="2374391" cy="2386584"/>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0" y="0"/>
            <a:ext cx="2277110" cy="2331720"/>
          </a:xfrm>
          <a:custGeom>
            <a:avLst/>
            <a:gdLst/>
            <a:ahLst/>
            <a:cxnLst/>
            <a:rect l="l" t="t" r="r" b="b"/>
            <a:pathLst>
              <a:path w="2277110" h="2331720">
                <a:moveTo>
                  <a:pt x="2276995" y="0"/>
                </a:moveTo>
                <a:lnTo>
                  <a:pt x="0" y="0"/>
                </a:lnTo>
                <a:lnTo>
                  <a:pt x="0" y="2331681"/>
                </a:lnTo>
                <a:lnTo>
                  <a:pt x="2276995" y="0"/>
                </a:lnTo>
                <a:close/>
              </a:path>
            </a:pathLst>
          </a:custGeom>
          <a:solidFill>
            <a:srgbClr val="962924"/>
          </a:solidFill>
        </p:spPr>
        <p:txBody>
          <a:bodyPr wrap="square" lIns="0" tIns="0" rIns="0" bIns="0" rtlCol="0"/>
          <a:lstStyle/>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11352" y="341376"/>
            <a:ext cx="2845307" cy="2129027"/>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348739" y="2470404"/>
            <a:ext cx="1746503" cy="2429255"/>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154182" y="1315719"/>
            <a:ext cx="7249159" cy="2466340"/>
          </a:xfrm>
          <a:prstGeom prst="rect">
            <a:avLst/>
          </a:prstGeom>
          <a:ln w="62001">
            <a:solidFill>
              <a:srgbClr val="962924"/>
            </a:solidFill>
          </a:ln>
        </p:spPr>
        <p:txBody>
          <a:bodyPr vert="horz" wrap="square" lIns="0" tIns="6350" rIns="0" bIns="0" rtlCol="0">
            <a:spAutoFit/>
          </a:bodyPr>
          <a:lstStyle/>
          <a:p>
            <a:pPr>
              <a:lnSpc>
                <a:spcPct val="100000"/>
              </a:lnSpc>
              <a:spcBef>
                <a:spcPts val="50"/>
              </a:spcBef>
            </a:pPr>
            <a:endParaRPr sz="1750">
              <a:latin typeface="Times New Roman" panose="02020603050405020304"/>
              <a:cs typeface="Times New Roman" panose="02020603050405020304"/>
            </a:endParaRPr>
          </a:p>
          <a:p>
            <a:pPr marL="4799965" marR="1192530" algn="ctr">
              <a:lnSpc>
                <a:spcPct val="150000"/>
              </a:lnSpc>
            </a:pPr>
            <a:r>
              <a:rPr sz="1400" dirty="0">
                <a:latin typeface="PMingLiU" panose="02020500000000000000" charset="-120"/>
                <a:cs typeface="PMingLiU" panose="02020500000000000000" charset="-120"/>
              </a:rPr>
              <a:t>于老师示范桌边 放置画架展板</a:t>
            </a:r>
            <a:endParaRPr sz="1400">
              <a:latin typeface="PMingLiU" panose="02020500000000000000" charset="-120"/>
              <a:cs typeface="PMingLiU" panose="02020500000000000000" charset="-120"/>
            </a:endParaRPr>
          </a:p>
          <a:p>
            <a:pPr marL="3910965" marR="300990" algn="ctr">
              <a:lnSpc>
                <a:spcPct val="150000"/>
              </a:lnSpc>
            </a:pPr>
            <a:r>
              <a:rPr sz="1400" dirty="0">
                <a:latin typeface="PMingLiU" panose="02020500000000000000" charset="-120"/>
                <a:cs typeface="PMingLiU" panose="02020500000000000000" charset="-120"/>
              </a:rPr>
              <a:t>（画面为主画面延伸、</a:t>
            </a:r>
            <a:r>
              <a:rPr sz="1400" spc="-15" dirty="0">
                <a:latin typeface="PMingLiU" panose="02020500000000000000" charset="-120"/>
                <a:cs typeface="PMingLiU" panose="02020500000000000000" charset="-120"/>
              </a:rPr>
              <a:t>本</a:t>
            </a:r>
            <a:r>
              <a:rPr sz="1400" dirty="0">
                <a:latin typeface="PMingLiU" panose="02020500000000000000" charset="-120"/>
                <a:cs typeface="PMingLiU" panose="02020500000000000000" charset="-120"/>
              </a:rPr>
              <a:t>场活</a:t>
            </a:r>
            <a:r>
              <a:rPr sz="1400" spc="-15" dirty="0">
                <a:latin typeface="PMingLiU" panose="02020500000000000000" charset="-120"/>
                <a:cs typeface="PMingLiU" panose="02020500000000000000" charset="-120"/>
              </a:rPr>
              <a:t>动</a:t>
            </a:r>
            <a:r>
              <a:rPr sz="1400" dirty="0">
                <a:latin typeface="PMingLiU" panose="02020500000000000000" charset="-120"/>
                <a:cs typeface="PMingLiU" panose="02020500000000000000" charset="-120"/>
              </a:rPr>
              <a:t>主题） 明确活动主题</a:t>
            </a:r>
            <a:endParaRPr sz="1400">
              <a:latin typeface="PMingLiU" panose="02020500000000000000" charset="-120"/>
              <a:cs typeface="PMingLiU" panose="02020500000000000000" charset="-120"/>
            </a:endParaRPr>
          </a:p>
          <a:p>
            <a:pPr marL="3599180" algn="ctr">
              <a:lnSpc>
                <a:spcPct val="100000"/>
              </a:lnSpc>
              <a:spcBef>
                <a:spcPts val="845"/>
              </a:spcBef>
            </a:pPr>
            <a:r>
              <a:rPr sz="1400" dirty="0">
                <a:latin typeface="PMingLiU" panose="02020500000000000000" charset="-120"/>
                <a:cs typeface="PMingLiU" panose="02020500000000000000" charset="-120"/>
              </a:rPr>
              <a:t>放置两张长条桌</a:t>
            </a:r>
            <a:endParaRPr sz="1400">
              <a:latin typeface="PMingLiU" panose="02020500000000000000" charset="-120"/>
              <a:cs typeface="PMingLiU" panose="02020500000000000000" charset="-120"/>
            </a:endParaRPr>
          </a:p>
          <a:p>
            <a:pPr marL="3599180" algn="ctr">
              <a:lnSpc>
                <a:spcPct val="100000"/>
              </a:lnSpc>
              <a:spcBef>
                <a:spcPts val="840"/>
              </a:spcBef>
            </a:pPr>
            <a:r>
              <a:rPr sz="1400" dirty="0">
                <a:latin typeface="PMingLiU" panose="02020500000000000000" charset="-120"/>
                <a:cs typeface="PMingLiU" panose="02020500000000000000" charset="-120"/>
              </a:rPr>
              <a:t>用于放置老师手作工具</a:t>
            </a:r>
            <a:r>
              <a:rPr sz="1400" spc="-15" dirty="0">
                <a:latin typeface="PMingLiU" panose="02020500000000000000" charset="-120"/>
                <a:cs typeface="PMingLiU" panose="02020500000000000000" charset="-120"/>
              </a:rPr>
              <a:t>与</a:t>
            </a:r>
            <a:r>
              <a:rPr sz="1400" dirty="0">
                <a:latin typeface="PMingLiU" panose="02020500000000000000" charset="-120"/>
                <a:cs typeface="PMingLiU" panose="02020500000000000000" charset="-120"/>
              </a:rPr>
              <a:t>成品</a:t>
            </a:r>
            <a:r>
              <a:rPr sz="1400" spc="-15" dirty="0">
                <a:latin typeface="PMingLiU" panose="02020500000000000000" charset="-120"/>
                <a:cs typeface="PMingLiU" panose="02020500000000000000" charset="-120"/>
              </a:rPr>
              <a:t>展</a:t>
            </a:r>
            <a:r>
              <a:rPr sz="1400" dirty="0">
                <a:latin typeface="PMingLiU" panose="02020500000000000000" charset="-120"/>
                <a:cs typeface="PMingLiU" panose="02020500000000000000" charset="-120"/>
              </a:rPr>
              <a:t>示</a:t>
            </a:r>
            <a:endParaRPr sz="1400">
              <a:latin typeface="PMingLiU" panose="02020500000000000000" charset="-120"/>
              <a:cs typeface="PMingLiU" panose="02020500000000000000" charset="-12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63239" y="2334767"/>
            <a:ext cx="3048000" cy="457200"/>
          </a:xfrm>
          <a:custGeom>
            <a:avLst/>
            <a:gdLst/>
            <a:ahLst/>
            <a:cxnLst/>
            <a:rect l="l" t="t" r="r" b="b"/>
            <a:pathLst>
              <a:path w="3048000" h="457200">
                <a:moveTo>
                  <a:pt x="0" y="0"/>
                </a:moveTo>
                <a:lnTo>
                  <a:pt x="3048000" y="0"/>
                </a:lnTo>
                <a:lnTo>
                  <a:pt x="3048000" y="457200"/>
                </a:lnTo>
                <a:lnTo>
                  <a:pt x="0" y="457200"/>
                </a:lnTo>
                <a:lnTo>
                  <a:pt x="0" y="0"/>
                </a:lnTo>
                <a:close/>
              </a:path>
            </a:pathLst>
          </a:custGeom>
          <a:solidFill>
            <a:srgbClr val="962924"/>
          </a:solidFill>
        </p:spPr>
        <p:txBody>
          <a:bodyPr wrap="square" lIns="0" tIns="0" rIns="0" bIns="0" rtlCol="0"/>
          <a:lstStyle/>
          <a:p/>
        </p:txBody>
      </p:sp>
      <p:sp>
        <p:nvSpPr>
          <p:cNvPr id="3" name="object 3"/>
          <p:cNvSpPr/>
          <p:nvPr/>
        </p:nvSpPr>
        <p:spPr>
          <a:xfrm>
            <a:off x="5090159" y="3044951"/>
            <a:ext cx="2276855" cy="155447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5170932" y="3070860"/>
            <a:ext cx="2170175" cy="1447799"/>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6030467" y="573023"/>
            <a:ext cx="2278379" cy="1554479"/>
          </a:xfrm>
          <a:prstGeom prst="rect">
            <a:avLst/>
          </a:prstGeom>
          <a:blipFill>
            <a:blip r:embed="rId3" cstate="print"/>
            <a:stretch>
              <a:fillRect/>
            </a:stretch>
          </a:blipFill>
        </p:spPr>
        <p:txBody>
          <a:bodyPr wrap="square" lIns="0" tIns="0" rIns="0" bIns="0" rtlCol="0"/>
          <a:lstStyle/>
          <a:p/>
        </p:txBody>
      </p:sp>
      <p:sp>
        <p:nvSpPr>
          <p:cNvPr id="6" name="object 6"/>
          <p:cNvSpPr/>
          <p:nvPr/>
        </p:nvSpPr>
        <p:spPr>
          <a:xfrm>
            <a:off x="6111240" y="598932"/>
            <a:ext cx="2171699" cy="1447799"/>
          </a:xfrm>
          <a:prstGeom prst="rect">
            <a:avLst/>
          </a:prstGeom>
          <a:blipFill>
            <a:blip r:embed="rId4" cstate="print"/>
            <a:stretch>
              <a:fillRect/>
            </a:stretch>
          </a:blipFill>
        </p:spPr>
        <p:txBody>
          <a:bodyPr wrap="square" lIns="0" tIns="0" rIns="0" bIns="0" rtlCol="0"/>
          <a:lstStyle/>
          <a:p/>
        </p:txBody>
      </p:sp>
      <p:sp>
        <p:nvSpPr>
          <p:cNvPr id="7" name="object 7"/>
          <p:cNvSpPr/>
          <p:nvPr/>
        </p:nvSpPr>
        <p:spPr>
          <a:xfrm>
            <a:off x="1955291" y="3044951"/>
            <a:ext cx="2276855" cy="1554479"/>
          </a:xfrm>
          <a:prstGeom prst="rect">
            <a:avLst/>
          </a:prstGeom>
          <a:blipFill>
            <a:blip r:embed="rId1" cstate="print"/>
            <a:stretch>
              <a:fillRect/>
            </a:stretch>
          </a:blipFill>
        </p:spPr>
        <p:txBody>
          <a:bodyPr wrap="square" lIns="0" tIns="0" rIns="0" bIns="0" rtlCol="0"/>
          <a:lstStyle/>
          <a:p/>
        </p:txBody>
      </p:sp>
      <p:sp>
        <p:nvSpPr>
          <p:cNvPr id="8" name="object 8"/>
          <p:cNvSpPr/>
          <p:nvPr/>
        </p:nvSpPr>
        <p:spPr>
          <a:xfrm>
            <a:off x="2036064" y="3070860"/>
            <a:ext cx="2170175" cy="1447799"/>
          </a:xfrm>
          <a:prstGeom prst="rect">
            <a:avLst/>
          </a:prstGeom>
          <a:blipFill>
            <a:blip r:embed="rId5" cstate="print"/>
            <a:stretch>
              <a:fillRect/>
            </a:stretch>
          </a:blipFill>
        </p:spPr>
        <p:txBody>
          <a:bodyPr wrap="square" lIns="0" tIns="0" rIns="0" bIns="0" rtlCol="0"/>
          <a:lstStyle/>
          <a:p/>
        </p:txBody>
      </p:sp>
      <p:sp>
        <p:nvSpPr>
          <p:cNvPr id="9" name="object 9"/>
          <p:cNvSpPr txBox="1"/>
          <p:nvPr/>
        </p:nvSpPr>
        <p:spPr>
          <a:xfrm>
            <a:off x="3769296" y="2438907"/>
            <a:ext cx="1647189"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PMingLiU" panose="02020500000000000000" charset="-120"/>
                <a:cs typeface="PMingLiU" panose="02020500000000000000" charset="-120"/>
              </a:rPr>
              <a:t>小钱包制作与成品</a:t>
            </a:r>
            <a:endParaRPr sz="1600">
              <a:latin typeface="PMingLiU" panose="02020500000000000000" charset="-120"/>
              <a:cs typeface="PMingLiU" panose="02020500000000000000" charset="-120"/>
            </a:endParaRPr>
          </a:p>
        </p:txBody>
      </p:sp>
      <p:sp>
        <p:nvSpPr>
          <p:cNvPr id="10" name="object 10"/>
          <p:cNvSpPr/>
          <p:nvPr/>
        </p:nvSpPr>
        <p:spPr>
          <a:xfrm>
            <a:off x="3453383" y="573023"/>
            <a:ext cx="2182367" cy="1493519"/>
          </a:xfrm>
          <a:prstGeom prst="rect">
            <a:avLst/>
          </a:prstGeom>
          <a:blipFill>
            <a:blip r:embed="rId6" cstate="print"/>
            <a:stretch>
              <a:fillRect/>
            </a:stretch>
          </a:blipFill>
        </p:spPr>
        <p:txBody>
          <a:bodyPr wrap="square" lIns="0" tIns="0" rIns="0" bIns="0" rtlCol="0"/>
          <a:lstStyle/>
          <a:p/>
        </p:txBody>
      </p:sp>
      <p:sp>
        <p:nvSpPr>
          <p:cNvPr id="11" name="object 11"/>
          <p:cNvSpPr/>
          <p:nvPr/>
        </p:nvSpPr>
        <p:spPr>
          <a:xfrm>
            <a:off x="3534155" y="598932"/>
            <a:ext cx="2075687" cy="1386839"/>
          </a:xfrm>
          <a:prstGeom prst="rect">
            <a:avLst/>
          </a:prstGeom>
          <a:blipFill>
            <a:blip r:embed="rId7" cstate="print"/>
            <a:stretch>
              <a:fillRect/>
            </a:stretch>
          </a:blipFill>
        </p:spPr>
        <p:txBody>
          <a:bodyPr wrap="square" lIns="0" tIns="0" rIns="0" bIns="0" rtlCol="0"/>
          <a:lstStyle/>
          <a:p/>
        </p:txBody>
      </p:sp>
      <p:sp>
        <p:nvSpPr>
          <p:cNvPr id="12" name="object 12"/>
          <p:cNvSpPr/>
          <p:nvPr/>
        </p:nvSpPr>
        <p:spPr>
          <a:xfrm>
            <a:off x="777239" y="573023"/>
            <a:ext cx="2182367" cy="1493519"/>
          </a:xfrm>
          <a:prstGeom prst="rect">
            <a:avLst/>
          </a:prstGeom>
          <a:blipFill>
            <a:blip r:embed="rId6" cstate="print"/>
            <a:stretch>
              <a:fillRect/>
            </a:stretch>
          </a:blipFill>
        </p:spPr>
        <p:txBody>
          <a:bodyPr wrap="square" lIns="0" tIns="0" rIns="0" bIns="0" rtlCol="0"/>
          <a:lstStyle/>
          <a:p/>
        </p:txBody>
      </p:sp>
      <p:sp>
        <p:nvSpPr>
          <p:cNvPr id="13" name="object 13"/>
          <p:cNvSpPr/>
          <p:nvPr/>
        </p:nvSpPr>
        <p:spPr>
          <a:xfrm>
            <a:off x="858011" y="598932"/>
            <a:ext cx="2075687" cy="1386839"/>
          </a:xfrm>
          <a:prstGeom prst="rect">
            <a:avLst/>
          </a:prstGeom>
          <a:blipFill>
            <a:blip r:embed="rId8" cstate="print"/>
            <a:stretch>
              <a:fillRect/>
            </a:stretch>
          </a:blipFill>
        </p:spPr>
        <p:txBody>
          <a:bodyPr wrap="square" lIns="0" tIns="0" rIns="0" bIns="0" rtlCol="0"/>
          <a:lstStyle/>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368802" y="2265426"/>
            <a:ext cx="672465" cy="670560"/>
          </a:xfrm>
          <a:custGeom>
            <a:avLst/>
            <a:gdLst/>
            <a:ahLst/>
            <a:cxnLst/>
            <a:rect l="l" t="t" r="r" b="b"/>
            <a:pathLst>
              <a:path w="672464" h="670560">
                <a:moveTo>
                  <a:pt x="0" y="0"/>
                </a:moveTo>
                <a:lnTo>
                  <a:pt x="672084" y="0"/>
                </a:lnTo>
                <a:lnTo>
                  <a:pt x="672084" y="670560"/>
                </a:lnTo>
                <a:lnTo>
                  <a:pt x="0" y="670560"/>
                </a:lnTo>
                <a:lnTo>
                  <a:pt x="0" y="0"/>
                </a:lnTo>
                <a:close/>
              </a:path>
            </a:pathLst>
          </a:custGeom>
          <a:ln w="44196">
            <a:solidFill>
              <a:srgbClr val="962924"/>
            </a:solidFill>
          </a:ln>
        </p:spPr>
        <p:txBody>
          <a:bodyPr wrap="square" lIns="0" tIns="0" rIns="0" bIns="0" rtlCol="0"/>
          <a:lstStyle/>
          <a:p/>
        </p:txBody>
      </p:sp>
      <p:sp>
        <p:nvSpPr>
          <p:cNvPr id="3" name="object 3"/>
          <p:cNvSpPr/>
          <p:nvPr/>
        </p:nvSpPr>
        <p:spPr>
          <a:xfrm>
            <a:off x="3517391" y="1732788"/>
            <a:ext cx="2054351" cy="102107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598164" y="1758695"/>
            <a:ext cx="1948180" cy="914400"/>
          </a:xfrm>
          <a:custGeom>
            <a:avLst/>
            <a:gdLst/>
            <a:ahLst/>
            <a:cxnLst/>
            <a:rect l="l" t="t" r="r" b="b"/>
            <a:pathLst>
              <a:path w="1948179" h="914400">
                <a:moveTo>
                  <a:pt x="0" y="0"/>
                </a:moveTo>
                <a:lnTo>
                  <a:pt x="1947672" y="0"/>
                </a:lnTo>
                <a:lnTo>
                  <a:pt x="1947672" y="914400"/>
                </a:lnTo>
                <a:lnTo>
                  <a:pt x="0" y="914400"/>
                </a:lnTo>
                <a:lnTo>
                  <a:pt x="0" y="0"/>
                </a:lnTo>
                <a:close/>
              </a:path>
            </a:pathLst>
          </a:custGeom>
          <a:solidFill>
            <a:srgbClr val="FFFFFF"/>
          </a:solidFill>
        </p:spPr>
        <p:txBody>
          <a:bodyPr wrap="square" lIns="0" tIns="0" rIns="0" bIns="0" rtlCol="0"/>
          <a:lstStyle/>
          <a:p/>
        </p:txBody>
      </p:sp>
      <p:sp>
        <p:nvSpPr>
          <p:cNvPr id="5" name="object 5"/>
          <p:cNvSpPr/>
          <p:nvPr/>
        </p:nvSpPr>
        <p:spPr>
          <a:xfrm>
            <a:off x="5387340" y="1604772"/>
            <a:ext cx="358140" cy="356870"/>
          </a:xfrm>
          <a:custGeom>
            <a:avLst/>
            <a:gdLst/>
            <a:ahLst/>
            <a:cxnLst/>
            <a:rect l="l" t="t" r="r" b="b"/>
            <a:pathLst>
              <a:path w="358139" h="356869">
                <a:moveTo>
                  <a:pt x="0" y="0"/>
                </a:moveTo>
                <a:lnTo>
                  <a:pt x="358139" y="0"/>
                </a:lnTo>
                <a:lnTo>
                  <a:pt x="358139" y="356615"/>
                </a:lnTo>
                <a:lnTo>
                  <a:pt x="0" y="356615"/>
                </a:lnTo>
                <a:lnTo>
                  <a:pt x="0" y="0"/>
                </a:lnTo>
                <a:close/>
              </a:path>
            </a:pathLst>
          </a:custGeom>
          <a:solidFill>
            <a:srgbClr val="984807"/>
          </a:solidFill>
        </p:spPr>
        <p:txBody>
          <a:bodyPr wrap="square" lIns="0" tIns="0" rIns="0" bIns="0" rtlCol="0"/>
          <a:lstStyle/>
          <a:p/>
        </p:txBody>
      </p:sp>
      <p:sp>
        <p:nvSpPr>
          <p:cNvPr id="6" name="object 6"/>
          <p:cNvSpPr/>
          <p:nvPr/>
        </p:nvSpPr>
        <p:spPr>
          <a:xfrm>
            <a:off x="5602223" y="1847088"/>
            <a:ext cx="215265" cy="215265"/>
          </a:xfrm>
          <a:custGeom>
            <a:avLst/>
            <a:gdLst/>
            <a:ahLst/>
            <a:cxnLst/>
            <a:rect l="l" t="t" r="r" b="b"/>
            <a:pathLst>
              <a:path w="215264" h="215264">
                <a:moveTo>
                  <a:pt x="0" y="0"/>
                </a:moveTo>
                <a:lnTo>
                  <a:pt x="214884" y="0"/>
                </a:lnTo>
                <a:lnTo>
                  <a:pt x="214884" y="214884"/>
                </a:lnTo>
                <a:lnTo>
                  <a:pt x="0" y="214884"/>
                </a:lnTo>
                <a:lnTo>
                  <a:pt x="0" y="0"/>
                </a:lnTo>
                <a:close/>
              </a:path>
            </a:pathLst>
          </a:custGeom>
          <a:solidFill>
            <a:srgbClr val="984807"/>
          </a:solidFill>
        </p:spPr>
        <p:txBody>
          <a:bodyPr wrap="square" lIns="0" tIns="0" rIns="0" bIns="0" rtlCol="0"/>
          <a:lstStyle/>
          <a:p/>
        </p:txBody>
      </p:sp>
      <p:sp>
        <p:nvSpPr>
          <p:cNvPr id="7" name="object 7"/>
          <p:cNvSpPr txBox="1">
            <a:spLocks noGrp="1"/>
          </p:cNvSpPr>
          <p:nvPr>
            <p:ph type="title"/>
          </p:nvPr>
        </p:nvSpPr>
        <p:spPr>
          <a:xfrm>
            <a:off x="3948111" y="1826895"/>
            <a:ext cx="1244600" cy="391160"/>
          </a:xfrm>
          <a:prstGeom prst="rect">
            <a:avLst/>
          </a:prstGeom>
        </p:spPr>
        <p:txBody>
          <a:bodyPr vert="horz" wrap="square" lIns="0" tIns="12700" rIns="0" bIns="0" rtlCol="0">
            <a:spAutoFit/>
          </a:bodyPr>
          <a:lstStyle/>
          <a:p>
            <a:pPr marL="12700">
              <a:lnSpc>
                <a:spcPct val="100000"/>
              </a:lnSpc>
              <a:spcBef>
                <a:spcPts val="100"/>
              </a:spcBef>
            </a:pPr>
            <a:r>
              <a:rPr sz="2400" dirty="0"/>
              <a:t>匠心细制</a:t>
            </a:r>
            <a:endParaRPr sz="2400"/>
          </a:p>
        </p:txBody>
      </p:sp>
      <p:sp>
        <p:nvSpPr>
          <p:cNvPr id="8" name="object 8"/>
          <p:cNvSpPr txBox="1"/>
          <p:nvPr/>
        </p:nvSpPr>
        <p:spPr>
          <a:xfrm>
            <a:off x="3949636" y="2340482"/>
            <a:ext cx="124206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PMingLiU" panose="02020500000000000000" charset="-120"/>
                <a:cs typeface="PMingLiU" panose="02020500000000000000" charset="-120"/>
              </a:rPr>
              <a:t>手作动物玩偶</a:t>
            </a:r>
            <a:endParaRPr sz="1600">
              <a:latin typeface="PMingLiU" panose="02020500000000000000" charset="-120"/>
              <a:cs typeface="PMingLiU" panose="02020500000000000000" charset="-12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48561" y="1294063"/>
            <a:ext cx="4404360" cy="2266315"/>
          </a:xfrm>
          <a:prstGeom prst="rect">
            <a:avLst/>
          </a:prstGeom>
        </p:spPr>
        <p:txBody>
          <a:bodyPr vert="horz" wrap="square" lIns="0" tIns="12700" rIns="0" bIns="0" rtlCol="0">
            <a:spAutoFit/>
          </a:bodyPr>
          <a:lstStyle/>
          <a:p>
            <a:pPr marL="12700" marR="1278255">
              <a:lnSpc>
                <a:spcPct val="150000"/>
              </a:lnSpc>
              <a:spcBef>
                <a:spcPts val="100"/>
              </a:spcBef>
            </a:pPr>
            <a:r>
              <a:rPr sz="1400" dirty="0">
                <a:latin typeface="PMingLiU" panose="02020500000000000000" charset="-120"/>
                <a:cs typeface="PMingLiU" panose="02020500000000000000" charset="-120"/>
              </a:rPr>
              <a:t>活动时间</a:t>
            </a:r>
            <a:r>
              <a:rPr sz="1400" spc="114" dirty="0">
                <a:latin typeface="PMingLiU" panose="02020500000000000000" charset="-120"/>
                <a:cs typeface="PMingLiU" panose="02020500000000000000" charset="-120"/>
              </a:rPr>
              <a:t>：2017</a:t>
            </a:r>
            <a:r>
              <a:rPr sz="1400" dirty="0">
                <a:latin typeface="PMingLiU" panose="02020500000000000000" charset="-120"/>
                <a:cs typeface="PMingLiU" panose="02020500000000000000" charset="-120"/>
              </a:rPr>
              <a:t>年</a:t>
            </a:r>
            <a:r>
              <a:rPr sz="1400" spc="-229" dirty="0">
                <a:latin typeface="PMingLiU" panose="02020500000000000000" charset="-120"/>
                <a:cs typeface="PMingLiU" panose="02020500000000000000" charset="-120"/>
              </a:rPr>
              <a:t>1</a:t>
            </a:r>
            <a:r>
              <a:rPr sz="1400" dirty="0">
                <a:latin typeface="PMingLiU" panose="02020500000000000000" charset="-120"/>
                <a:cs typeface="PMingLiU" panose="02020500000000000000" charset="-120"/>
              </a:rPr>
              <a:t>月</a:t>
            </a:r>
            <a:r>
              <a:rPr sz="1400" spc="254" dirty="0">
                <a:latin typeface="PMingLiU" panose="02020500000000000000" charset="-120"/>
                <a:cs typeface="PMingLiU" panose="02020500000000000000" charset="-120"/>
              </a:rPr>
              <a:t>8</a:t>
            </a:r>
            <a:r>
              <a:rPr sz="1400" dirty="0">
                <a:latin typeface="PMingLiU" panose="02020500000000000000" charset="-120"/>
                <a:cs typeface="PMingLiU" panose="02020500000000000000" charset="-120"/>
              </a:rPr>
              <a:t>日</a:t>
            </a:r>
            <a:r>
              <a:rPr sz="1400" spc="-45" dirty="0">
                <a:latin typeface="PMingLiU" panose="02020500000000000000" charset="-120"/>
                <a:cs typeface="PMingLiU" panose="02020500000000000000" charset="-120"/>
              </a:rPr>
              <a:t> </a:t>
            </a:r>
            <a:r>
              <a:rPr sz="1400" spc="75" dirty="0">
                <a:latin typeface="PMingLiU" panose="02020500000000000000" charset="-120"/>
                <a:cs typeface="PMingLiU" panose="02020500000000000000" charset="-120"/>
              </a:rPr>
              <a:t>13:00—15:30  </a:t>
            </a:r>
            <a:r>
              <a:rPr sz="1400" dirty="0">
                <a:latin typeface="PMingLiU" panose="02020500000000000000" charset="-120"/>
                <a:cs typeface="PMingLiU" panose="02020500000000000000" charset="-120"/>
              </a:rPr>
              <a:t>活动地点：中锐</a:t>
            </a:r>
            <a:r>
              <a:rPr sz="1400" spc="1110"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星公</a:t>
            </a:r>
            <a:r>
              <a:rPr sz="1400" spc="-15" dirty="0">
                <a:latin typeface="PMingLiU" panose="02020500000000000000" charset="-120"/>
                <a:cs typeface="PMingLiU" panose="02020500000000000000" charset="-120"/>
              </a:rPr>
              <a:t>元</a:t>
            </a:r>
            <a:r>
              <a:rPr sz="1400" dirty="0">
                <a:latin typeface="PMingLiU" panose="02020500000000000000" charset="-120"/>
                <a:cs typeface="PMingLiU" panose="02020500000000000000" charset="-120"/>
              </a:rPr>
              <a:t>名邸</a:t>
            </a:r>
            <a:r>
              <a:rPr sz="1400" spc="-15" dirty="0">
                <a:latin typeface="PMingLiU" panose="02020500000000000000" charset="-120"/>
                <a:cs typeface="PMingLiU" panose="02020500000000000000" charset="-120"/>
              </a:rPr>
              <a:t>售</a:t>
            </a:r>
            <a:r>
              <a:rPr sz="1400" dirty="0">
                <a:latin typeface="PMingLiU" panose="02020500000000000000" charset="-120"/>
                <a:cs typeface="PMingLiU" panose="02020500000000000000" charset="-120"/>
              </a:rPr>
              <a:t>楼处</a:t>
            </a:r>
            <a:endParaRPr sz="1400">
              <a:latin typeface="PMingLiU" panose="02020500000000000000" charset="-120"/>
              <a:cs typeface="PMingLiU" panose="02020500000000000000" charset="-120"/>
            </a:endParaRPr>
          </a:p>
          <a:p>
            <a:pPr marL="12700">
              <a:lnSpc>
                <a:spcPct val="100000"/>
              </a:lnSpc>
              <a:spcBef>
                <a:spcPts val="840"/>
              </a:spcBef>
            </a:pPr>
            <a:r>
              <a:rPr sz="1400" dirty="0">
                <a:latin typeface="PMingLiU" panose="02020500000000000000" charset="-120"/>
                <a:cs typeface="PMingLiU" panose="02020500000000000000" charset="-120"/>
              </a:rPr>
              <a:t>活动主题：匠心细制—</a:t>
            </a:r>
            <a:r>
              <a:rPr sz="1400" spc="-15" dirty="0">
                <a:latin typeface="PMingLiU" panose="02020500000000000000" charset="-120"/>
                <a:cs typeface="PMingLiU" panose="02020500000000000000" charset="-120"/>
              </a:rPr>
              <a:t>手</a:t>
            </a:r>
            <a:r>
              <a:rPr sz="1400" dirty="0">
                <a:latin typeface="PMingLiU" panose="02020500000000000000" charset="-120"/>
                <a:cs typeface="PMingLiU" panose="02020500000000000000" charset="-120"/>
              </a:rPr>
              <a:t>作动</a:t>
            </a:r>
            <a:r>
              <a:rPr sz="1400" spc="-15" dirty="0">
                <a:latin typeface="PMingLiU" panose="02020500000000000000" charset="-120"/>
                <a:cs typeface="PMingLiU" panose="02020500000000000000" charset="-120"/>
              </a:rPr>
              <a:t>物</a:t>
            </a:r>
            <a:r>
              <a:rPr sz="1400" dirty="0">
                <a:latin typeface="PMingLiU" panose="02020500000000000000" charset="-120"/>
                <a:cs typeface="PMingLiU" panose="02020500000000000000" charset="-120"/>
              </a:rPr>
              <a:t>玩偶</a:t>
            </a:r>
            <a:endParaRPr sz="1400">
              <a:latin typeface="PMingLiU" panose="02020500000000000000" charset="-120"/>
              <a:cs typeface="PMingLiU" panose="02020500000000000000" charset="-120"/>
            </a:endParaRPr>
          </a:p>
          <a:p>
            <a:pPr marL="901065" marR="644525" indent="-889000">
              <a:lnSpc>
                <a:spcPct val="150000"/>
              </a:lnSpc>
            </a:pPr>
            <a:r>
              <a:rPr sz="1400" dirty="0">
                <a:latin typeface="PMingLiU" panose="02020500000000000000" charset="-120"/>
                <a:cs typeface="PMingLiU" panose="02020500000000000000" charset="-120"/>
              </a:rPr>
              <a:t>活动内容：特邀老外婆</a:t>
            </a:r>
            <a:r>
              <a:rPr sz="1400" spc="-15" dirty="0">
                <a:latin typeface="PMingLiU" panose="02020500000000000000" charset="-120"/>
                <a:cs typeface="PMingLiU" panose="02020500000000000000" charset="-120"/>
              </a:rPr>
              <a:t>手</a:t>
            </a:r>
            <a:r>
              <a:rPr sz="1400" dirty="0">
                <a:latin typeface="PMingLiU" panose="02020500000000000000" charset="-120"/>
                <a:cs typeface="PMingLiU" panose="02020500000000000000" charset="-120"/>
              </a:rPr>
              <a:t>工</a:t>
            </a:r>
            <a:r>
              <a:rPr sz="1400" spc="-25" dirty="0">
                <a:latin typeface="PMingLiU" panose="02020500000000000000" charset="-120"/>
                <a:cs typeface="PMingLiU" panose="02020500000000000000" charset="-120"/>
              </a:rPr>
              <a:t>DIY</a:t>
            </a:r>
            <a:r>
              <a:rPr sz="1400" dirty="0">
                <a:latin typeface="PMingLiU" panose="02020500000000000000" charset="-120"/>
                <a:cs typeface="PMingLiU" panose="02020500000000000000" charset="-120"/>
              </a:rPr>
              <a:t>生活馆</a:t>
            </a:r>
            <a:r>
              <a:rPr sz="1400" spc="-15" dirty="0">
                <a:latin typeface="PMingLiU" panose="02020500000000000000" charset="-120"/>
                <a:cs typeface="PMingLiU" panose="02020500000000000000" charset="-120"/>
              </a:rPr>
              <a:t>专</a:t>
            </a:r>
            <a:r>
              <a:rPr sz="1400" dirty="0">
                <a:latin typeface="PMingLiU" panose="02020500000000000000" charset="-120"/>
                <a:cs typeface="PMingLiU" panose="02020500000000000000" charset="-120"/>
              </a:rPr>
              <a:t>业老师 现场教学穿线、打结、翻</a:t>
            </a:r>
            <a:r>
              <a:rPr sz="1400" spc="-15" dirty="0">
                <a:latin typeface="PMingLiU" panose="02020500000000000000" charset="-120"/>
                <a:cs typeface="PMingLiU" panose="02020500000000000000" charset="-120"/>
              </a:rPr>
              <a:t>边</a:t>
            </a:r>
            <a:r>
              <a:rPr sz="1400" dirty="0">
                <a:latin typeface="PMingLiU" panose="02020500000000000000" charset="-120"/>
                <a:cs typeface="PMingLiU" panose="02020500000000000000" charset="-120"/>
              </a:rPr>
              <a:t>、压</a:t>
            </a:r>
            <a:r>
              <a:rPr sz="1400" spc="-15" dirty="0">
                <a:latin typeface="PMingLiU" panose="02020500000000000000" charset="-120"/>
                <a:cs typeface="PMingLiU" panose="02020500000000000000" charset="-120"/>
              </a:rPr>
              <a:t>线</a:t>
            </a:r>
            <a:r>
              <a:rPr sz="1400" dirty="0">
                <a:latin typeface="PMingLiU" panose="02020500000000000000" charset="-120"/>
                <a:cs typeface="PMingLiU" panose="02020500000000000000" charset="-120"/>
              </a:rPr>
              <a:t>、 平针、回针、钉扣等技巧</a:t>
            </a:r>
            <a:endParaRPr sz="1400">
              <a:latin typeface="PMingLiU" panose="02020500000000000000" charset="-120"/>
              <a:cs typeface="PMingLiU" panose="02020500000000000000" charset="-120"/>
            </a:endParaRPr>
          </a:p>
          <a:p>
            <a:pPr marL="901065">
              <a:lnSpc>
                <a:spcPct val="100000"/>
              </a:lnSpc>
              <a:spcBef>
                <a:spcPts val="840"/>
              </a:spcBef>
            </a:pPr>
            <a:r>
              <a:rPr sz="1400" dirty="0">
                <a:latin typeface="PMingLiU" panose="02020500000000000000" charset="-120"/>
                <a:cs typeface="PMingLiU" panose="02020500000000000000" charset="-120"/>
              </a:rPr>
              <a:t>本次学习内容泰迪熊</a:t>
            </a:r>
            <a:r>
              <a:rPr sz="1400" spc="260"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蜗牛</a:t>
            </a:r>
            <a:r>
              <a:rPr sz="1400" spc="260" dirty="0">
                <a:latin typeface="PMingLiU" panose="02020500000000000000" charset="-120"/>
                <a:cs typeface="PMingLiU" panose="02020500000000000000" charset="-120"/>
              </a:rPr>
              <a:t>/</a:t>
            </a:r>
            <a:r>
              <a:rPr sz="1400" dirty="0">
                <a:latin typeface="PMingLiU" panose="02020500000000000000" charset="-120"/>
                <a:cs typeface="PMingLiU" panose="02020500000000000000" charset="-120"/>
              </a:rPr>
              <a:t>鲸</a:t>
            </a:r>
            <a:r>
              <a:rPr sz="1400" spc="-15" dirty="0">
                <a:latin typeface="PMingLiU" panose="02020500000000000000" charset="-120"/>
                <a:cs typeface="PMingLiU" panose="02020500000000000000" charset="-120"/>
              </a:rPr>
              <a:t>鱼</a:t>
            </a:r>
            <a:r>
              <a:rPr sz="1000" spc="-5" dirty="0">
                <a:latin typeface="PMingLiU" panose="02020500000000000000" charset="-120"/>
                <a:cs typeface="PMingLiU" panose="02020500000000000000" charset="-120"/>
              </a:rPr>
              <a:t>（小号，可带走）</a:t>
            </a:r>
            <a:endParaRPr sz="1000">
              <a:latin typeface="PMingLiU" panose="02020500000000000000" charset="-120"/>
              <a:cs typeface="PMingLiU" panose="02020500000000000000" charset="-120"/>
            </a:endParaRPr>
          </a:p>
        </p:txBody>
      </p:sp>
      <p:sp>
        <p:nvSpPr>
          <p:cNvPr id="3" name="object 3"/>
          <p:cNvSpPr/>
          <p:nvPr/>
        </p:nvSpPr>
        <p:spPr>
          <a:xfrm>
            <a:off x="371856" y="3745229"/>
            <a:ext cx="8400415" cy="0"/>
          </a:xfrm>
          <a:custGeom>
            <a:avLst/>
            <a:gdLst/>
            <a:ahLst/>
            <a:cxnLst/>
            <a:rect l="l" t="t" r="r" b="b"/>
            <a:pathLst>
              <a:path w="8400415">
                <a:moveTo>
                  <a:pt x="0" y="0"/>
                </a:moveTo>
                <a:lnTo>
                  <a:pt x="8400288" y="0"/>
                </a:lnTo>
              </a:path>
            </a:pathLst>
          </a:custGeom>
          <a:ln w="66040">
            <a:solidFill>
              <a:srgbClr val="962924"/>
            </a:solidFill>
          </a:ln>
        </p:spPr>
        <p:txBody>
          <a:bodyPr wrap="square" lIns="0" tIns="0" rIns="0" bIns="0" rtlCol="0"/>
          <a:lstStyle/>
          <a:p/>
        </p:txBody>
      </p:sp>
      <p:sp>
        <p:nvSpPr>
          <p:cNvPr id="4" name="object 4"/>
          <p:cNvSpPr/>
          <p:nvPr/>
        </p:nvSpPr>
        <p:spPr>
          <a:xfrm>
            <a:off x="404552" y="1176019"/>
            <a:ext cx="0" cy="2536190"/>
          </a:xfrm>
          <a:custGeom>
            <a:avLst/>
            <a:gdLst/>
            <a:ahLst/>
            <a:cxnLst/>
            <a:rect l="l" t="t" r="r" b="b"/>
            <a:pathLst>
              <a:path h="2536190">
                <a:moveTo>
                  <a:pt x="0" y="0"/>
                </a:moveTo>
                <a:lnTo>
                  <a:pt x="0" y="2536190"/>
                </a:lnTo>
              </a:path>
            </a:pathLst>
          </a:custGeom>
          <a:ln w="65392">
            <a:solidFill>
              <a:srgbClr val="962924"/>
            </a:solidFill>
          </a:ln>
        </p:spPr>
        <p:txBody>
          <a:bodyPr wrap="square" lIns="0" tIns="0" rIns="0" bIns="0" rtlCol="0"/>
          <a:lstStyle/>
          <a:p/>
        </p:txBody>
      </p:sp>
      <p:sp>
        <p:nvSpPr>
          <p:cNvPr id="5" name="object 5"/>
          <p:cNvSpPr/>
          <p:nvPr/>
        </p:nvSpPr>
        <p:spPr>
          <a:xfrm>
            <a:off x="371856" y="1143635"/>
            <a:ext cx="8400415" cy="0"/>
          </a:xfrm>
          <a:custGeom>
            <a:avLst/>
            <a:gdLst/>
            <a:ahLst/>
            <a:cxnLst/>
            <a:rect l="l" t="t" r="r" b="b"/>
            <a:pathLst>
              <a:path w="8400415">
                <a:moveTo>
                  <a:pt x="0" y="0"/>
                </a:moveTo>
                <a:lnTo>
                  <a:pt x="8400288" y="0"/>
                </a:lnTo>
              </a:path>
            </a:pathLst>
          </a:custGeom>
          <a:ln w="64769">
            <a:solidFill>
              <a:srgbClr val="962924"/>
            </a:solidFill>
          </a:ln>
        </p:spPr>
        <p:txBody>
          <a:bodyPr wrap="square" lIns="0" tIns="0" rIns="0" bIns="0" rtlCol="0"/>
          <a:lstStyle/>
          <a:p/>
        </p:txBody>
      </p:sp>
      <p:sp>
        <p:nvSpPr>
          <p:cNvPr id="6" name="object 6"/>
          <p:cNvSpPr/>
          <p:nvPr/>
        </p:nvSpPr>
        <p:spPr>
          <a:xfrm>
            <a:off x="8739447" y="1176388"/>
            <a:ext cx="0" cy="2536825"/>
          </a:xfrm>
          <a:custGeom>
            <a:avLst/>
            <a:gdLst/>
            <a:ahLst/>
            <a:cxnLst/>
            <a:rect l="l" t="t" r="r" b="b"/>
            <a:pathLst>
              <a:path h="2536825">
                <a:moveTo>
                  <a:pt x="0" y="0"/>
                </a:moveTo>
                <a:lnTo>
                  <a:pt x="0" y="2536215"/>
                </a:lnTo>
              </a:path>
            </a:pathLst>
          </a:custGeom>
          <a:ln w="65392">
            <a:solidFill>
              <a:srgbClr val="962924"/>
            </a:solidFill>
          </a:ln>
        </p:spPr>
        <p:txBody>
          <a:bodyPr wrap="square" lIns="0" tIns="0" rIns="0" bIns="0" rtlCol="0"/>
          <a:lstStyle/>
          <a:p/>
        </p:txBody>
      </p:sp>
      <p:sp>
        <p:nvSpPr>
          <p:cNvPr id="7" name="object 7"/>
          <p:cNvSpPr/>
          <p:nvPr/>
        </p:nvSpPr>
        <p:spPr>
          <a:xfrm>
            <a:off x="5041391" y="566928"/>
            <a:ext cx="3630167" cy="3630167"/>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813803" y="2923031"/>
            <a:ext cx="2138171" cy="2138171"/>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2205227"/>
            <a:ext cx="4404359" cy="2938271"/>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4572000" y="4836795"/>
            <a:ext cx="4478020" cy="0"/>
          </a:xfrm>
          <a:custGeom>
            <a:avLst/>
            <a:gdLst/>
            <a:ahLst/>
            <a:cxnLst/>
            <a:rect l="l" t="t" r="r" b="b"/>
            <a:pathLst>
              <a:path w="4478020">
                <a:moveTo>
                  <a:pt x="0" y="0"/>
                </a:moveTo>
                <a:lnTo>
                  <a:pt x="4477511" y="0"/>
                </a:lnTo>
              </a:path>
            </a:pathLst>
          </a:custGeom>
          <a:ln w="82550">
            <a:solidFill>
              <a:srgbClr val="962924"/>
            </a:solidFill>
          </a:ln>
        </p:spPr>
        <p:txBody>
          <a:bodyPr wrap="square" lIns="0" tIns="0" rIns="0" bIns="0" rtlCol="0"/>
          <a:lstStyle/>
          <a:p/>
        </p:txBody>
      </p:sp>
      <p:sp>
        <p:nvSpPr>
          <p:cNvPr id="5" name="object 5"/>
          <p:cNvSpPr/>
          <p:nvPr/>
        </p:nvSpPr>
        <p:spPr>
          <a:xfrm>
            <a:off x="4613503" y="2847339"/>
            <a:ext cx="0" cy="1948180"/>
          </a:xfrm>
          <a:custGeom>
            <a:avLst/>
            <a:gdLst/>
            <a:ahLst/>
            <a:cxnLst/>
            <a:rect l="l" t="t" r="r" b="b"/>
            <a:pathLst>
              <a:path h="1948179">
                <a:moveTo>
                  <a:pt x="0" y="0"/>
                </a:moveTo>
                <a:lnTo>
                  <a:pt x="0" y="1948180"/>
                </a:lnTo>
              </a:path>
            </a:pathLst>
          </a:custGeom>
          <a:ln w="83007">
            <a:solidFill>
              <a:srgbClr val="962924"/>
            </a:solidFill>
          </a:ln>
        </p:spPr>
        <p:txBody>
          <a:bodyPr wrap="square" lIns="0" tIns="0" rIns="0" bIns="0" rtlCol="0"/>
          <a:lstStyle/>
          <a:p/>
        </p:txBody>
      </p:sp>
      <p:sp>
        <p:nvSpPr>
          <p:cNvPr id="6" name="object 6"/>
          <p:cNvSpPr/>
          <p:nvPr/>
        </p:nvSpPr>
        <p:spPr>
          <a:xfrm>
            <a:off x="4572000" y="2806064"/>
            <a:ext cx="4478020" cy="0"/>
          </a:xfrm>
          <a:custGeom>
            <a:avLst/>
            <a:gdLst/>
            <a:ahLst/>
            <a:cxnLst/>
            <a:rect l="l" t="t" r="r" b="b"/>
            <a:pathLst>
              <a:path w="4478020">
                <a:moveTo>
                  <a:pt x="0" y="0"/>
                </a:moveTo>
                <a:lnTo>
                  <a:pt x="4477511" y="0"/>
                </a:lnTo>
              </a:path>
            </a:pathLst>
          </a:custGeom>
          <a:ln w="82550">
            <a:solidFill>
              <a:srgbClr val="962924"/>
            </a:solidFill>
          </a:ln>
        </p:spPr>
        <p:txBody>
          <a:bodyPr wrap="square" lIns="0" tIns="0" rIns="0" bIns="0" rtlCol="0"/>
          <a:lstStyle/>
          <a:p/>
        </p:txBody>
      </p:sp>
      <p:sp>
        <p:nvSpPr>
          <p:cNvPr id="7" name="object 7"/>
          <p:cNvSpPr/>
          <p:nvPr/>
        </p:nvSpPr>
        <p:spPr>
          <a:xfrm>
            <a:off x="9008008" y="2847543"/>
            <a:ext cx="0" cy="1948180"/>
          </a:xfrm>
          <a:custGeom>
            <a:avLst/>
            <a:gdLst/>
            <a:ahLst/>
            <a:cxnLst/>
            <a:rect l="l" t="t" r="r" b="b"/>
            <a:pathLst>
              <a:path h="1948179">
                <a:moveTo>
                  <a:pt x="0" y="0"/>
                </a:moveTo>
                <a:lnTo>
                  <a:pt x="0" y="1947773"/>
                </a:lnTo>
              </a:path>
            </a:pathLst>
          </a:custGeom>
          <a:ln w="83007">
            <a:solidFill>
              <a:srgbClr val="962924"/>
            </a:solidFill>
          </a:ln>
        </p:spPr>
        <p:txBody>
          <a:bodyPr wrap="square" lIns="0" tIns="0" rIns="0" bIns="0" rtlCol="0"/>
          <a:lstStyle/>
          <a:p/>
        </p:txBody>
      </p:sp>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200" dirty="0"/>
              <a:t>1</a:t>
            </a:r>
            <a:r>
              <a:rPr spc="165" dirty="0"/>
              <a:t>99</a:t>
            </a:r>
            <a:r>
              <a:rPr spc="160" dirty="0"/>
              <a:t>6</a:t>
            </a:r>
            <a:r>
              <a:rPr dirty="0"/>
              <a:t>年成立</a:t>
            </a:r>
            <a:endParaRPr dirty="0"/>
          </a:p>
        </p:txBody>
      </p:sp>
      <p:sp>
        <p:nvSpPr>
          <p:cNvPr id="9" name="object 9"/>
          <p:cNvSpPr txBox="1"/>
          <p:nvPr/>
        </p:nvSpPr>
        <p:spPr>
          <a:xfrm>
            <a:off x="5526214" y="521334"/>
            <a:ext cx="2616200" cy="1397000"/>
          </a:xfrm>
          <a:prstGeom prst="rect">
            <a:avLst/>
          </a:prstGeom>
        </p:spPr>
        <p:txBody>
          <a:bodyPr vert="horz" wrap="square" lIns="0" tIns="12700" rIns="0" bIns="0" rtlCol="0">
            <a:spAutoFit/>
          </a:bodyPr>
          <a:lstStyle/>
          <a:p>
            <a:pPr marL="545465" marR="538480" algn="ctr">
              <a:lnSpc>
                <a:spcPct val="150000"/>
              </a:lnSpc>
              <a:spcBef>
                <a:spcPts val="100"/>
              </a:spcBef>
            </a:pPr>
            <a:r>
              <a:rPr sz="1200" dirty="0">
                <a:latin typeface="PMingLiU" panose="02020500000000000000" charset="-120"/>
                <a:cs typeface="PMingLiU" panose="02020500000000000000" charset="-120"/>
              </a:rPr>
              <a:t>为爱生活爱创造的人们 提供一站式的手工体验</a:t>
            </a:r>
            <a:endParaRPr sz="1200">
              <a:latin typeface="PMingLiU" panose="02020500000000000000" charset="-120"/>
              <a:cs typeface="PMingLiU" panose="02020500000000000000" charset="-120"/>
            </a:endParaRPr>
          </a:p>
          <a:p>
            <a:pPr marL="12065" marR="5080" algn="ctr">
              <a:lnSpc>
                <a:spcPct val="150000"/>
              </a:lnSpc>
            </a:pPr>
            <a:r>
              <a:rPr sz="1200" dirty="0">
                <a:latin typeface="PMingLiU" panose="02020500000000000000" charset="-120"/>
                <a:cs typeface="PMingLiU" panose="02020500000000000000" charset="-120"/>
              </a:rPr>
              <a:t>为志趣相投的伙伴们提供一个聚会场所 体验慢生活</a:t>
            </a:r>
            <a:endParaRPr sz="1200">
              <a:latin typeface="PMingLiU" panose="02020500000000000000" charset="-120"/>
              <a:cs typeface="PMingLiU" panose="02020500000000000000" charset="-120"/>
            </a:endParaRPr>
          </a:p>
          <a:p>
            <a:pPr algn="ctr">
              <a:lnSpc>
                <a:spcPct val="100000"/>
              </a:lnSpc>
              <a:spcBef>
                <a:spcPts val="720"/>
              </a:spcBef>
            </a:pPr>
            <a:r>
              <a:rPr sz="1200" dirty="0">
                <a:latin typeface="PMingLiU" panose="02020500000000000000" charset="-120"/>
                <a:cs typeface="PMingLiU" panose="02020500000000000000" charset="-120"/>
              </a:rPr>
              <a:t>感受慢时光</a:t>
            </a:r>
            <a:endParaRPr sz="1200">
              <a:latin typeface="PMingLiU" panose="02020500000000000000" charset="-120"/>
              <a:cs typeface="PMingLiU" panose="02020500000000000000" charset="-120"/>
            </a:endParaRPr>
          </a:p>
        </p:txBody>
      </p:sp>
      <p:sp>
        <p:nvSpPr>
          <p:cNvPr id="10" name="object 10"/>
          <p:cNvSpPr txBox="1"/>
          <p:nvPr/>
        </p:nvSpPr>
        <p:spPr>
          <a:xfrm>
            <a:off x="1114044" y="581152"/>
            <a:ext cx="2159000" cy="821055"/>
          </a:xfrm>
          <a:prstGeom prst="rect">
            <a:avLst/>
          </a:prstGeom>
        </p:spPr>
        <p:txBody>
          <a:bodyPr vert="horz" wrap="square" lIns="0" tIns="12700" rIns="0" bIns="0" rtlCol="0">
            <a:spAutoFit/>
          </a:bodyPr>
          <a:lstStyle/>
          <a:p>
            <a:pPr algn="ctr">
              <a:lnSpc>
                <a:spcPct val="100000"/>
              </a:lnSpc>
              <a:spcBef>
                <a:spcPts val="100"/>
              </a:spcBef>
            </a:pPr>
            <a:r>
              <a:rPr sz="1800" dirty="0">
                <a:latin typeface="PMingLiU" panose="02020500000000000000" charset="-120"/>
                <a:cs typeface="PMingLiU" panose="02020500000000000000" charset="-120"/>
              </a:rPr>
              <a:t>老外婆手工</a:t>
            </a:r>
            <a:r>
              <a:rPr sz="1800" spc="-30" dirty="0">
                <a:latin typeface="PMingLiU" panose="02020500000000000000" charset="-120"/>
                <a:cs typeface="PMingLiU" panose="02020500000000000000" charset="-120"/>
              </a:rPr>
              <a:t>DIY</a:t>
            </a:r>
            <a:endParaRPr sz="1800">
              <a:latin typeface="PMingLiU" panose="02020500000000000000" charset="-120"/>
              <a:cs typeface="PMingLiU" panose="02020500000000000000" charset="-120"/>
            </a:endParaRPr>
          </a:p>
          <a:p>
            <a:pPr marL="1270" algn="ctr">
              <a:lnSpc>
                <a:spcPct val="100000"/>
              </a:lnSpc>
              <a:spcBef>
                <a:spcPts val="800"/>
              </a:spcBef>
            </a:pPr>
            <a:r>
              <a:rPr sz="1000" spc="-5" dirty="0">
                <a:latin typeface="PMingLiU" panose="02020500000000000000" charset="-120"/>
                <a:cs typeface="PMingLiU" panose="02020500000000000000" charset="-120"/>
              </a:rPr>
              <a:t>中国现代女红传承者</a:t>
            </a:r>
            <a:endParaRPr sz="1000">
              <a:latin typeface="PMingLiU" panose="02020500000000000000" charset="-120"/>
              <a:cs typeface="PMingLiU" panose="02020500000000000000" charset="-120"/>
            </a:endParaRPr>
          </a:p>
          <a:p>
            <a:pPr algn="ctr">
              <a:lnSpc>
                <a:spcPct val="100000"/>
              </a:lnSpc>
              <a:spcBef>
                <a:spcPts val="660"/>
              </a:spcBef>
            </a:pPr>
            <a:r>
              <a:rPr sz="1200" dirty="0">
                <a:latin typeface="PMingLiU" panose="02020500000000000000" charset="-120"/>
                <a:cs typeface="PMingLiU" panose="02020500000000000000" charset="-120"/>
              </a:rPr>
              <a:t>指尖手工，手心的活，必须利器</a:t>
            </a:r>
            <a:endParaRPr sz="1200">
              <a:latin typeface="PMingLiU" panose="02020500000000000000" charset="-120"/>
              <a:cs typeface="PMingLiU" panose="02020500000000000000" charset="-120"/>
            </a:endParaRPr>
          </a:p>
        </p:txBody>
      </p:sp>
      <p:sp>
        <p:nvSpPr>
          <p:cNvPr id="11" name="object 11"/>
          <p:cNvSpPr/>
          <p:nvPr/>
        </p:nvSpPr>
        <p:spPr>
          <a:xfrm>
            <a:off x="4389882" y="0"/>
            <a:ext cx="0" cy="5146040"/>
          </a:xfrm>
          <a:custGeom>
            <a:avLst/>
            <a:gdLst/>
            <a:ahLst/>
            <a:cxnLst/>
            <a:rect l="l" t="t" r="r" b="b"/>
            <a:pathLst>
              <a:path h="5146040">
                <a:moveTo>
                  <a:pt x="0" y="0"/>
                </a:moveTo>
                <a:lnTo>
                  <a:pt x="0" y="5146040"/>
                </a:lnTo>
              </a:path>
            </a:pathLst>
          </a:custGeom>
          <a:ln w="44196">
            <a:solidFill>
              <a:srgbClr val="962924"/>
            </a:solidFill>
          </a:ln>
        </p:spPr>
        <p:txBody>
          <a:bodyPr wrap="square" lIns="0" tIns="0" rIns="0" bIns="0" rtlCol="0"/>
          <a:lstStyle/>
          <a:p/>
        </p:txBody>
      </p:sp>
      <p:sp>
        <p:nvSpPr>
          <p:cNvPr id="12" name="object 12"/>
          <p:cNvSpPr/>
          <p:nvPr/>
        </p:nvSpPr>
        <p:spPr>
          <a:xfrm>
            <a:off x="4572000" y="2205227"/>
            <a:ext cx="2221991" cy="1476755"/>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367754" y="1345564"/>
            <a:ext cx="1186815" cy="252095"/>
          </a:xfrm>
          <a:prstGeom prst="rect">
            <a:avLst/>
          </a:prstGeom>
          <a:ln w="36004">
            <a:solidFill>
              <a:srgbClr val="962924"/>
            </a:solidFill>
          </a:ln>
        </p:spPr>
        <p:txBody>
          <a:bodyPr vert="horz" wrap="square" lIns="0" tIns="8890" rIns="0" bIns="0" rtlCol="0">
            <a:spAutoFit/>
          </a:bodyPr>
          <a:lstStyle/>
          <a:p>
            <a:pPr marL="71755">
              <a:lnSpc>
                <a:spcPct val="100000"/>
              </a:lnSpc>
              <a:spcBef>
                <a:spcPts val="70"/>
              </a:spcBef>
            </a:pPr>
            <a:r>
              <a:rPr sz="1400" spc="80" dirty="0">
                <a:latin typeface="PMingLiU" panose="02020500000000000000" charset="-120"/>
                <a:cs typeface="PMingLiU" panose="02020500000000000000" charset="-120"/>
              </a:rPr>
              <a:t>13:00—13:30</a:t>
            </a:r>
            <a:endParaRPr sz="1400">
              <a:latin typeface="PMingLiU" panose="02020500000000000000" charset="-120"/>
              <a:cs typeface="PMingLiU" panose="02020500000000000000" charset="-120"/>
            </a:endParaRPr>
          </a:p>
        </p:txBody>
      </p:sp>
      <p:sp>
        <p:nvSpPr>
          <p:cNvPr id="3" name="object 3"/>
          <p:cNvSpPr txBox="1"/>
          <p:nvPr/>
        </p:nvSpPr>
        <p:spPr>
          <a:xfrm>
            <a:off x="3366230" y="1674495"/>
            <a:ext cx="1188085" cy="252095"/>
          </a:xfrm>
          <a:prstGeom prst="rect">
            <a:avLst/>
          </a:prstGeom>
          <a:ln w="36004">
            <a:solidFill>
              <a:srgbClr val="962924"/>
            </a:solidFill>
          </a:ln>
        </p:spPr>
        <p:txBody>
          <a:bodyPr vert="horz" wrap="square" lIns="0" tIns="0" rIns="0" bIns="0" rtlCol="0">
            <a:spAutoFit/>
          </a:bodyPr>
          <a:lstStyle/>
          <a:p>
            <a:pPr marL="73025">
              <a:lnSpc>
                <a:spcPct val="100000"/>
              </a:lnSpc>
            </a:pPr>
            <a:r>
              <a:rPr sz="1400" spc="85" dirty="0">
                <a:latin typeface="PMingLiU" panose="02020500000000000000" charset="-120"/>
                <a:cs typeface="PMingLiU" panose="02020500000000000000" charset="-120"/>
              </a:rPr>
              <a:t>13:30—13:40</a:t>
            </a:r>
            <a:endParaRPr sz="1400">
              <a:latin typeface="PMingLiU" panose="02020500000000000000" charset="-120"/>
              <a:cs typeface="PMingLiU" panose="02020500000000000000" charset="-120"/>
            </a:endParaRPr>
          </a:p>
        </p:txBody>
      </p:sp>
      <p:sp>
        <p:nvSpPr>
          <p:cNvPr id="4" name="object 4"/>
          <p:cNvSpPr txBox="1"/>
          <p:nvPr/>
        </p:nvSpPr>
        <p:spPr>
          <a:xfrm>
            <a:off x="3366230" y="2636520"/>
            <a:ext cx="1188085" cy="251460"/>
          </a:xfrm>
          <a:prstGeom prst="rect">
            <a:avLst/>
          </a:prstGeom>
          <a:ln w="36004">
            <a:solidFill>
              <a:srgbClr val="962924"/>
            </a:solidFill>
          </a:ln>
        </p:spPr>
        <p:txBody>
          <a:bodyPr vert="horz" wrap="square" lIns="0" tIns="0" rIns="0" bIns="0" rtlCol="0">
            <a:spAutoFit/>
          </a:bodyPr>
          <a:lstStyle/>
          <a:p>
            <a:pPr marL="73025">
              <a:lnSpc>
                <a:spcPts val="1665"/>
              </a:lnSpc>
            </a:pPr>
            <a:r>
              <a:rPr sz="1400" spc="80" dirty="0">
                <a:latin typeface="PMingLiU" panose="02020500000000000000" charset="-120"/>
                <a:cs typeface="PMingLiU" panose="02020500000000000000" charset="-120"/>
              </a:rPr>
              <a:t>13:40—13:50</a:t>
            </a:r>
            <a:endParaRPr sz="1400">
              <a:latin typeface="PMingLiU" panose="02020500000000000000" charset="-120"/>
              <a:cs typeface="PMingLiU" panose="02020500000000000000" charset="-120"/>
            </a:endParaRPr>
          </a:p>
        </p:txBody>
      </p:sp>
      <p:sp>
        <p:nvSpPr>
          <p:cNvPr id="5" name="object 5"/>
          <p:cNvSpPr txBox="1"/>
          <p:nvPr/>
        </p:nvSpPr>
        <p:spPr>
          <a:xfrm>
            <a:off x="3366230" y="3271520"/>
            <a:ext cx="1188085" cy="252095"/>
          </a:xfrm>
          <a:prstGeom prst="rect">
            <a:avLst/>
          </a:prstGeom>
          <a:ln w="36004">
            <a:solidFill>
              <a:srgbClr val="962924"/>
            </a:solidFill>
          </a:ln>
        </p:spPr>
        <p:txBody>
          <a:bodyPr vert="horz" wrap="square" lIns="0" tIns="3175" rIns="0" bIns="0" rtlCol="0">
            <a:spAutoFit/>
          </a:bodyPr>
          <a:lstStyle/>
          <a:p>
            <a:pPr marL="73025">
              <a:lnSpc>
                <a:spcPct val="100000"/>
              </a:lnSpc>
              <a:spcBef>
                <a:spcPts val="25"/>
              </a:spcBef>
            </a:pPr>
            <a:r>
              <a:rPr sz="1400" spc="65" dirty="0">
                <a:latin typeface="PMingLiU" panose="02020500000000000000" charset="-120"/>
                <a:cs typeface="PMingLiU" panose="02020500000000000000" charset="-120"/>
              </a:rPr>
              <a:t>13:50—15:20</a:t>
            </a:r>
            <a:endParaRPr sz="1400">
              <a:latin typeface="PMingLiU" panose="02020500000000000000" charset="-120"/>
              <a:cs typeface="PMingLiU" panose="02020500000000000000" charset="-120"/>
            </a:endParaRPr>
          </a:p>
        </p:txBody>
      </p:sp>
      <p:sp>
        <p:nvSpPr>
          <p:cNvPr id="6" name="object 6"/>
          <p:cNvSpPr txBox="1"/>
          <p:nvPr/>
        </p:nvSpPr>
        <p:spPr>
          <a:xfrm>
            <a:off x="3366230" y="3599179"/>
            <a:ext cx="1188085" cy="252095"/>
          </a:xfrm>
          <a:prstGeom prst="rect">
            <a:avLst/>
          </a:prstGeom>
          <a:ln w="36004">
            <a:solidFill>
              <a:srgbClr val="962924"/>
            </a:solidFill>
          </a:ln>
        </p:spPr>
        <p:txBody>
          <a:bodyPr vert="horz" wrap="square" lIns="0" tIns="0" rIns="0" bIns="0" rtlCol="0">
            <a:spAutoFit/>
          </a:bodyPr>
          <a:lstStyle/>
          <a:p>
            <a:pPr marL="73025">
              <a:lnSpc>
                <a:spcPts val="1645"/>
              </a:lnSpc>
            </a:pPr>
            <a:r>
              <a:rPr sz="1400" spc="65" dirty="0">
                <a:latin typeface="PMingLiU" panose="02020500000000000000" charset="-120"/>
                <a:cs typeface="PMingLiU" panose="02020500000000000000" charset="-120"/>
              </a:rPr>
              <a:t>15:20—15:30</a:t>
            </a:r>
            <a:endParaRPr sz="1400">
              <a:latin typeface="PMingLiU" panose="02020500000000000000" charset="-120"/>
              <a:cs typeface="PMingLiU" panose="02020500000000000000" charset="-120"/>
            </a:endParaRPr>
          </a:p>
        </p:txBody>
      </p:sp>
      <p:sp>
        <p:nvSpPr>
          <p:cNvPr id="7" name="object 7"/>
          <p:cNvSpPr txBox="1">
            <a:spLocks noGrp="1"/>
          </p:cNvSpPr>
          <p:nvPr>
            <p:ph sz="half" idx="3"/>
          </p:nvPr>
        </p:nvSpPr>
        <p:spPr>
          <a:prstGeom prst="rect">
            <a:avLst/>
          </a:prstGeom>
        </p:spPr>
        <p:txBody>
          <a:bodyPr vert="horz" wrap="square" lIns="0" tIns="12700" rIns="0" bIns="0" rtlCol="0">
            <a:spAutoFit/>
          </a:bodyPr>
          <a:lstStyle/>
          <a:p>
            <a:pPr marL="33655" marR="1952625" indent="-10795">
              <a:lnSpc>
                <a:spcPct val="150000"/>
              </a:lnSpc>
              <a:spcBef>
                <a:spcPts val="100"/>
              </a:spcBef>
            </a:pPr>
            <a:r>
              <a:rPr dirty="0"/>
              <a:t>来宾签到 来宾坐定</a:t>
            </a:r>
            <a:endParaRPr dirty="0"/>
          </a:p>
          <a:p>
            <a:pPr marL="33655" marR="1595755">
              <a:lnSpc>
                <a:spcPct val="150000"/>
              </a:lnSpc>
            </a:pPr>
            <a:r>
              <a:rPr dirty="0"/>
              <a:t>老师自我介绍 活动正式开始</a:t>
            </a:r>
            <a:endParaRPr dirty="0"/>
          </a:p>
          <a:p>
            <a:pPr marL="12700" marR="5080" indent="13335">
              <a:lnSpc>
                <a:spcPct val="150000"/>
              </a:lnSpc>
            </a:pPr>
            <a:r>
              <a:rPr dirty="0"/>
              <a:t>老师现场</a:t>
            </a:r>
            <a:r>
              <a:rPr spc="-15" dirty="0"/>
              <a:t>教</a:t>
            </a:r>
            <a:r>
              <a:rPr dirty="0"/>
              <a:t>授穿</a:t>
            </a:r>
            <a:r>
              <a:rPr spc="-15" dirty="0"/>
              <a:t>线、</a:t>
            </a:r>
            <a:r>
              <a:rPr dirty="0"/>
              <a:t>打结、</a:t>
            </a:r>
            <a:r>
              <a:rPr spc="-15" dirty="0"/>
              <a:t>翻</a:t>
            </a:r>
            <a:r>
              <a:rPr dirty="0"/>
              <a:t>边、 压线、平针、回针、钉扣</a:t>
            </a:r>
            <a:r>
              <a:rPr spc="-15" dirty="0"/>
              <a:t>等</a:t>
            </a:r>
            <a:r>
              <a:rPr dirty="0"/>
              <a:t>技巧 老师带领来宾正式制作</a:t>
            </a:r>
            <a:r>
              <a:rPr spc="-15" dirty="0"/>
              <a:t>布</a:t>
            </a:r>
            <a:r>
              <a:rPr dirty="0"/>
              <a:t>偶</a:t>
            </a:r>
            <a:endParaRPr dirty="0"/>
          </a:p>
          <a:p>
            <a:pPr marL="12700">
              <a:lnSpc>
                <a:spcPct val="100000"/>
              </a:lnSpc>
              <a:spcBef>
                <a:spcPts val="840"/>
              </a:spcBef>
            </a:pPr>
            <a:r>
              <a:rPr dirty="0"/>
              <a:t>大家交流，合影留恋</a:t>
            </a:r>
            <a:endParaRPr dirty="0"/>
          </a:p>
        </p:txBody>
      </p:sp>
      <p:sp>
        <p:nvSpPr>
          <p:cNvPr id="8" name="object 8"/>
          <p:cNvSpPr txBox="1">
            <a:spLocks noGrp="1"/>
          </p:cNvSpPr>
          <p:nvPr>
            <p:ph type="title"/>
          </p:nvPr>
        </p:nvSpPr>
        <p:spPr>
          <a:xfrm>
            <a:off x="4041456" y="714120"/>
            <a:ext cx="1043940" cy="330835"/>
          </a:xfrm>
          <a:prstGeom prst="rect">
            <a:avLst/>
          </a:prstGeom>
        </p:spPr>
        <p:txBody>
          <a:bodyPr vert="horz" wrap="square" lIns="0" tIns="13335" rIns="0" bIns="0" rtlCol="0">
            <a:spAutoFit/>
          </a:bodyPr>
          <a:lstStyle/>
          <a:p>
            <a:pPr marL="12700">
              <a:lnSpc>
                <a:spcPct val="100000"/>
              </a:lnSpc>
              <a:spcBef>
                <a:spcPts val="105"/>
              </a:spcBef>
            </a:pPr>
            <a:r>
              <a:rPr sz="2000" dirty="0"/>
              <a:t>活动流程</a:t>
            </a:r>
            <a:endParaRPr sz="2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49808" y="2720339"/>
            <a:ext cx="2574035" cy="1716566"/>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748283" y="963167"/>
            <a:ext cx="2575559" cy="1450847"/>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958227" y="1202055"/>
            <a:ext cx="7407909" cy="2881630"/>
          </a:xfrm>
          <a:prstGeom prst="rect">
            <a:avLst/>
          </a:prstGeom>
          <a:ln w="72415">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a:lnSpc>
                <a:spcPct val="100000"/>
              </a:lnSpc>
              <a:spcBef>
                <a:spcPts val="25"/>
              </a:spcBef>
            </a:pPr>
            <a:endParaRPr sz="1650">
              <a:latin typeface="Times New Roman" panose="02020603050405020304"/>
              <a:cs typeface="Times New Roman" panose="02020603050405020304"/>
            </a:endParaRPr>
          </a:p>
          <a:p>
            <a:pPr marL="4487545" marR="683260" indent="-267335">
              <a:lnSpc>
                <a:spcPct val="150000"/>
              </a:lnSpc>
              <a:spcBef>
                <a:spcPts val="5"/>
              </a:spcBef>
            </a:pPr>
            <a:r>
              <a:rPr sz="1400" dirty="0">
                <a:latin typeface="PMingLiU" panose="02020500000000000000" charset="-120"/>
                <a:cs typeface="PMingLiU" panose="02020500000000000000" charset="-120"/>
              </a:rPr>
              <a:t>并细心为现场来宾准备</a:t>
            </a:r>
            <a:r>
              <a:rPr sz="1400" spc="-15" dirty="0">
                <a:latin typeface="PMingLiU" panose="02020500000000000000" charset="-120"/>
                <a:cs typeface="PMingLiU" panose="02020500000000000000" charset="-120"/>
              </a:rPr>
              <a:t>精</a:t>
            </a:r>
            <a:r>
              <a:rPr sz="1400" dirty="0">
                <a:latin typeface="PMingLiU" panose="02020500000000000000" charset="-120"/>
                <a:cs typeface="PMingLiU" panose="02020500000000000000" charset="-120"/>
              </a:rPr>
              <a:t>致茶歇 展现中锐无微不至的关怀</a:t>
            </a:r>
            <a:endParaRPr sz="1400">
              <a:latin typeface="PMingLiU" panose="02020500000000000000" charset="-120"/>
              <a:cs typeface="PMingLiU" panose="02020500000000000000" charset="-12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48411" y="984503"/>
            <a:ext cx="4599431" cy="3098291"/>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143539" y="1364614"/>
            <a:ext cx="7249159" cy="2467610"/>
          </a:xfrm>
          <a:prstGeom prst="rect">
            <a:avLst/>
          </a:prstGeom>
          <a:ln w="62026">
            <a:solidFill>
              <a:srgbClr val="962924"/>
            </a:solidFill>
          </a:ln>
        </p:spPr>
        <p:txBody>
          <a:bodyPr vert="horz" wrap="square" lIns="0" tIns="0" rIns="0" bIns="0" rtlCol="0">
            <a:spAutoFit/>
          </a:bodyPr>
          <a:lstStyle/>
          <a:p>
            <a:pPr>
              <a:lnSpc>
                <a:spcPct val="100000"/>
              </a:lnSpc>
            </a:pPr>
            <a:endParaRPr sz="1700">
              <a:latin typeface="Times New Roman" panose="02020603050405020304"/>
              <a:cs typeface="Times New Roman" panose="02020603050405020304"/>
            </a:endParaRPr>
          </a:p>
          <a:p>
            <a:pPr>
              <a:lnSpc>
                <a:spcPct val="100000"/>
              </a:lnSpc>
            </a:pPr>
            <a:endParaRPr sz="1700">
              <a:latin typeface="Times New Roman" panose="02020603050405020304"/>
              <a:cs typeface="Times New Roman" panose="02020603050405020304"/>
            </a:endParaRPr>
          </a:p>
          <a:p>
            <a:pPr marL="4565015" marR="892175" algn="ctr">
              <a:lnSpc>
                <a:spcPct val="150000"/>
              </a:lnSpc>
              <a:spcBef>
                <a:spcPts val="1470"/>
              </a:spcBef>
            </a:pPr>
            <a:r>
              <a:rPr sz="1400" dirty="0">
                <a:latin typeface="PMingLiU" panose="02020500000000000000" charset="-120"/>
                <a:cs typeface="PMingLiU" panose="02020500000000000000" charset="-120"/>
              </a:rPr>
              <a:t>为老师准备复古长条桌 用于放置教学用具</a:t>
            </a:r>
            <a:endParaRPr sz="1400">
              <a:latin typeface="PMingLiU" panose="02020500000000000000" charset="-120"/>
              <a:cs typeface="PMingLiU" panose="02020500000000000000" charset="-120"/>
            </a:endParaRPr>
          </a:p>
          <a:p>
            <a:pPr marL="3667125" algn="ctr">
              <a:lnSpc>
                <a:spcPct val="100000"/>
              </a:lnSpc>
              <a:spcBef>
                <a:spcPts val="840"/>
              </a:spcBef>
            </a:pPr>
            <a:r>
              <a:rPr sz="1400" dirty="0">
                <a:latin typeface="PMingLiU" panose="02020500000000000000" charset="-120"/>
                <a:cs typeface="PMingLiU" panose="02020500000000000000" charset="-120"/>
              </a:rPr>
              <a:t>并以复古质感展现本次</a:t>
            </a:r>
            <a:r>
              <a:rPr sz="1400" spc="-15" dirty="0">
                <a:latin typeface="PMingLiU" panose="02020500000000000000" charset="-120"/>
                <a:cs typeface="PMingLiU" panose="02020500000000000000" charset="-120"/>
              </a:rPr>
              <a:t>活</a:t>
            </a:r>
            <a:r>
              <a:rPr sz="1400" dirty="0">
                <a:latin typeface="PMingLiU" panose="02020500000000000000" charset="-120"/>
                <a:cs typeface="PMingLiU" panose="02020500000000000000" charset="-120"/>
              </a:rPr>
              <a:t>动调性</a:t>
            </a:r>
            <a:endParaRPr sz="1400">
              <a:latin typeface="PMingLiU" panose="02020500000000000000" charset="-120"/>
              <a:cs typeface="PMingLiU" panose="02020500000000000000" charset="-12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424939" y="297180"/>
            <a:ext cx="1842515" cy="2289136"/>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546860" y="2560320"/>
            <a:ext cx="1606295" cy="2234183"/>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154182" y="1315719"/>
            <a:ext cx="7249159" cy="2466340"/>
          </a:xfrm>
          <a:prstGeom prst="rect">
            <a:avLst/>
          </a:prstGeom>
          <a:ln w="62001">
            <a:solidFill>
              <a:srgbClr val="962924"/>
            </a:solidFill>
          </a:ln>
        </p:spPr>
        <p:txBody>
          <a:bodyPr vert="horz" wrap="square" lIns="0" tIns="6350" rIns="0" bIns="0" rtlCol="0">
            <a:spAutoFit/>
          </a:bodyPr>
          <a:lstStyle/>
          <a:p>
            <a:pPr>
              <a:lnSpc>
                <a:spcPct val="100000"/>
              </a:lnSpc>
              <a:spcBef>
                <a:spcPts val="50"/>
              </a:spcBef>
            </a:pPr>
            <a:endParaRPr sz="1750">
              <a:latin typeface="Times New Roman" panose="02020603050405020304"/>
              <a:cs typeface="Times New Roman" panose="02020603050405020304"/>
            </a:endParaRPr>
          </a:p>
          <a:p>
            <a:pPr marL="4799965" marR="1192530" algn="ctr">
              <a:lnSpc>
                <a:spcPct val="150000"/>
              </a:lnSpc>
            </a:pPr>
            <a:r>
              <a:rPr sz="1400" dirty="0">
                <a:latin typeface="PMingLiU" panose="02020500000000000000" charset="-120"/>
                <a:cs typeface="PMingLiU" panose="02020500000000000000" charset="-120"/>
              </a:rPr>
              <a:t>于老师示范桌边 放置画架展板</a:t>
            </a:r>
            <a:endParaRPr sz="1400">
              <a:latin typeface="PMingLiU" panose="02020500000000000000" charset="-120"/>
              <a:cs typeface="PMingLiU" panose="02020500000000000000" charset="-120"/>
            </a:endParaRPr>
          </a:p>
          <a:p>
            <a:pPr marL="3910965" marR="300990" algn="ctr">
              <a:lnSpc>
                <a:spcPct val="150000"/>
              </a:lnSpc>
            </a:pPr>
            <a:r>
              <a:rPr sz="1400" dirty="0">
                <a:latin typeface="PMingLiU" panose="02020500000000000000" charset="-120"/>
                <a:cs typeface="PMingLiU" panose="02020500000000000000" charset="-120"/>
              </a:rPr>
              <a:t>（画面为主画面延伸、</a:t>
            </a:r>
            <a:r>
              <a:rPr sz="1400" spc="-15" dirty="0">
                <a:latin typeface="PMingLiU" panose="02020500000000000000" charset="-120"/>
                <a:cs typeface="PMingLiU" panose="02020500000000000000" charset="-120"/>
              </a:rPr>
              <a:t>本</a:t>
            </a:r>
            <a:r>
              <a:rPr sz="1400" dirty="0">
                <a:latin typeface="PMingLiU" panose="02020500000000000000" charset="-120"/>
                <a:cs typeface="PMingLiU" panose="02020500000000000000" charset="-120"/>
              </a:rPr>
              <a:t>场活</a:t>
            </a:r>
            <a:r>
              <a:rPr sz="1400" spc="-15" dirty="0">
                <a:latin typeface="PMingLiU" panose="02020500000000000000" charset="-120"/>
                <a:cs typeface="PMingLiU" panose="02020500000000000000" charset="-120"/>
              </a:rPr>
              <a:t>动</a:t>
            </a:r>
            <a:r>
              <a:rPr sz="1400" dirty="0">
                <a:latin typeface="PMingLiU" panose="02020500000000000000" charset="-120"/>
                <a:cs typeface="PMingLiU" panose="02020500000000000000" charset="-120"/>
              </a:rPr>
              <a:t>主题） 明确活动主题</a:t>
            </a:r>
            <a:endParaRPr sz="1400">
              <a:latin typeface="PMingLiU" panose="02020500000000000000" charset="-120"/>
              <a:cs typeface="PMingLiU" panose="02020500000000000000" charset="-120"/>
            </a:endParaRPr>
          </a:p>
          <a:p>
            <a:pPr marL="3599180" algn="ctr">
              <a:lnSpc>
                <a:spcPct val="100000"/>
              </a:lnSpc>
              <a:spcBef>
                <a:spcPts val="845"/>
              </a:spcBef>
            </a:pPr>
            <a:r>
              <a:rPr sz="1400" dirty="0">
                <a:latin typeface="PMingLiU" panose="02020500000000000000" charset="-120"/>
                <a:cs typeface="PMingLiU" panose="02020500000000000000" charset="-120"/>
              </a:rPr>
              <a:t>放置两张长条桌</a:t>
            </a:r>
            <a:endParaRPr sz="1400">
              <a:latin typeface="PMingLiU" panose="02020500000000000000" charset="-120"/>
              <a:cs typeface="PMingLiU" panose="02020500000000000000" charset="-120"/>
            </a:endParaRPr>
          </a:p>
          <a:p>
            <a:pPr marL="3599180" algn="ctr">
              <a:lnSpc>
                <a:spcPct val="100000"/>
              </a:lnSpc>
              <a:spcBef>
                <a:spcPts val="840"/>
              </a:spcBef>
            </a:pPr>
            <a:r>
              <a:rPr sz="1400" dirty="0">
                <a:latin typeface="PMingLiU" panose="02020500000000000000" charset="-120"/>
                <a:cs typeface="PMingLiU" panose="02020500000000000000" charset="-120"/>
              </a:rPr>
              <a:t>用于放置老师手作工具</a:t>
            </a:r>
            <a:r>
              <a:rPr sz="1400" spc="-15" dirty="0">
                <a:latin typeface="PMingLiU" panose="02020500000000000000" charset="-120"/>
                <a:cs typeface="PMingLiU" panose="02020500000000000000" charset="-120"/>
              </a:rPr>
              <a:t>与</a:t>
            </a:r>
            <a:r>
              <a:rPr sz="1400" dirty="0">
                <a:latin typeface="PMingLiU" panose="02020500000000000000" charset="-120"/>
                <a:cs typeface="PMingLiU" panose="02020500000000000000" charset="-120"/>
              </a:rPr>
              <a:t>成品</a:t>
            </a:r>
            <a:r>
              <a:rPr sz="1400" spc="-15" dirty="0">
                <a:latin typeface="PMingLiU" panose="02020500000000000000" charset="-120"/>
                <a:cs typeface="PMingLiU" panose="02020500000000000000" charset="-120"/>
              </a:rPr>
              <a:t>展</a:t>
            </a:r>
            <a:r>
              <a:rPr sz="1400" dirty="0">
                <a:latin typeface="PMingLiU" panose="02020500000000000000" charset="-120"/>
                <a:cs typeface="PMingLiU" panose="02020500000000000000" charset="-120"/>
              </a:rPr>
              <a:t>示</a:t>
            </a:r>
            <a:endParaRPr sz="1400">
              <a:latin typeface="PMingLiU" panose="02020500000000000000" charset="-120"/>
              <a:cs typeface="PMingLiU" panose="02020500000000000000" charset="-12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115055" y="2936747"/>
            <a:ext cx="2891027" cy="1857755"/>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3195827" y="2962655"/>
            <a:ext cx="2784347" cy="1754911"/>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3063239" y="2334767"/>
            <a:ext cx="3048000" cy="457200"/>
          </a:xfrm>
          <a:custGeom>
            <a:avLst/>
            <a:gdLst/>
            <a:ahLst/>
            <a:cxnLst/>
            <a:rect l="l" t="t" r="r" b="b"/>
            <a:pathLst>
              <a:path w="3048000" h="457200">
                <a:moveTo>
                  <a:pt x="0" y="0"/>
                </a:moveTo>
                <a:lnTo>
                  <a:pt x="3048000" y="0"/>
                </a:lnTo>
                <a:lnTo>
                  <a:pt x="3048000" y="457200"/>
                </a:lnTo>
                <a:lnTo>
                  <a:pt x="0" y="457200"/>
                </a:lnTo>
                <a:lnTo>
                  <a:pt x="0" y="0"/>
                </a:lnTo>
                <a:close/>
              </a:path>
            </a:pathLst>
          </a:custGeom>
          <a:solidFill>
            <a:srgbClr val="962924"/>
          </a:solidFill>
        </p:spPr>
        <p:txBody>
          <a:bodyPr wrap="square" lIns="0" tIns="0" rIns="0" bIns="0" rtlCol="0"/>
          <a:lstStyle/>
          <a:p/>
        </p:txBody>
      </p:sp>
      <p:sp>
        <p:nvSpPr>
          <p:cNvPr id="5" name="object 5"/>
          <p:cNvSpPr txBox="1"/>
          <p:nvPr/>
        </p:nvSpPr>
        <p:spPr>
          <a:xfrm>
            <a:off x="3854194" y="2439542"/>
            <a:ext cx="144462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PMingLiU" panose="02020500000000000000" charset="-120"/>
                <a:cs typeface="PMingLiU" panose="02020500000000000000" charset="-120"/>
              </a:rPr>
              <a:t>布偶制作与成品</a:t>
            </a:r>
            <a:endParaRPr sz="1600">
              <a:latin typeface="PMingLiU" panose="02020500000000000000" charset="-120"/>
              <a:cs typeface="PMingLiU" panose="02020500000000000000" charset="-120"/>
            </a:endParaRPr>
          </a:p>
        </p:txBody>
      </p:sp>
      <p:sp>
        <p:nvSpPr>
          <p:cNvPr id="6" name="object 6"/>
          <p:cNvSpPr/>
          <p:nvPr/>
        </p:nvSpPr>
        <p:spPr>
          <a:xfrm>
            <a:off x="6030467" y="2936747"/>
            <a:ext cx="2900171" cy="1802891"/>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6111240" y="2962655"/>
            <a:ext cx="2793868" cy="1696211"/>
          </a:xfrm>
          <a:prstGeom prst="rect">
            <a:avLst/>
          </a:prstGeom>
          <a:blipFill>
            <a:blip r:embed="rId4" cstate="print"/>
            <a:stretch>
              <a:fillRect/>
            </a:stretch>
          </a:blipFill>
        </p:spPr>
        <p:txBody>
          <a:bodyPr wrap="square" lIns="0" tIns="0" rIns="0" bIns="0" rtlCol="0"/>
          <a:lstStyle/>
          <a:p/>
        </p:txBody>
      </p:sp>
      <p:sp>
        <p:nvSpPr>
          <p:cNvPr id="8" name="object 8"/>
          <p:cNvSpPr/>
          <p:nvPr/>
        </p:nvSpPr>
        <p:spPr>
          <a:xfrm>
            <a:off x="198120" y="2936747"/>
            <a:ext cx="2891027" cy="1802891"/>
          </a:xfrm>
          <a:prstGeom prst="rect">
            <a:avLst/>
          </a:prstGeom>
          <a:blipFill>
            <a:blip r:embed="rId5" cstate="print"/>
            <a:stretch>
              <a:fillRect/>
            </a:stretch>
          </a:blipFill>
        </p:spPr>
        <p:txBody>
          <a:bodyPr wrap="square" lIns="0" tIns="0" rIns="0" bIns="0" rtlCol="0"/>
          <a:lstStyle/>
          <a:p/>
        </p:txBody>
      </p:sp>
      <p:sp>
        <p:nvSpPr>
          <p:cNvPr id="9" name="object 9"/>
          <p:cNvSpPr/>
          <p:nvPr/>
        </p:nvSpPr>
        <p:spPr>
          <a:xfrm>
            <a:off x="278891" y="2962655"/>
            <a:ext cx="2786756" cy="1696212"/>
          </a:xfrm>
          <a:prstGeom prst="rect">
            <a:avLst/>
          </a:prstGeom>
          <a:blipFill>
            <a:blip r:embed="rId6" cstate="print"/>
            <a:stretch>
              <a:fillRect/>
            </a:stretch>
          </a:blipFill>
        </p:spPr>
        <p:txBody>
          <a:bodyPr wrap="square" lIns="0" tIns="0" rIns="0" bIns="0" rtlCol="0"/>
          <a:lstStyle/>
          <a:p/>
        </p:txBody>
      </p:sp>
      <p:sp>
        <p:nvSpPr>
          <p:cNvPr id="10" name="object 10"/>
          <p:cNvSpPr/>
          <p:nvPr/>
        </p:nvSpPr>
        <p:spPr>
          <a:xfrm>
            <a:off x="4878323" y="318528"/>
            <a:ext cx="2452115" cy="1735823"/>
          </a:xfrm>
          <a:prstGeom prst="rect">
            <a:avLst/>
          </a:prstGeom>
          <a:blipFill>
            <a:blip r:embed="rId7" cstate="print"/>
            <a:stretch>
              <a:fillRect/>
            </a:stretch>
          </a:blipFill>
        </p:spPr>
        <p:txBody>
          <a:bodyPr wrap="square" lIns="0" tIns="0" rIns="0" bIns="0" rtlCol="0"/>
          <a:lstStyle/>
          <a:p/>
        </p:txBody>
      </p:sp>
      <p:sp>
        <p:nvSpPr>
          <p:cNvPr id="11" name="object 11"/>
          <p:cNvSpPr/>
          <p:nvPr/>
        </p:nvSpPr>
        <p:spPr>
          <a:xfrm>
            <a:off x="4959096" y="344424"/>
            <a:ext cx="2349055" cy="1634767"/>
          </a:xfrm>
          <a:prstGeom prst="rect">
            <a:avLst/>
          </a:prstGeom>
          <a:blipFill>
            <a:blip r:embed="rId8" cstate="print"/>
            <a:stretch>
              <a:fillRect/>
            </a:stretch>
          </a:blipFill>
        </p:spPr>
        <p:txBody>
          <a:bodyPr wrap="square" lIns="0" tIns="0" rIns="0" bIns="0" rtlCol="0"/>
          <a:lstStyle/>
          <a:p/>
        </p:txBody>
      </p:sp>
      <p:sp>
        <p:nvSpPr>
          <p:cNvPr id="12" name="object 12"/>
          <p:cNvSpPr/>
          <p:nvPr/>
        </p:nvSpPr>
        <p:spPr>
          <a:xfrm>
            <a:off x="1840992" y="318528"/>
            <a:ext cx="2392679" cy="1735823"/>
          </a:xfrm>
          <a:prstGeom prst="rect">
            <a:avLst/>
          </a:prstGeom>
          <a:blipFill>
            <a:blip r:embed="rId9" cstate="print"/>
            <a:stretch>
              <a:fillRect/>
            </a:stretch>
          </a:blipFill>
        </p:spPr>
        <p:txBody>
          <a:bodyPr wrap="square" lIns="0" tIns="0" rIns="0" bIns="0" rtlCol="0"/>
          <a:lstStyle/>
          <a:p/>
        </p:txBody>
      </p:sp>
      <p:sp>
        <p:nvSpPr>
          <p:cNvPr id="13" name="object 13"/>
          <p:cNvSpPr/>
          <p:nvPr/>
        </p:nvSpPr>
        <p:spPr>
          <a:xfrm>
            <a:off x="1921764" y="344424"/>
            <a:ext cx="2285999" cy="1630754"/>
          </a:xfrm>
          <a:prstGeom prst="rect">
            <a:avLst/>
          </a:prstGeom>
          <a:blipFill>
            <a:blip r:embed="rId10" cstate="print"/>
            <a:stretch>
              <a:fillRect/>
            </a:stretch>
          </a:blipFill>
        </p:spPr>
        <p:txBody>
          <a:bodyPr wrap="square" lIns="0" tIns="0" rIns="0" bIns="0" rtlCol="0"/>
          <a:lstStyl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0"/>
                </a:moveTo>
                <a:lnTo>
                  <a:pt x="0" y="0"/>
                </a:lnTo>
                <a:lnTo>
                  <a:pt x="0" y="655510"/>
                </a:lnTo>
                <a:lnTo>
                  <a:pt x="3269449" y="5143500"/>
                </a:lnTo>
                <a:lnTo>
                  <a:pt x="6191554" y="5143500"/>
                </a:lnTo>
                <a:lnTo>
                  <a:pt x="9144000" y="1090663"/>
                </a:lnTo>
                <a:lnTo>
                  <a:pt x="9144000" y="0"/>
                </a:lnTo>
                <a:close/>
              </a:path>
            </a:pathLst>
          </a:custGeom>
          <a:solidFill>
            <a:srgbClr val="962924"/>
          </a:solidFill>
        </p:spPr>
        <p:txBody>
          <a:bodyPr wrap="square" lIns="0" tIns="0" rIns="0" bIns="0" rtlCol="0"/>
          <a:lstStyle/>
          <a:p/>
        </p:txBody>
      </p:sp>
      <p:sp>
        <p:nvSpPr>
          <p:cNvPr id="3" name="object 3"/>
          <p:cNvSpPr txBox="1"/>
          <p:nvPr/>
        </p:nvSpPr>
        <p:spPr>
          <a:xfrm>
            <a:off x="3071367" y="1275206"/>
            <a:ext cx="2997200" cy="1671320"/>
          </a:xfrm>
          <a:prstGeom prst="rect">
            <a:avLst/>
          </a:prstGeom>
        </p:spPr>
        <p:txBody>
          <a:bodyPr vert="horz" wrap="square" lIns="0" tIns="12700" rIns="0" bIns="0" rtlCol="0">
            <a:spAutoFit/>
          </a:bodyPr>
          <a:lstStyle/>
          <a:p>
            <a:pPr marL="556260" marR="547370" algn="ctr">
              <a:lnSpc>
                <a:spcPct val="150000"/>
              </a:lnSpc>
              <a:spcBef>
                <a:spcPts val="100"/>
              </a:spcBef>
            </a:pPr>
            <a:r>
              <a:rPr sz="1800" dirty="0">
                <a:solidFill>
                  <a:srgbClr val="FFFFFF"/>
                </a:solidFill>
                <a:latin typeface="PMingLiU" panose="02020500000000000000" charset="-120"/>
                <a:cs typeface="PMingLiU" panose="02020500000000000000" charset="-120"/>
              </a:rPr>
              <a:t>新年伊</a:t>
            </a:r>
            <a:r>
              <a:rPr sz="1800" spc="434" dirty="0">
                <a:solidFill>
                  <a:srgbClr val="FFFFFF"/>
                </a:solidFill>
                <a:latin typeface="PMingLiU" panose="02020500000000000000" charset="-120"/>
                <a:cs typeface="PMingLiU" panose="02020500000000000000" charset="-120"/>
              </a:rPr>
              <a:t>始</a:t>
            </a:r>
            <a:r>
              <a:rPr sz="1800" dirty="0">
                <a:solidFill>
                  <a:srgbClr val="FFFFFF"/>
                </a:solidFill>
                <a:latin typeface="PMingLiU" panose="02020500000000000000" charset="-120"/>
                <a:cs typeface="PMingLiU" panose="02020500000000000000" charset="-120"/>
              </a:rPr>
              <a:t>万象更新 唯匠心不变</a:t>
            </a:r>
            <a:endParaRPr sz="1800">
              <a:latin typeface="PMingLiU" panose="02020500000000000000" charset="-120"/>
              <a:cs typeface="PMingLiU" panose="02020500000000000000" charset="-120"/>
            </a:endParaRPr>
          </a:p>
          <a:p>
            <a:pPr marL="12700" marR="5080" algn="ctr">
              <a:lnSpc>
                <a:spcPct val="150000"/>
              </a:lnSpc>
            </a:pPr>
            <a:r>
              <a:rPr sz="1800" dirty="0">
                <a:solidFill>
                  <a:srgbClr val="FFFFFF"/>
                </a:solidFill>
                <a:latin typeface="PMingLiU" panose="02020500000000000000" charset="-120"/>
                <a:cs typeface="PMingLiU" panose="02020500000000000000" charset="-120"/>
              </a:rPr>
              <a:t>这是中锐对每位中锐人的祝福 亦是中锐对每位客户的祝福</a:t>
            </a:r>
            <a:endParaRPr sz="1800">
              <a:latin typeface="PMingLiU" panose="02020500000000000000" charset="-120"/>
              <a:cs typeface="PMingLiU" panose="02020500000000000000" charset="-12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88865" y="848753"/>
            <a:ext cx="7563484" cy="2399665"/>
          </a:xfrm>
          <a:prstGeom prst="rect">
            <a:avLst/>
          </a:prstGeom>
        </p:spPr>
        <p:txBody>
          <a:bodyPr vert="horz" wrap="square" lIns="0" tIns="12065" rIns="0" bIns="0" rtlCol="0">
            <a:spAutoFit/>
          </a:bodyPr>
          <a:lstStyle/>
          <a:p>
            <a:pPr marL="1962785" marR="1953895" algn="ctr">
              <a:lnSpc>
                <a:spcPct val="150000"/>
              </a:lnSpc>
              <a:spcBef>
                <a:spcPts val="95"/>
              </a:spcBef>
            </a:pPr>
            <a:r>
              <a:rPr sz="1100" dirty="0">
                <a:latin typeface="PMingLiU" panose="02020500000000000000" charset="-120"/>
                <a:cs typeface="PMingLiU" panose="02020500000000000000" charset="-120"/>
              </a:rPr>
              <a:t>本商业企划案属商业机</a:t>
            </a:r>
            <a:r>
              <a:rPr sz="1100" spc="-15" dirty="0">
                <a:latin typeface="PMingLiU" panose="02020500000000000000" charset="-120"/>
                <a:cs typeface="PMingLiU" panose="02020500000000000000" charset="-120"/>
              </a:rPr>
              <a:t>密</a:t>
            </a:r>
            <a:r>
              <a:rPr sz="1100" dirty="0">
                <a:latin typeface="PMingLiU" panose="02020500000000000000" charset="-120"/>
                <a:cs typeface="PMingLiU" panose="02020500000000000000" charset="-120"/>
              </a:rPr>
              <a:t>，知</a:t>
            </a:r>
            <a:r>
              <a:rPr sz="1100" spc="-15" dirty="0">
                <a:latin typeface="PMingLiU" panose="02020500000000000000" charset="-120"/>
                <a:cs typeface="PMingLiU" panose="02020500000000000000" charset="-120"/>
              </a:rPr>
              <a:t>识</a:t>
            </a:r>
            <a:r>
              <a:rPr sz="1100" dirty="0">
                <a:latin typeface="PMingLiU" panose="02020500000000000000" charset="-120"/>
                <a:cs typeface="PMingLiU" panose="02020500000000000000" charset="-120"/>
              </a:rPr>
              <a:t>产权</a:t>
            </a:r>
            <a:r>
              <a:rPr sz="1100" spc="-15" dirty="0">
                <a:latin typeface="PMingLiU" panose="02020500000000000000" charset="-120"/>
                <a:cs typeface="PMingLiU" panose="02020500000000000000" charset="-120"/>
              </a:rPr>
              <a:t>及</a:t>
            </a:r>
            <a:r>
              <a:rPr sz="1100" dirty="0">
                <a:latin typeface="PMingLiU" panose="02020500000000000000" charset="-120"/>
                <a:cs typeface="PMingLiU" panose="02020500000000000000" charset="-120"/>
              </a:rPr>
              <a:t>所有</a:t>
            </a:r>
            <a:r>
              <a:rPr sz="1100" spc="-15" dirty="0">
                <a:latin typeface="PMingLiU" panose="02020500000000000000" charset="-120"/>
                <a:cs typeface="PMingLiU" panose="02020500000000000000" charset="-120"/>
              </a:rPr>
              <a:t>权</a:t>
            </a:r>
            <a:r>
              <a:rPr sz="1100" dirty="0">
                <a:latin typeface="PMingLiU" panose="02020500000000000000" charset="-120"/>
                <a:cs typeface="PMingLiU" panose="02020500000000000000" charset="-120"/>
              </a:rPr>
              <a:t>属于</a:t>
            </a:r>
            <a:r>
              <a:rPr sz="1100" spc="-15" dirty="0">
                <a:latin typeface="PMingLiU" panose="02020500000000000000" charset="-120"/>
                <a:cs typeface="PMingLiU" panose="02020500000000000000" charset="-120"/>
              </a:rPr>
              <a:t>本</a:t>
            </a:r>
            <a:r>
              <a:rPr sz="1100" dirty="0">
                <a:latin typeface="PMingLiU" panose="02020500000000000000" charset="-120"/>
                <a:cs typeface="PMingLiU" panose="02020500000000000000" charset="-120"/>
              </a:rPr>
              <a:t>公司。 其所涉及的内容只限于</a:t>
            </a:r>
            <a:r>
              <a:rPr sz="1100" spc="-15" dirty="0">
                <a:latin typeface="PMingLiU" panose="02020500000000000000" charset="-120"/>
                <a:cs typeface="PMingLiU" panose="02020500000000000000" charset="-120"/>
              </a:rPr>
              <a:t>已</a:t>
            </a:r>
            <a:r>
              <a:rPr sz="1100" dirty="0">
                <a:latin typeface="PMingLiU" panose="02020500000000000000" charset="-120"/>
                <a:cs typeface="PMingLiU" panose="02020500000000000000" charset="-120"/>
              </a:rPr>
              <a:t>签署</a:t>
            </a:r>
            <a:r>
              <a:rPr sz="1100" spc="-15" dirty="0">
                <a:latin typeface="PMingLiU" panose="02020500000000000000" charset="-120"/>
                <a:cs typeface="PMingLiU" panose="02020500000000000000" charset="-120"/>
              </a:rPr>
              <a:t>阅</a:t>
            </a:r>
            <a:r>
              <a:rPr sz="1100" dirty="0">
                <a:latin typeface="PMingLiU" panose="02020500000000000000" charset="-120"/>
                <a:cs typeface="PMingLiU" panose="02020500000000000000" charset="-120"/>
              </a:rPr>
              <a:t>览权</a:t>
            </a:r>
            <a:r>
              <a:rPr sz="1100" spc="-15" dirty="0">
                <a:latin typeface="PMingLiU" panose="02020500000000000000" charset="-120"/>
                <a:cs typeface="PMingLiU" panose="02020500000000000000" charset="-120"/>
              </a:rPr>
              <a:t>限</a:t>
            </a:r>
            <a:r>
              <a:rPr sz="1100" dirty="0">
                <a:latin typeface="PMingLiU" panose="02020500000000000000" charset="-120"/>
                <a:cs typeface="PMingLiU" panose="02020500000000000000" charset="-120"/>
              </a:rPr>
              <a:t>的个</a:t>
            </a:r>
            <a:r>
              <a:rPr sz="1100" spc="-15" dirty="0">
                <a:latin typeface="PMingLiU" panose="02020500000000000000" charset="-120"/>
                <a:cs typeface="PMingLiU" panose="02020500000000000000" charset="-120"/>
              </a:rPr>
              <a:t>人</a:t>
            </a:r>
            <a:r>
              <a:rPr sz="1100" dirty="0">
                <a:latin typeface="PMingLiU" panose="02020500000000000000" charset="-120"/>
                <a:cs typeface="PMingLiU" panose="02020500000000000000" charset="-120"/>
              </a:rPr>
              <a:t>或机</a:t>
            </a:r>
            <a:r>
              <a:rPr sz="1100" spc="-15" dirty="0">
                <a:latin typeface="PMingLiU" panose="02020500000000000000" charset="-120"/>
                <a:cs typeface="PMingLiU" panose="02020500000000000000" charset="-120"/>
              </a:rPr>
              <a:t>构</a:t>
            </a:r>
            <a:r>
              <a:rPr sz="1100" dirty="0">
                <a:latin typeface="PMingLiU" panose="02020500000000000000" charset="-120"/>
                <a:cs typeface="PMingLiU" panose="02020500000000000000" charset="-120"/>
              </a:rPr>
              <a:t>使用。</a:t>
            </a:r>
            <a:endParaRPr sz="1100">
              <a:latin typeface="PMingLiU" panose="02020500000000000000" charset="-120"/>
              <a:cs typeface="PMingLiU" panose="02020500000000000000" charset="-120"/>
            </a:endParaRPr>
          </a:p>
          <a:p>
            <a:pPr marL="276225" marR="268605" algn="ctr">
              <a:lnSpc>
                <a:spcPts val="2160"/>
              </a:lnSpc>
              <a:spcBef>
                <a:spcPts val="165"/>
              </a:spcBef>
            </a:pPr>
            <a:r>
              <a:rPr sz="1200" dirty="0">
                <a:latin typeface="PMingLiU" panose="02020500000000000000" charset="-120"/>
                <a:cs typeface="PMingLiU" panose="02020500000000000000" charset="-120"/>
              </a:rPr>
              <a:t>以邮件、网络工具或打印件方式收到本计划书后，收件人视为确认并给予修改意见，并遵守以下的规定。 若收件人不希望涉足本文件所述内容，请按机构地址尽快将本文件完整退回；</a:t>
            </a:r>
            <a:endParaRPr sz="1200">
              <a:latin typeface="PMingLiU" panose="02020500000000000000" charset="-120"/>
              <a:cs typeface="PMingLiU" panose="02020500000000000000" charset="-120"/>
            </a:endParaRPr>
          </a:p>
          <a:p>
            <a:pPr marL="12700" marR="5080" algn="ctr">
              <a:lnSpc>
                <a:spcPts val="2160"/>
              </a:lnSpc>
            </a:pPr>
            <a:r>
              <a:rPr sz="1200" dirty="0">
                <a:latin typeface="PMingLiU" panose="02020500000000000000" charset="-120"/>
                <a:cs typeface="PMingLiU" panose="02020500000000000000" charset="-120"/>
              </a:rPr>
              <a:t>在没有取得撰写人的书面同意前，不得将本企划案的全部和</a:t>
            </a:r>
            <a:r>
              <a:rPr sz="1200" spc="229" dirty="0">
                <a:latin typeface="PMingLiU" panose="02020500000000000000" charset="-120"/>
                <a:cs typeface="PMingLiU" panose="02020500000000000000" charset="-120"/>
              </a:rPr>
              <a:t>/或部分予以复制、传递、影印、泄露或散布给他人； 应该像对待贵公司/</a:t>
            </a:r>
            <a:r>
              <a:rPr sz="1200" dirty="0">
                <a:latin typeface="PMingLiU" panose="02020500000000000000" charset="-120"/>
                <a:cs typeface="PMingLiU" panose="02020500000000000000" charset="-120"/>
              </a:rPr>
              <a:t>机构的机密资料一样的态度对待本企划案所提供的所有机密信息和内容；</a:t>
            </a:r>
            <a:endParaRPr sz="1200">
              <a:latin typeface="PMingLiU" panose="02020500000000000000" charset="-120"/>
              <a:cs typeface="PMingLiU" panose="02020500000000000000" charset="-120"/>
            </a:endParaRPr>
          </a:p>
          <a:p>
            <a:pPr marL="1264920" marR="1256030" algn="ctr">
              <a:lnSpc>
                <a:spcPts val="1980"/>
              </a:lnSpc>
              <a:spcBef>
                <a:spcPts val="15"/>
              </a:spcBef>
            </a:pPr>
            <a:r>
              <a:rPr sz="1100" dirty="0">
                <a:latin typeface="PMingLiU" panose="02020500000000000000" charset="-120"/>
                <a:cs typeface="PMingLiU" panose="02020500000000000000" charset="-120"/>
              </a:rPr>
              <a:t>本企划案不作最后合作</a:t>
            </a:r>
            <a:r>
              <a:rPr sz="1100" spc="-15" dirty="0">
                <a:latin typeface="PMingLiU" panose="02020500000000000000" charset="-120"/>
                <a:cs typeface="PMingLiU" panose="02020500000000000000" charset="-120"/>
              </a:rPr>
              <a:t>报</a:t>
            </a:r>
            <a:r>
              <a:rPr sz="1100" dirty="0">
                <a:latin typeface="PMingLiU" panose="02020500000000000000" charset="-120"/>
                <a:cs typeface="PMingLiU" panose="02020500000000000000" charset="-120"/>
              </a:rPr>
              <a:t>价使</a:t>
            </a:r>
            <a:r>
              <a:rPr sz="1100" spc="-15" dirty="0">
                <a:latin typeface="PMingLiU" panose="02020500000000000000" charset="-120"/>
                <a:cs typeface="PMingLiU" panose="02020500000000000000" charset="-120"/>
              </a:rPr>
              <a:t>用</a:t>
            </a:r>
            <a:r>
              <a:rPr sz="1100" dirty="0">
                <a:latin typeface="PMingLiU" panose="02020500000000000000" charset="-120"/>
                <a:cs typeface="PMingLiU" panose="02020500000000000000" charset="-120"/>
              </a:rPr>
              <a:t>，也</a:t>
            </a:r>
            <a:r>
              <a:rPr sz="1100" spc="-15" dirty="0">
                <a:latin typeface="PMingLiU" panose="02020500000000000000" charset="-120"/>
                <a:cs typeface="PMingLiU" panose="02020500000000000000" charset="-120"/>
              </a:rPr>
              <a:t>不</a:t>
            </a:r>
            <a:r>
              <a:rPr sz="1100" dirty="0">
                <a:latin typeface="PMingLiU" panose="02020500000000000000" charset="-120"/>
                <a:cs typeface="PMingLiU" panose="02020500000000000000" charset="-120"/>
              </a:rPr>
              <a:t>用作</a:t>
            </a:r>
            <a:r>
              <a:rPr sz="1100" spc="-15" dirty="0">
                <a:latin typeface="PMingLiU" panose="02020500000000000000" charset="-120"/>
                <a:cs typeface="PMingLiU" panose="02020500000000000000" charset="-120"/>
              </a:rPr>
              <a:t>产</a:t>
            </a:r>
            <a:r>
              <a:rPr sz="1100" dirty="0">
                <a:latin typeface="PMingLiU" panose="02020500000000000000" charset="-120"/>
                <a:cs typeface="PMingLiU" panose="02020500000000000000" charset="-120"/>
              </a:rPr>
              <a:t>生确</a:t>
            </a:r>
            <a:r>
              <a:rPr sz="1100" spc="-15" dirty="0">
                <a:latin typeface="PMingLiU" panose="02020500000000000000" charset="-120"/>
                <a:cs typeface="PMingLiU" panose="02020500000000000000" charset="-120"/>
              </a:rPr>
              <a:t>认</a:t>
            </a:r>
            <a:r>
              <a:rPr sz="1100" dirty="0">
                <a:latin typeface="PMingLiU" panose="02020500000000000000" charset="-120"/>
                <a:cs typeface="PMingLiU" panose="02020500000000000000" charset="-120"/>
              </a:rPr>
              <a:t>购买</a:t>
            </a:r>
            <a:r>
              <a:rPr sz="1100" spc="-15" dirty="0">
                <a:latin typeface="PMingLiU" panose="02020500000000000000" charset="-120"/>
                <a:cs typeface="PMingLiU" panose="02020500000000000000" charset="-120"/>
              </a:rPr>
              <a:t>需</a:t>
            </a:r>
            <a:r>
              <a:rPr sz="1100" dirty="0">
                <a:latin typeface="PMingLiU" panose="02020500000000000000" charset="-120"/>
                <a:cs typeface="PMingLiU" panose="02020500000000000000" charset="-120"/>
              </a:rPr>
              <a:t>求时</a:t>
            </a:r>
            <a:r>
              <a:rPr sz="1100" spc="-15" dirty="0">
                <a:latin typeface="PMingLiU" panose="02020500000000000000" charset="-120"/>
                <a:cs typeface="PMingLiU" panose="02020500000000000000" charset="-120"/>
              </a:rPr>
              <a:t>的</a:t>
            </a:r>
            <a:r>
              <a:rPr sz="1100" dirty="0">
                <a:latin typeface="PMingLiU" panose="02020500000000000000" charset="-120"/>
                <a:cs typeface="PMingLiU" panose="02020500000000000000" charset="-120"/>
              </a:rPr>
              <a:t>最终</a:t>
            </a:r>
            <a:r>
              <a:rPr sz="1100" spc="-15" dirty="0">
                <a:latin typeface="PMingLiU" panose="02020500000000000000" charset="-120"/>
                <a:cs typeface="PMingLiU" panose="02020500000000000000" charset="-120"/>
              </a:rPr>
              <a:t>报</a:t>
            </a:r>
            <a:r>
              <a:rPr sz="1100" dirty="0">
                <a:latin typeface="PMingLiU" panose="02020500000000000000" charset="-120"/>
                <a:cs typeface="PMingLiU" panose="02020500000000000000" charset="-120"/>
              </a:rPr>
              <a:t>价使</a:t>
            </a:r>
            <a:r>
              <a:rPr sz="1100" spc="-15" dirty="0">
                <a:latin typeface="PMingLiU" panose="02020500000000000000" charset="-120"/>
                <a:cs typeface="PMingLiU" panose="02020500000000000000" charset="-120"/>
              </a:rPr>
              <a:t>用</a:t>
            </a:r>
            <a:r>
              <a:rPr sz="1100" dirty="0">
                <a:latin typeface="PMingLiU" panose="02020500000000000000" charset="-120"/>
                <a:cs typeface="PMingLiU" panose="02020500000000000000" charset="-120"/>
              </a:rPr>
              <a:t>；  有关详细合作协议价格</a:t>
            </a:r>
            <a:r>
              <a:rPr sz="1100" spc="-15" dirty="0">
                <a:latin typeface="PMingLiU" panose="02020500000000000000" charset="-120"/>
                <a:cs typeface="PMingLiU" panose="02020500000000000000" charset="-120"/>
              </a:rPr>
              <a:t>及</a:t>
            </a:r>
            <a:r>
              <a:rPr sz="1100" dirty="0">
                <a:latin typeface="PMingLiU" panose="02020500000000000000" charset="-120"/>
                <a:cs typeface="PMingLiU" panose="02020500000000000000" charset="-120"/>
              </a:rPr>
              <a:t>执行</a:t>
            </a:r>
            <a:r>
              <a:rPr sz="1100" spc="-15" dirty="0">
                <a:latin typeface="PMingLiU" panose="02020500000000000000" charset="-120"/>
                <a:cs typeface="PMingLiU" panose="02020500000000000000" charset="-120"/>
              </a:rPr>
              <a:t>细</a:t>
            </a:r>
            <a:r>
              <a:rPr sz="1100" dirty="0">
                <a:latin typeface="PMingLiU" panose="02020500000000000000" charset="-120"/>
                <a:cs typeface="PMingLiU" panose="02020500000000000000" charset="-120"/>
              </a:rPr>
              <a:t>节，</a:t>
            </a:r>
            <a:r>
              <a:rPr sz="1100" spc="-15" dirty="0">
                <a:latin typeface="PMingLiU" panose="02020500000000000000" charset="-120"/>
                <a:cs typeface="PMingLiU" panose="02020500000000000000" charset="-120"/>
              </a:rPr>
              <a:t>我</a:t>
            </a:r>
            <a:r>
              <a:rPr sz="1100" dirty="0">
                <a:latin typeface="PMingLiU" panose="02020500000000000000" charset="-120"/>
                <a:cs typeface="PMingLiU" panose="02020500000000000000" charset="-120"/>
              </a:rPr>
              <a:t>公司</a:t>
            </a:r>
            <a:r>
              <a:rPr sz="1100" spc="-15" dirty="0">
                <a:latin typeface="PMingLiU" panose="02020500000000000000" charset="-120"/>
                <a:cs typeface="PMingLiU" panose="02020500000000000000" charset="-120"/>
              </a:rPr>
              <a:t>将</a:t>
            </a:r>
            <a:r>
              <a:rPr sz="1100" dirty="0">
                <a:latin typeface="PMingLiU" panose="02020500000000000000" charset="-120"/>
                <a:cs typeface="PMingLiU" panose="02020500000000000000" charset="-120"/>
              </a:rPr>
              <a:t>另附</a:t>
            </a:r>
            <a:r>
              <a:rPr sz="1100" spc="-15" dirty="0">
                <a:latin typeface="PMingLiU" panose="02020500000000000000" charset="-120"/>
                <a:cs typeface="PMingLiU" panose="02020500000000000000" charset="-120"/>
              </a:rPr>
              <a:t>方</a:t>
            </a:r>
            <a:r>
              <a:rPr sz="1100" dirty="0">
                <a:latin typeface="PMingLiU" panose="02020500000000000000" charset="-120"/>
                <a:cs typeface="PMingLiU" panose="02020500000000000000" charset="-120"/>
              </a:rPr>
              <a:t>案。</a:t>
            </a:r>
            <a:endParaRPr sz="1100">
              <a:latin typeface="PMingLiU" panose="02020500000000000000" charset="-120"/>
              <a:cs typeface="PMingLiU" panose="02020500000000000000" charset="-120"/>
            </a:endParaRPr>
          </a:p>
          <a:p>
            <a:pPr algn="ctr">
              <a:lnSpc>
                <a:spcPct val="100000"/>
              </a:lnSpc>
              <a:spcBef>
                <a:spcPts val="515"/>
              </a:spcBef>
            </a:pPr>
            <a:r>
              <a:rPr sz="1200" dirty="0">
                <a:latin typeface="PMingLiU" panose="02020500000000000000" charset="-120"/>
                <a:cs typeface="PMingLiU" panose="02020500000000000000" charset="-120"/>
              </a:rPr>
              <a:t>机构法律顾问：江苏永德律师事务所</a:t>
            </a:r>
            <a:endParaRPr sz="1200">
              <a:latin typeface="PMingLiU" panose="02020500000000000000" charset="-120"/>
              <a:cs typeface="PMingLiU" panose="02020500000000000000" charset="-120"/>
            </a:endParaRPr>
          </a:p>
        </p:txBody>
      </p:sp>
      <p:sp>
        <p:nvSpPr>
          <p:cNvPr id="3" name="object 3"/>
          <p:cNvSpPr/>
          <p:nvPr/>
        </p:nvSpPr>
        <p:spPr>
          <a:xfrm>
            <a:off x="4968239" y="3473196"/>
            <a:ext cx="640068" cy="64007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510910" y="3610355"/>
            <a:ext cx="928757" cy="353567"/>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0451"/>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1563624"/>
            <a:ext cx="6155690" cy="996950"/>
          </a:xfrm>
          <a:custGeom>
            <a:avLst/>
            <a:gdLst/>
            <a:ahLst/>
            <a:cxnLst/>
            <a:rect l="l" t="t" r="r" b="b"/>
            <a:pathLst>
              <a:path w="6155690" h="996950">
                <a:moveTo>
                  <a:pt x="0" y="996695"/>
                </a:moveTo>
                <a:lnTo>
                  <a:pt x="6155436" y="996695"/>
                </a:lnTo>
                <a:lnTo>
                  <a:pt x="6155436" y="0"/>
                </a:lnTo>
                <a:lnTo>
                  <a:pt x="0" y="0"/>
                </a:lnTo>
                <a:lnTo>
                  <a:pt x="0" y="996695"/>
                </a:lnTo>
                <a:close/>
              </a:path>
            </a:pathLst>
          </a:custGeom>
          <a:solidFill>
            <a:srgbClr val="FFFFFF">
              <a:alpha val="45089"/>
            </a:srgbClr>
          </a:solidFill>
        </p:spPr>
        <p:txBody>
          <a:bodyPr wrap="square" lIns="0" tIns="0" rIns="0" bIns="0" rtlCol="0"/>
          <a:lstStyle/>
          <a:p/>
        </p:txBody>
      </p:sp>
      <p:sp>
        <p:nvSpPr>
          <p:cNvPr id="4" name="object 4"/>
          <p:cNvSpPr txBox="1"/>
          <p:nvPr/>
        </p:nvSpPr>
        <p:spPr>
          <a:xfrm>
            <a:off x="2726626" y="1955164"/>
            <a:ext cx="7112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PMingLiU" panose="02020500000000000000" charset="-120"/>
                <a:cs typeface="PMingLiU" panose="02020500000000000000" charset="-120"/>
              </a:rPr>
              <a:t>谢</a:t>
            </a:r>
            <a:r>
              <a:rPr sz="2400" spc="-114" dirty="0">
                <a:latin typeface="PMingLiU" panose="02020500000000000000" charset="-120"/>
                <a:cs typeface="PMingLiU" panose="02020500000000000000" charset="-120"/>
              </a:rPr>
              <a:t> </a:t>
            </a:r>
            <a:r>
              <a:rPr sz="2400" dirty="0">
                <a:latin typeface="PMingLiU" panose="02020500000000000000" charset="-120"/>
                <a:cs typeface="PMingLiU" panose="02020500000000000000" charset="-120"/>
              </a:rPr>
              <a:t>谢</a:t>
            </a:r>
            <a:endParaRPr sz="2400">
              <a:latin typeface="PMingLiU" panose="02020500000000000000" charset="-120"/>
              <a:cs typeface="PMingLiU" panose="02020500000000000000"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627502" y="1846689"/>
            <a:ext cx="3888740" cy="574040"/>
          </a:xfrm>
          <a:prstGeom prst="rect">
            <a:avLst/>
          </a:prstGeom>
        </p:spPr>
        <p:txBody>
          <a:bodyPr vert="horz" wrap="square" lIns="0" tIns="12700" rIns="0" bIns="0" rtlCol="0">
            <a:spAutoFit/>
          </a:bodyPr>
          <a:lstStyle/>
          <a:p>
            <a:pPr marL="12700">
              <a:lnSpc>
                <a:spcPct val="100000"/>
              </a:lnSpc>
              <a:spcBef>
                <a:spcPts val="100"/>
              </a:spcBef>
              <a:tabLst>
                <a:tab pos="2046605" algn="l"/>
              </a:tabLst>
            </a:pPr>
            <a:r>
              <a:rPr sz="3600" dirty="0">
                <a:latin typeface="PMingLiU" panose="02020500000000000000" charset="-120"/>
                <a:cs typeface="PMingLiU" panose="02020500000000000000" charset="-120"/>
              </a:rPr>
              <a:t>匠心锐致	新年万象</a:t>
            </a:r>
            <a:endParaRPr sz="3600">
              <a:latin typeface="PMingLiU" panose="02020500000000000000" charset="-120"/>
              <a:cs typeface="PMingLiU" panose="02020500000000000000" charset="-120"/>
            </a:endParaRPr>
          </a:p>
        </p:txBody>
      </p:sp>
      <p:sp>
        <p:nvSpPr>
          <p:cNvPr id="3" name="object 3"/>
          <p:cNvSpPr txBox="1">
            <a:spLocks noGrp="1"/>
          </p:cNvSpPr>
          <p:nvPr>
            <p:ph type="title"/>
          </p:nvPr>
        </p:nvSpPr>
        <p:spPr>
          <a:xfrm>
            <a:off x="3214497" y="1185163"/>
            <a:ext cx="2697480" cy="239395"/>
          </a:xfrm>
          <a:prstGeom prst="rect">
            <a:avLst/>
          </a:prstGeom>
        </p:spPr>
        <p:txBody>
          <a:bodyPr vert="horz" wrap="square" lIns="0" tIns="13335" rIns="0" bIns="0" rtlCol="0">
            <a:spAutoFit/>
          </a:bodyPr>
          <a:lstStyle/>
          <a:p>
            <a:pPr marL="12700">
              <a:lnSpc>
                <a:spcPct val="100000"/>
              </a:lnSpc>
              <a:spcBef>
                <a:spcPts val="105"/>
              </a:spcBef>
            </a:pPr>
            <a:r>
              <a:rPr sz="1400" dirty="0"/>
              <a:t>因而将本次新年系列活</a:t>
            </a:r>
            <a:r>
              <a:rPr sz="1400" spc="-15" dirty="0"/>
              <a:t>动</a:t>
            </a:r>
            <a:r>
              <a:rPr sz="1400" dirty="0"/>
              <a:t>主题</a:t>
            </a:r>
            <a:r>
              <a:rPr sz="1400" spc="-15" dirty="0"/>
              <a:t>定</a:t>
            </a:r>
            <a:r>
              <a:rPr sz="1400" dirty="0"/>
              <a:t>为</a:t>
            </a:r>
            <a:endParaRPr sz="1400"/>
          </a:p>
        </p:txBody>
      </p:sp>
      <p:sp>
        <p:nvSpPr>
          <p:cNvPr id="4" name="object 4"/>
          <p:cNvSpPr/>
          <p:nvPr/>
        </p:nvSpPr>
        <p:spPr>
          <a:xfrm>
            <a:off x="2561082" y="1614677"/>
            <a:ext cx="3957954" cy="0"/>
          </a:xfrm>
          <a:custGeom>
            <a:avLst/>
            <a:gdLst/>
            <a:ahLst/>
            <a:cxnLst/>
            <a:rect l="l" t="t" r="r" b="b"/>
            <a:pathLst>
              <a:path w="3957954">
                <a:moveTo>
                  <a:pt x="0" y="0"/>
                </a:moveTo>
                <a:lnTo>
                  <a:pt x="3957954" y="0"/>
                </a:lnTo>
              </a:path>
            </a:pathLst>
          </a:custGeom>
          <a:ln w="47244">
            <a:solidFill>
              <a:srgbClr val="962924"/>
            </a:solidFill>
          </a:ln>
        </p:spPr>
        <p:txBody>
          <a:bodyPr wrap="square" lIns="0" tIns="0" rIns="0" bIns="0" rtlCol="0"/>
          <a:lstStyle/>
          <a:p/>
        </p:txBody>
      </p:sp>
      <p:sp>
        <p:nvSpPr>
          <p:cNvPr id="5" name="object 5"/>
          <p:cNvSpPr/>
          <p:nvPr/>
        </p:nvSpPr>
        <p:spPr>
          <a:xfrm>
            <a:off x="2561082" y="2884170"/>
            <a:ext cx="3957954" cy="0"/>
          </a:xfrm>
          <a:custGeom>
            <a:avLst/>
            <a:gdLst/>
            <a:ahLst/>
            <a:cxnLst/>
            <a:rect l="l" t="t" r="r" b="b"/>
            <a:pathLst>
              <a:path w="3957954">
                <a:moveTo>
                  <a:pt x="0" y="0"/>
                </a:moveTo>
                <a:lnTo>
                  <a:pt x="3957954" y="0"/>
                </a:lnTo>
              </a:path>
            </a:pathLst>
          </a:custGeom>
          <a:ln w="47244">
            <a:solidFill>
              <a:srgbClr val="962924"/>
            </a:solidFill>
          </a:ln>
        </p:spPr>
        <p:txBody>
          <a:bodyPr wrap="square" lIns="0" tIns="0" rIns="0" bIns="0" rtlCol="0"/>
          <a:lstStyle/>
          <a:p/>
        </p:txBody>
      </p:sp>
      <p:sp>
        <p:nvSpPr>
          <p:cNvPr id="6" name="object 6"/>
          <p:cNvSpPr/>
          <p:nvPr/>
        </p:nvSpPr>
        <p:spPr>
          <a:xfrm>
            <a:off x="2586989" y="1614677"/>
            <a:ext cx="0" cy="222250"/>
          </a:xfrm>
          <a:custGeom>
            <a:avLst/>
            <a:gdLst/>
            <a:ahLst/>
            <a:cxnLst/>
            <a:rect l="l" t="t" r="r" b="b"/>
            <a:pathLst>
              <a:path h="222250">
                <a:moveTo>
                  <a:pt x="0" y="0"/>
                </a:moveTo>
                <a:lnTo>
                  <a:pt x="0" y="222250"/>
                </a:lnTo>
              </a:path>
            </a:pathLst>
          </a:custGeom>
          <a:ln w="47244">
            <a:solidFill>
              <a:srgbClr val="962924"/>
            </a:solidFill>
          </a:ln>
        </p:spPr>
        <p:txBody>
          <a:bodyPr wrap="square" lIns="0" tIns="0" rIns="0" bIns="0" rtlCol="0"/>
          <a:lstStyle/>
          <a:p/>
        </p:txBody>
      </p:sp>
      <p:sp>
        <p:nvSpPr>
          <p:cNvPr id="7" name="object 7"/>
          <p:cNvSpPr/>
          <p:nvPr/>
        </p:nvSpPr>
        <p:spPr>
          <a:xfrm>
            <a:off x="2586989" y="2661666"/>
            <a:ext cx="0" cy="222250"/>
          </a:xfrm>
          <a:custGeom>
            <a:avLst/>
            <a:gdLst/>
            <a:ahLst/>
            <a:cxnLst/>
            <a:rect l="l" t="t" r="r" b="b"/>
            <a:pathLst>
              <a:path h="222250">
                <a:moveTo>
                  <a:pt x="0" y="0"/>
                </a:moveTo>
                <a:lnTo>
                  <a:pt x="0" y="222250"/>
                </a:lnTo>
              </a:path>
            </a:pathLst>
          </a:custGeom>
          <a:ln w="47244">
            <a:solidFill>
              <a:srgbClr val="962924"/>
            </a:solidFill>
          </a:ln>
        </p:spPr>
        <p:txBody>
          <a:bodyPr wrap="square" lIns="0" tIns="0" rIns="0" bIns="0" rtlCol="0"/>
          <a:lstStyle/>
          <a:p/>
        </p:txBody>
      </p:sp>
      <p:sp>
        <p:nvSpPr>
          <p:cNvPr id="8" name="object 8"/>
          <p:cNvSpPr/>
          <p:nvPr/>
        </p:nvSpPr>
        <p:spPr>
          <a:xfrm>
            <a:off x="6497573" y="1614677"/>
            <a:ext cx="0" cy="222250"/>
          </a:xfrm>
          <a:custGeom>
            <a:avLst/>
            <a:gdLst/>
            <a:ahLst/>
            <a:cxnLst/>
            <a:rect l="l" t="t" r="r" b="b"/>
            <a:pathLst>
              <a:path h="222250">
                <a:moveTo>
                  <a:pt x="0" y="0"/>
                </a:moveTo>
                <a:lnTo>
                  <a:pt x="0" y="222250"/>
                </a:lnTo>
              </a:path>
            </a:pathLst>
          </a:custGeom>
          <a:ln w="47244">
            <a:solidFill>
              <a:srgbClr val="962924"/>
            </a:solidFill>
          </a:ln>
        </p:spPr>
        <p:txBody>
          <a:bodyPr wrap="square" lIns="0" tIns="0" rIns="0" bIns="0" rtlCol="0"/>
          <a:lstStyle/>
          <a:p/>
        </p:txBody>
      </p:sp>
      <p:sp>
        <p:nvSpPr>
          <p:cNvPr id="9" name="object 9"/>
          <p:cNvSpPr/>
          <p:nvPr/>
        </p:nvSpPr>
        <p:spPr>
          <a:xfrm>
            <a:off x="6497573" y="2661666"/>
            <a:ext cx="0" cy="222250"/>
          </a:xfrm>
          <a:custGeom>
            <a:avLst/>
            <a:gdLst/>
            <a:ahLst/>
            <a:cxnLst/>
            <a:rect l="l" t="t" r="r" b="b"/>
            <a:pathLst>
              <a:path h="222250">
                <a:moveTo>
                  <a:pt x="0" y="0"/>
                </a:moveTo>
                <a:lnTo>
                  <a:pt x="0" y="222250"/>
                </a:lnTo>
              </a:path>
            </a:pathLst>
          </a:custGeom>
          <a:ln w="47244">
            <a:solidFill>
              <a:srgbClr val="962924"/>
            </a:solidFill>
          </a:ln>
        </p:spPr>
        <p:txBody>
          <a:bodyPr wrap="square" lIns="0" tIns="0" rIns="0" bIns="0" rtlCol="0"/>
          <a:lstStyl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10540"/>
            <a:ext cx="9144000" cy="4579618"/>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30480"/>
            <a:ext cx="1294130" cy="457200"/>
          </a:xfrm>
          <a:custGeom>
            <a:avLst/>
            <a:gdLst/>
            <a:ahLst/>
            <a:cxnLst/>
            <a:rect l="l" t="t" r="r" b="b"/>
            <a:pathLst>
              <a:path w="1294130" h="457200">
                <a:moveTo>
                  <a:pt x="0" y="457200"/>
                </a:moveTo>
                <a:lnTo>
                  <a:pt x="1293876" y="457200"/>
                </a:lnTo>
                <a:lnTo>
                  <a:pt x="1293876" y="0"/>
                </a:lnTo>
                <a:lnTo>
                  <a:pt x="0" y="0"/>
                </a:lnTo>
                <a:lnTo>
                  <a:pt x="0" y="457200"/>
                </a:lnTo>
                <a:close/>
              </a:path>
            </a:pathLst>
          </a:custGeom>
          <a:solidFill>
            <a:srgbClr val="962924"/>
          </a:solidFill>
        </p:spPr>
        <p:txBody>
          <a:bodyPr wrap="square" lIns="0" tIns="0" rIns="0" bIns="0" rtlCol="0"/>
          <a:lstStyle/>
          <a:p/>
        </p:txBody>
      </p:sp>
      <p:sp>
        <p:nvSpPr>
          <p:cNvPr id="4" name="object 4"/>
          <p:cNvSpPr txBox="1">
            <a:spLocks noGrp="1"/>
          </p:cNvSpPr>
          <p:nvPr>
            <p:ph type="title"/>
          </p:nvPr>
        </p:nvSpPr>
        <p:spPr>
          <a:xfrm>
            <a:off x="78739" y="135762"/>
            <a:ext cx="103886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rPr>
              <a:t>主画面主推</a:t>
            </a:r>
            <a:endParaRPr sz="1600"/>
          </a:p>
        </p:txBody>
      </p:sp>
      <p:sp>
        <p:nvSpPr>
          <p:cNvPr id="5" name="object 5"/>
          <p:cNvSpPr txBox="1"/>
          <p:nvPr/>
        </p:nvSpPr>
        <p:spPr>
          <a:xfrm>
            <a:off x="684276" y="4787772"/>
            <a:ext cx="7797800"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FFFFFF"/>
                </a:solidFill>
                <a:latin typeface="PMingLiU" panose="02020500000000000000" charset="-120"/>
                <a:cs typeface="PMingLiU" panose="02020500000000000000" charset="-120"/>
              </a:rPr>
              <a:t>主画面解析：热情的新春红色，展现必不可少的新春氛围。高端的黑色背景下衬托匠人的凝神执着，展现匠人匠心。</a:t>
            </a:r>
            <a:endParaRPr sz="1200">
              <a:latin typeface="PMingLiU" panose="02020500000000000000" charset="-120"/>
              <a:cs typeface="PMingLiU" panose="02020500000000000000" charset="-12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09016"/>
            <a:ext cx="9144000" cy="4575047"/>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41148"/>
            <a:ext cx="1294130" cy="457200"/>
          </a:xfrm>
          <a:custGeom>
            <a:avLst/>
            <a:gdLst/>
            <a:ahLst/>
            <a:cxnLst/>
            <a:rect l="l" t="t" r="r" b="b"/>
            <a:pathLst>
              <a:path w="1294130" h="457200">
                <a:moveTo>
                  <a:pt x="0" y="457200"/>
                </a:moveTo>
                <a:lnTo>
                  <a:pt x="1293876" y="457200"/>
                </a:lnTo>
                <a:lnTo>
                  <a:pt x="1293876" y="0"/>
                </a:lnTo>
                <a:lnTo>
                  <a:pt x="0" y="0"/>
                </a:lnTo>
                <a:lnTo>
                  <a:pt x="0" y="457200"/>
                </a:lnTo>
                <a:close/>
              </a:path>
            </a:pathLst>
          </a:custGeom>
          <a:solidFill>
            <a:srgbClr val="962924"/>
          </a:solidFill>
        </p:spPr>
        <p:txBody>
          <a:bodyPr wrap="square" lIns="0" tIns="0" rIns="0" bIns="0" rtlCol="0"/>
          <a:lstStyle/>
          <a:p/>
        </p:txBody>
      </p:sp>
      <p:sp>
        <p:nvSpPr>
          <p:cNvPr id="4" name="object 4"/>
          <p:cNvSpPr txBox="1">
            <a:spLocks noGrp="1"/>
          </p:cNvSpPr>
          <p:nvPr>
            <p:ph type="title"/>
          </p:nvPr>
        </p:nvSpPr>
        <p:spPr>
          <a:xfrm>
            <a:off x="78739" y="145287"/>
            <a:ext cx="103886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rPr>
              <a:t>主画面副推</a:t>
            </a:r>
            <a:endParaRPr sz="1600"/>
          </a:p>
        </p:txBody>
      </p:sp>
      <p:sp>
        <p:nvSpPr>
          <p:cNvPr id="5" name="object 5"/>
          <p:cNvSpPr txBox="1"/>
          <p:nvPr/>
        </p:nvSpPr>
        <p:spPr>
          <a:xfrm>
            <a:off x="379475" y="4787772"/>
            <a:ext cx="8407400"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FFFFFF"/>
                </a:solidFill>
                <a:latin typeface="PMingLiU" panose="02020500000000000000" charset="-120"/>
                <a:cs typeface="PMingLiU" panose="02020500000000000000" charset="-120"/>
              </a:rPr>
              <a:t>主画面解析：黑金色调主画面，展现中锐的高端。黑色背景下的篆刻展现匠人的执着坚持。草书主题字体苍劲有力衬托氛围。</a:t>
            </a:r>
            <a:endParaRPr sz="1200">
              <a:latin typeface="PMingLiU" panose="02020500000000000000" charset="-120"/>
              <a:cs typeface="PMingLiU" panose="02020500000000000000"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962924"/>
          </a:solidFill>
        </p:spPr>
        <p:txBody>
          <a:bodyPr wrap="square" lIns="0" tIns="0" rIns="0" bIns="0" rtlCol="0"/>
          <a:lstStyle/>
          <a:p/>
        </p:txBody>
      </p:sp>
      <p:sp>
        <p:nvSpPr>
          <p:cNvPr id="3" name="object 3"/>
          <p:cNvSpPr txBox="1"/>
          <p:nvPr/>
        </p:nvSpPr>
        <p:spPr>
          <a:xfrm>
            <a:off x="1929955" y="937894"/>
            <a:ext cx="5356225" cy="2764790"/>
          </a:xfrm>
          <a:prstGeom prst="rect">
            <a:avLst/>
          </a:prstGeom>
          <a:solidFill>
            <a:srgbClr val="962924"/>
          </a:solidFill>
          <a:ln w="43815">
            <a:solidFill>
              <a:srgbClr val="000000"/>
            </a:solidFill>
          </a:ln>
        </p:spPr>
        <p:txBody>
          <a:bodyPr vert="horz" wrap="square" lIns="0" tIns="4445" rIns="0" bIns="0" rtlCol="0">
            <a:spAutoFit/>
          </a:bodyPr>
          <a:lstStyle/>
          <a:p>
            <a:pPr>
              <a:lnSpc>
                <a:spcPct val="100000"/>
              </a:lnSpc>
              <a:spcBef>
                <a:spcPts val="35"/>
              </a:spcBef>
            </a:pPr>
            <a:endParaRPr sz="2650">
              <a:latin typeface="Times New Roman" panose="02020603050405020304"/>
              <a:cs typeface="Times New Roman" panose="02020603050405020304"/>
            </a:endParaRPr>
          </a:p>
          <a:p>
            <a:pPr marL="1114425" marR="1192530" algn="ctr">
              <a:lnSpc>
                <a:spcPct val="150000"/>
              </a:lnSpc>
            </a:pPr>
            <a:r>
              <a:rPr sz="1600" spc="-5" dirty="0">
                <a:solidFill>
                  <a:srgbClr val="FFFFFF"/>
                </a:solidFill>
                <a:latin typeface="PMingLiU" panose="02020500000000000000" charset="-120"/>
                <a:cs typeface="PMingLiU" panose="02020500000000000000" charset="-120"/>
              </a:rPr>
              <a:t>我们将以最符合中锐高端品牌调性 中锐客户层次需求</a:t>
            </a:r>
            <a:endParaRPr sz="1600">
              <a:latin typeface="PMingLiU" panose="02020500000000000000" charset="-120"/>
              <a:cs typeface="PMingLiU" panose="02020500000000000000" charset="-120"/>
            </a:endParaRPr>
          </a:p>
          <a:p>
            <a:pPr marR="77470" algn="ctr">
              <a:lnSpc>
                <a:spcPct val="100000"/>
              </a:lnSpc>
              <a:spcBef>
                <a:spcPts val="960"/>
              </a:spcBef>
            </a:pPr>
            <a:r>
              <a:rPr sz="1600" spc="-5" dirty="0">
                <a:solidFill>
                  <a:srgbClr val="FFFFFF"/>
                </a:solidFill>
                <a:latin typeface="PMingLiU" panose="02020500000000000000" charset="-120"/>
                <a:cs typeface="PMingLiU" panose="02020500000000000000" charset="-120"/>
              </a:rPr>
              <a:t>时尚、轻奢</a:t>
            </a:r>
            <a:endParaRPr sz="1600">
              <a:latin typeface="PMingLiU" panose="02020500000000000000" charset="-120"/>
              <a:cs typeface="PMingLiU" panose="02020500000000000000" charset="-120"/>
            </a:endParaRPr>
          </a:p>
          <a:p>
            <a:pPr marL="1520190" marR="1597660" algn="ctr">
              <a:lnSpc>
                <a:spcPct val="150000"/>
              </a:lnSpc>
              <a:spcBef>
                <a:spcPts val="5"/>
              </a:spcBef>
            </a:pPr>
            <a:r>
              <a:rPr sz="1600" spc="-5" dirty="0">
                <a:solidFill>
                  <a:srgbClr val="FFFFFF"/>
                </a:solidFill>
                <a:latin typeface="PMingLiU" panose="02020500000000000000" charset="-120"/>
                <a:cs typeface="PMingLiU" panose="02020500000000000000" charset="-120"/>
              </a:rPr>
              <a:t>充分展现匠人匠心的活动 为中锐客户开启新的一年</a:t>
            </a:r>
            <a:endParaRPr sz="1600">
              <a:latin typeface="PMingLiU" panose="02020500000000000000" charset="-120"/>
              <a:cs typeface="PMingLiU" panose="02020500000000000000" charset="-120"/>
            </a:endParaRPr>
          </a:p>
        </p:txBody>
      </p:sp>
      <p:sp>
        <p:nvSpPr>
          <p:cNvPr id="4" name="object 4"/>
          <p:cNvSpPr/>
          <p:nvPr/>
        </p:nvSpPr>
        <p:spPr>
          <a:xfrm>
            <a:off x="1548383" y="4064634"/>
            <a:ext cx="6049010" cy="0"/>
          </a:xfrm>
          <a:custGeom>
            <a:avLst/>
            <a:gdLst/>
            <a:ahLst/>
            <a:cxnLst/>
            <a:rect l="l" t="t" r="r" b="b"/>
            <a:pathLst>
              <a:path w="6049009">
                <a:moveTo>
                  <a:pt x="0" y="0"/>
                </a:moveTo>
                <a:lnTo>
                  <a:pt x="6048755" y="0"/>
                </a:lnTo>
              </a:path>
            </a:pathLst>
          </a:custGeom>
          <a:ln w="39369">
            <a:solidFill>
              <a:srgbClr val="FFFFFF"/>
            </a:solidFill>
          </a:ln>
        </p:spPr>
        <p:txBody>
          <a:bodyPr wrap="square" lIns="0" tIns="0" rIns="0" bIns="0" rtlCol="0"/>
          <a:lstStyle/>
          <a:p/>
        </p:txBody>
      </p:sp>
      <p:sp>
        <p:nvSpPr>
          <p:cNvPr id="5" name="object 5"/>
          <p:cNvSpPr/>
          <p:nvPr/>
        </p:nvSpPr>
        <p:spPr>
          <a:xfrm>
            <a:off x="1568380" y="668019"/>
            <a:ext cx="0" cy="3376929"/>
          </a:xfrm>
          <a:custGeom>
            <a:avLst/>
            <a:gdLst/>
            <a:ahLst/>
            <a:cxnLst/>
            <a:rect l="l" t="t" r="r" b="b"/>
            <a:pathLst>
              <a:path h="3376929">
                <a:moveTo>
                  <a:pt x="0" y="0"/>
                </a:moveTo>
                <a:lnTo>
                  <a:pt x="0" y="3376930"/>
                </a:lnTo>
              </a:path>
            </a:pathLst>
          </a:custGeom>
          <a:ln w="39992">
            <a:solidFill>
              <a:srgbClr val="FFFFFF"/>
            </a:solidFill>
          </a:ln>
        </p:spPr>
        <p:txBody>
          <a:bodyPr wrap="square" lIns="0" tIns="0" rIns="0" bIns="0" rtlCol="0"/>
          <a:lstStyle/>
          <a:p/>
        </p:txBody>
      </p:sp>
      <p:sp>
        <p:nvSpPr>
          <p:cNvPr id="6" name="object 6"/>
          <p:cNvSpPr/>
          <p:nvPr/>
        </p:nvSpPr>
        <p:spPr>
          <a:xfrm>
            <a:off x="1548383" y="647700"/>
            <a:ext cx="6049010" cy="0"/>
          </a:xfrm>
          <a:custGeom>
            <a:avLst/>
            <a:gdLst/>
            <a:ahLst/>
            <a:cxnLst/>
            <a:rect l="l" t="t" r="r" b="b"/>
            <a:pathLst>
              <a:path w="6049009">
                <a:moveTo>
                  <a:pt x="0" y="0"/>
                </a:moveTo>
                <a:lnTo>
                  <a:pt x="6048755" y="0"/>
                </a:lnTo>
              </a:path>
            </a:pathLst>
          </a:custGeom>
          <a:ln w="40639">
            <a:solidFill>
              <a:srgbClr val="FFFFFF"/>
            </a:solidFill>
          </a:ln>
        </p:spPr>
        <p:txBody>
          <a:bodyPr wrap="square" lIns="0" tIns="0" rIns="0" bIns="0" rtlCol="0"/>
          <a:lstStyle/>
          <a:p/>
        </p:txBody>
      </p:sp>
      <p:sp>
        <p:nvSpPr>
          <p:cNvPr id="7" name="object 7"/>
          <p:cNvSpPr/>
          <p:nvPr/>
        </p:nvSpPr>
        <p:spPr>
          <a:xfrm>
            <a:off x="7577149" y="667867"/>
            <a:ext cx="0" cy="3376929"/>
          </a:xfrm>
          <a:custGeom>
            <a:avLst/>
            <a:gdLst/>
            <a:ahLst/>
            <a:cxnLst/>
            <a:rect l="l" t="t" r="r" b="b"/>
            <a:pathLst>
              <a:path h="3376929">
                <a:moveTo>
                  <a:pt x="0" y="0"/>
                </a:moveTo>
                <a:lnTo>
                  <a:pt x="0" y="3376460"/>
                </a:lnTo>
              </a:path>
            </a:pathLst>
          </a:custGeom>
          <a:ln w="39979">
            <a:solidFill>
              <a:srgbClr val="FFFFFF"/>
            </a:solidFill>
          </a:ln>
        </p:spPr>
        <p:txBody>
          <a:bodyPr wrap="square" lIns="0" tIns="0" rIns="0" bIns="0" rtlCol="0"/>
          <a:lstStyle/>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3176</Words>
  <Application>WPS 演示</Application>
  <PresentationFormat>On-screen Show (4:3)</PresentationFormat>
  <Paragraphs>310</Paragraphs>
  <Slides>51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51</vt:i4>
      </vt:variant>
    </vt:vector>
  </HeadingPairs>
  <TitlesOfParts>
    <vt:vector size="62" baseType="lpstr">
      <vt:lpstr>Arial</vt:lpstr>
      <vt:lpstr>宋体</vt:lpstr>
      <vt:lpstr>Wingdings</vt:lpstr>
      <vt:lpstr>PMingLiU</vt:lpstr>
      <vt:lpstr>Verdana</vt:lpstr>
      <vt:lpstr>Times New Roman</vt:lpstr>
      <vt:lpstr>Calibri</vt:lpstr>
      <vt:lpstr>微软雅黑</vt:lpstr>
      <vt:lpstr>Arial Unicode MS</vt:lpstr>
      <vt:lpstr>Calibri</vt:lpstr>
      <vt:lpstr>Office Theme</vt:lpstr>
      <vt:lpstr>2017	</vt:lpstr>
      <vt:lpstr>PowerPoint 演示文稿</vt:lpstr>
      <vt:lpstr>2016</vt:lpstr>
      <vt:lpstr>2017</vt:lpstr>
      <vt:lpstr>PowerPoint 演示文稿</vt:lpstr>
      <vt:lpstr>因而将本次新年系列活动主题定为</vt:lpstr>
      <vt:lpstr>主画面主推</vt:lpstr>
      <vt:lpstr>主画面副推</vt:lpstr>
      <vt:lpstr>PowerPoint 演示文稿</vt:lpstr>
      <vt:lpstr>诚品书店</vt:lpstr>
      <vt:lpstr>匠心芳作</vt:lpstr>
      <vt:lpstr>2017，匠心开启</vt:lpstr>
      <vt:lpstr>匠心芳作</vt:lpstr>
      <vt:lpstr>PowerPoint 演示文稿</vt:lpstr>
      <vt:lpstr>PowerPoint 演示文稿</vt:lpstr>
      <vt:lpstr>AG，2003年成立于北京</vt:lpstr>
      <vt:lpstr>台湾精油达人</vt:lpstr>
      <vt:lpstr>活动流程</vt:lpstr>
      <vt:lpstr>PowerPoint 演示文稿</vt:lpstr>
      <vt:lpstr>PowerPoint 演示文稿</vt:lpstr>
      <vt:lpstr>PowerPoint 演示文稿</vt:lpstr>
      <vt:lpstr>PowerPoint 演示文稿</vt:lpstr>
      <vt:lpstr>香氛蜡烛制作流程</vt:lpstr>
      <vt:lpstr>匠心精凿</vt:lpstr>
      <vt:lpstr>活动时间：2017年1月2日 13:00—15:30  活动地点：中锐·星公元名邸售楼处</vt:lpstr>
      <vt:lpstr>全 爱 工 匠</vt:lpstr>
      <vt:lpstr>活动流程</vt:lpstr>
      <vt:lpstr>PowerPoint 演示文稿</vt:lpstr>
      <vt:lpstr>PowerPoint 演示文稿</vt:lpstr>
      <vt:lpstr>PowerPoint 演示文稿</vt:lpstr>
      <vt:lpstr>PowerPoint 演示文稿</vt:lpstr>
      <vt:lpstr>PowerPoint 演示文稿</vt:lpstr>
      <vt:lpstr>匠心造物</vt:lpstr>
      <vt:lpstr>活动主题：匠心造物—手作皮具钱包 活动内容：特邀西苏手造指导老师4名</vt:lpstr>
      <vt:lpstr>PowerPoint 演示文稿</vt:lpstr>
      <vt:lpstr>活动流程</vt:lpstr>
      <vt:lpstr>PowerPoint 演示文稿</vt:lpstr>
      <vt:lpstr>PowerPoint 演示文稿</vt:lpstr>
      <vt:lpstr>PowerPoint 演示文稿</vt:lpstr>
      <vt:lpstr>PowerPoint 演示文稿</vt:lpstr>
      <vt:lpstr>PowerPoint 演示文稿</vt:lpstr>
      <vt:lpstr>匠心细制</vt:lpstr>
      <vt:lpstr>PowerPoint 演示文稿</vt:lpstr>
      <vt:lpstr>1996年成立</vt:lpstr>
      <vt:lpstr>活动流程</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dc:title>
  <dc:creator>Administrator</dc:creator>
  <cp:lastModifiedBy>Administrator</cp:lastModifiedBy>
  <cp:revision>1</cp:revision>
  <dcterms:created xsi:type="dcterms:W3CDTF">2019-03-14T09:49:29Z</dcterms:created>
  <dcterms:modified xsi:type="dcterms:W3CDTF">2019-03-14T09:49:29Z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2018-05-04T00:00:00Z</vt:filetime>
  </property>
  <property fmtid="{D5CDD505-2E9C-101B-9397-08002B2CF9AE}" pid="3" name="Creator">
    <vt:lpwstr>Acrobat PDFMaker 11 PowerPoint 版</vt:lpwstr>
  </property>
  <property fmtid="{D5CDD505-2E9C-101B-9397-08002B2CF9AE}" pid="4" name="LastSaved">
    <vt:filetime>2019-03-14T00:00:00Z</vt:filetime>
  </property>
  <property fmtid="{D5CDD505-2E9C-101B-9397-08002B2CF9AE}" pid="5" name="KSORubyTemplateID">
    <vt:lpwstr>13</vt:lpwstr>
  </property>
  <property fmtid="{D5CDD505-2E9C-101B-9397-08002B2CF9AE}" pid="6" name="KSOProductBuildVer">
    <vt:lpwstr>2052-10.1.0.7698</vt:lpwstr>
  </property>
</Properties>
</file>