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12"/>
  </p:notesMasterIdLst>
  <p:sldIdLst>
    <p:sldId id="256" r:id="rId4"/>
    <p:sldId id="258" r:id="rId5"/>
    <p:sldId id="300" r:id="rId6"/>
    <p:sldId id="259" r:id="rId7"/>
    <p:sldId id="282" r:id="rId8"/>
    <p:sldId id="284" r:id="rId9"/>
    <p:sldId id="322" r:id="rId10"/>
    <p:sldId id="289" r:id="rId11"/>
  </p:sldIdLst>
  <p:sldSz cx="12192000" cy="6858000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A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/>
    <p:restoredTop sz="94654"/>
  </p:normalViewPr>
  <p:slideViewPr>
    <p:cSldViewPr showGuides="1">
      <p:cViewPr varScale="1">
        <p:scale>
          <a:sx n="53" d="100"/>
          <a:sy n="53" d="100"/>
        </p:scale>
        <p:origin x="1560" y="66"/>
      </p:cViewPr>
      <p:guideLst>
        <p:guide orient="horz" pos="2251"/>
        <p:guide pos="379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 typeface="Arial" panose="020B0604020202020204" pitchFamily="34" charset="0"/>
              <a:buNone/>
              <a:defRPr kumimoji="1"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 typeface="Arial" panose="020B0604020202020204" pitchFamily="34" charset="0"/>
              <a:buNone/>
              <a:defRPr kumimoji="1"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等线" panose="02010600030101010101" charset="-122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等线" panose="02010600030101010101" charset="-122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等线" panose="02010600030101010101" charset="-12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等线" panose="02010600030101010101" charset="-122"/>
              </a:rPr>
              <a:t>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等线" panose="02010600030101010101" charset="-122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等线" panose="02010600030101010101" charset="-122"/>
              </a:rPr>
              <a:t>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等线" panose="02010600030101010101" charset="-122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等线" panose="02010600030101010101" charset="-122"/>
              </a:rPr>
              <a:t>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等线" panose="02010600030101010101" charset="-122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等线" panose="02010600030101010101" charset="-122"/>
              </a:rPr>
              <a:t>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等线" panose="0201060003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 typeface="Arial" panose="020B0604020202020204" pitchFamily="34" charset="0"/>
              <a:buNone/>
              <a:defRPr kumimoji="1"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>
              <a:buChar char="•"/>
            </a:pPr>
            <a:fld id="{9A0DB2DC-4C9A-4742-B13C-FB6460FD3503}" type="slidenum">
              <a:rPr lang="zh-CN" altLang="en-US" sz="1200" dirty="0"/>
            </a:fld>
            <a:endParaRPr lang="zh-CN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等线" panose="02010600030101010101" charset="-122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等线" panose="02010600030101010101" charset="-122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等线" panose="02010600030101010101" charset="-122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等线" panose="02010600030101010101" charset="-122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等线" panose="02010600030101010101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4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4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sz="1400"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eaLnBrk="1" hangingPunct="1">
              <a:buFont typeface="Arial" panose="020B0604020202020204" pitchFamily="34" charset="0"/>
              <a:buNone/>
              <a:defRPr sz="1400"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buFont typeface="Arial" panose="020B0604020202020204" pitchFamily="34" charset="0"/>
              <a:buNone/>
              <a:defRPr sz="1400"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eaLnBrk="1" hangingPunct="1">
              <a:buFont typeface="Arial" panose="020B0604020202020204" pitchFamily="34" charset="0"/>
              <a:buNone/>
              <a:defRPr sz="1400"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Char char="•"/>
            </a:pPr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-3175" y="2420938"/>
            <a:ext cx="12206288" cy="2176463"/>
          </a:xfrm>
          <a:prstGeom prst="rect">
            <a:avLst/>
          </a:prstGeom>
          <a:solidFill>
            <a:srgbClr val="A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1" name="文本框 1"/>
          <p:cNvSpPr txBox="1"/>
          <p:nvPr/>
        </p:nvSpPr>
        <p:spPr>
          <a:xfrm>
            <a:off x="1982788" y="2540000"/>
            <a:ext cx="8497887" cy="19383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200000"/>
              </a:lnSpc>
            </a:pPr>
            <a:r>
              <a:rPr lang="en-US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第十四届年度先生颁奖盛典发布会</a:t>
            </a:r>
            <a:endParaRPr lang="en-US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lnSpc>
                <a:spcPct val="200000"/>
              </a:lnSpc>
            </a:pPr>
            <a:r>
              <a:rPr lang="en-US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暨时尚先生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Esquire</a:t>
            </a:r>
            <a:r>
              <a:rPr lang="en-US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与国窖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1573</a:t>
            </a:r>
            <a:r>
              <a:rPr lang="en-US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战略合作签约仪式</a:t>
            </a:r>
            <a:endParaRPr lang="en-US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lnSpc>
                <a:spcPct val="200000"/>
              </a:lnSpc>
            </a:pPr>
            <a:r>
              <a:rPr lang="en-US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合作方案</a:t>
            </a:r>
            <a:endParaRPr lang="en-US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2" name="图片 3" descr="黑色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24338" y="5211763"/>
            <a:ext cx="1350962" cy="5254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减号 4"/>
          <p:cNvSpPr/>
          <p:nvPr/>
        </p:nvSpPr>
        <p:spPr>
          <a:xfrm>
            <a:off x="2660650" y="3257550"/>
            <a:ext cx="6870700" cy="76200"/>
          </a:xfrm>
          <a:prstGeom prst="mathMin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4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800" y="5211763"/>
            <a:ext cx="1955800" cy="34131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文本框 1"/>
          <p:cNvSpPr txBox="1"/>
          <p:nvPr/>
        </p:nvSpPr>
        <p:spPr>
          <a:xfrm>
            <a:off x="168275" y="1443038"/>
            <a:ext cx="7359650" cy="1476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en-US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第十四届年度先生颁奖盛典发布会</a:t>
            </a:r>
            <a:endParaRPr lang="en-US" altLang="en-US" sz="20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暨时尚先生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Esquire</a:t>
            </a:r>
            <a:r>
              <a:rPr lang="en-US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与国窖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1573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战略合作签署仪式</a:t>
            </a:r>
            <a:endParaRPr lang="en-US" altLang="en-US" sz="20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减号 3"/>
          <p:cNvSpPr/>
          <p:nvPr/>
        </p:nvSpPr>
        <p:spPr>
          <a:xfrm>
            <a:off x="387350" y="1933575"/>
            <a:ext cx="6870700" cy="76200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object 5"/>
          <p:cNvSpPr txBox="1"/>
          <p:nvPr/>
        </p:nvSpPr>
        <p:spPr>
          <a:xfrm>
            <a:off x="812800" y="3371850"/>
            <a:ext cx="6181725" cy="23082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2700" algn="just" eaLnBrk="1" hangingPunct="1"/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12700" eaLnBrk="1" hangingPunct="1"/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时间：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2017</a:t>
            </a:r>
            <a:r>
              <a:rPr lang="en-US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11</a:t>
            </a:r>
            <a:r>
              <a:rPr lang="en-US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</a:t>
            </a:r>
            <a:r>
              <a:rPr lang="en-US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日</a:t>
            </a:r>
            <a:endParaRPr lang="en-US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2700" eaLnBrk="1" hangingPunct="1"/>
            <a:endParaRPr lang="en-US" altLang="en-US" sz="14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2700" eaLnBrk="1" hangingPunct="1"/>
            <a:r>
              <a:rPr lang="en-US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地点：</a:t>
            </a:r>
            <a:r>
              <a:rPr lang="en-US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北平花园 前门北京坊</a:t>
            </a:r>
            <a:endParaRPr lang="en-US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2700" eaLnBrk="1" hangingPunct="1"/>
            <a:endParaRPr lang="en-US" altLang="en-US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2700" eaLnBrk="1" hangingPunct="1"/>
            <a:r>
              <a:rPr lang="en-US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人员构成：</a:t>
            </a:r>
            <a:r>
              <a:rPr lang="en-US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时尚先生高层代表（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15</a:t>
            </a:r>
            <a:r>
              <a:rPr lang="en-US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）、国窖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1573</a:t>
            </a:r>
            <a:r>
              <a:rPr lang="en-US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高层代表（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15</a:t>
            </a:r>
            <a:r>
              <a:rPr lang="en-US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人）、媒体（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50</a:t>
            </a:r>
            <a:r>
              <a:rPr lang="en-US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人）</a:t>
            </a:r>
            <a:endParaRPr lang="en-US" altLang="en-US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2700" eaLnBrk="1" hangingPunct="1"/>
            <a:endParaRPr lang="en-US" altLang="en-US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2700" eaLnBrk="1" hangingPunct="1"/>
            <a:r>
              <a:rPr lang="en-US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开幕酒会人数：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80</a:t>
            </a:r>
            <a:r>
              <a:rPr lang="en-US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人以内</a:t>
            </a:r>
            <a:endParaRPr lang="en-US" altLang="en-US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12700" algn="just" eaLnBrk="1" hangingPunct="1"/>
            <a:endParaRPr lang="en-US" altLang="en-US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  <a:p>
            <a:pPr marL="12700" eaLnBrk="1" hangingPunct="1"/>
            <a:endParaRPr lang="en-US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7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0" y="1008063"/>
            <a:ext cx="3665538" cy="2447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3751263"/>
            <a:ext cx="3670300" cy="275113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079" name="组合 2"/>
          <p:cNvGrpSpPr/>
          <p:nvPr/>
        </p:nvGrpSpPr>
        <p:grpSpPr>
          <a:xfrm>
            <a:off x="10287000" y="250825"/>
            <a:ext cx="1744663" cy="244475"/>
            <a:chOff x="16199" y="395"/>
            <a:chExt cx="2748" cy="386"/>
          </a:xfrm>
        </p:grpSpPr>
        <p:pic>
          <p:nvPicPr>
            <p:cNvPr id="3080" name="图片 8" descr="黑色Logo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99" y="395"/>
              <a:ext cx="1068" cy="38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81" name="图片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441" y="395"/>
              <a:ext cx="1506" cy="263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4"/>
          <p:cNvSpPr>
            <a:spLocks noGrp="1"/>
          </p:cNvSpPr>
          <p:nvPr/>
        </p:nvSpPr>
        <p:spPr>
          <a:xfrm>
            <a:off x="387350" y="101600"/>
            <a:ext cx="3038475" cy="906463"/>
          </a:xfrm>
          <a:prstGeom prst="rect">
            <a:avLst/>
          </a:prstGeom>
          <a:noFill/>
          <a:ln w="9525">
            <a:noFill/>
          </a:ln>
        </p:spPr>
        <p:txBody>
          <a:bodyPr lIns="109642" tIns="54821" rIns="109642" bIns="54821" anchor="ctr"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u="sng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发布会地点</a:t>
            </a:r>
            <a:endParaRPr lang="en-US" altLang="zh-CN" sz="2800" u="sng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99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5925" y="1008063"/>
            <a:ext cx="4087813" cy="5010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588" y="1008063"/>
            <a:ext cx="3175000" cy="2127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椭圆 4"/>
          <p:cNvSpPr/>
          <p:nvPr/>
        </p:nvSpPr>
        <p:spPr>
          <a:xfrm>
            <a:off x="1547813" y="3857625"/>
            <a:ext cx="1878013" cy="1878013"/>
          </a:xfrm>
          <a:prstGeom prst="ellipse">
            <a:avLst/>
          </a:prstGeom>
          <a:ln w="254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文本框 5"/>
          <p:cNvSpPr txBox="1"/>
          <p:nvPr/>
        </p:nvSpPr>
        <p:spPr>
          <a:xfrm>
            <a:off x="1811338" y="4591050"/>
            <a:ext cx="149542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北平花园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等腰三角形 6"/>
          <p:cNvSpPr/>
          <p:nvPr/>
        </p:nvSpPr>
        <p:spPr>
          <a:xfrm rot="5400000">
            <a:off x="3691731" y="4507706"/>
            <a:ext cx="508000" cy="576263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104" name="组合 1"/>
          <p:cNvGrpSpPr/>
          <p:nvPr/>
        </p:nvGrpSpPr>
        <p:grpSpPr>
          <a:xfrm>
            <a:off x="10287000" y="250825"/>
            <a:ext cx="1744663" cy="244475"/>
            <a:chOff x="16199" y="395"/>
            <a:chExt cx="2748" cy="386"/>
          </a:xfrm>
        </p:grpSpPr>
        <p:pic>
          <p:nvPicPr>
            <p:cNvPr id="4105" name="图片 8" descr="黑色Logo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199" y="395"/>
              <a:ext cx="1068" cy="38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106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441" y="395"/>
              <a:ext cx="1506" cy="263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-1"/>
          <p:cNvGraphicFramePr>
            <a:graphicFrameLocks noGrp="1"/>
          </p:cNvGraphicFramePr>
          <p:nvPr/>
        </p:nvGraphicFramePr>
        <p:xfrm>
          <a:off x="976313" y="1250950"/>
          <a:ext cx="10277475" cy="5382897"/>
        </p:xfrm>
        <a:graphic>
          <a:graphicData uri="http://schemas.openxmlformats.org/drawingml/2006/table">
            <a:tbl>
              <a:tblPr/>
              <a:tblGrid>
                <a:gridCol w="4759325"/>
                <a:gridCol w="5518150"/>
              </a:tblGrid>
              <a:tr h="7921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第十四届年度先生颁奖盛典发布会</a:t>
                      </a:r>
                      <a:endParaRPr kumimoji="0" lang="zh-CN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暨时尚先生</a:t>
                      </a: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Esquire</a:t>
                      </a: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与国窖</a:t>
                      </a: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1573</a:t>
                      </a: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战略合作签约仪式</a:t>
                      </a:r>
                      <a:endParaRPr kumimoji="0" lang="zh-CN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时间</a:t>
                      </a:r>
                      <a:endParaRPr kumimoji="0" lang="zh-CN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活动内容</a:t>
                      </a:r>
                      <a:endParaRPr kumimoji="0" lang="zh-CN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457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14:00-14:30</a:t>
                      </a: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嘉宾、媒体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签到</a:t>
                      </a: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14:30-14:40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嘉宾、媒体落座</a:t>
                      </a: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14:40-14:42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主持人宣布签约仪式正式开始，介绍出席贵宾</a:t>
                      </a: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14:42-14:47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时尚集团董事长刘江先生、时尚先生运营总经理吴晓先生致辞</a:t>
                      </a: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14:47-14:52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泸州老窖股份有限公司党委书记、董事长刘淼先生致辞</a:t>
                      </a: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14:52-14:57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战略合作签署仪式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14:57-15:00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合影</a:t>
                      </a: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15:00-15:05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媒体提问</a:t>
                      </a: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15:05-Ending</a:t>
                      </a:r>
                      <a:endParaRPr kumimoji="0" lang="en-US" alt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酒会开始</a:t>
                      </a: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47" name="标题 4"/>
          <p:cNvSpPr>
            <a:spLocks noGrp="1"/>
          </p:cNvSpPr>
          <p:nvPr/>
        </p:nvSpPr>
        <p:spPr>
          <a:xfrm>
            <a:off x="387350" y="101600"/>
            <a:ext cx="3038475" cy="906463"/>
          </a:xfrm>
          <a:prstGeom prst="rect">
            <a:avLst/>
          </a:prstGeom>
          <a:noFill/>
          <a:ln w="9525">
            <a:noFill/>
          </a:ln>
        </p:spPr>
        <p:txBody>
          <a:bodyPr lIns="109642" tIns="54821" rIns="109642" bIns="54821" anchor="ctr"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发布会流程</a:t>
            </a:r>
            <a:endParaRPr lang="en-US" altLang="en-US" sz="2800" u="sng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148" name="组合 1"/>
          <p:cNvGrpSpPr/>
          <p:nvPr/>
        </p:nvGrpSpPr>
        <p:grpSpPr>
          <a:xfrm>
            <a:off x="10287000" y="250825"/>
            <a:ext cx="1744663" cy="244475"/>
            <a:chOff x="16199" y="395"/>
            <a:chExt cx="2748" cy="386"/>
          </a:xfrm>
        </p:grpSpPr>
        <p:pic>
          <p:nvPicPr>
            <p:cNvPr id="5149" name="图片 8" descr="黑色Logo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6199" y="395"/>
              <a:ext cx="1068" cy="38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50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441" y="395"/>
              <a:ext cx="1506" cy="263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3175" y="2420938"/>
            <a:ext cx="12206288" cy="2176463"/>
          </a:xfrm>
          <a:prstGeom prst="rect">
            <a:avLst/>
          </a:prstGeom>
          <a:solidFill>
            <a:srgbClr val="A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标题 4"/>
          <p:cNvSpPr>
            <a:spLocks noGrp="1"/>
          </p:cNvSpPr>
          <p:nvPr/>
        </p:nvSpPr>
        <p:spPr>
          <a:xfrm>
            <a:off x="4576763" y="3055938"/>
            <a:ext cx="3038475" cy="906463"/>
          </a:xfrm>
          <a:prstGeom prst="rect">
            <a:avLst/>
          </a:prstGeom>
        </p:spPr>
        <p:txBody>
          <a:bodyPr lIns="109642" tIns="54821" rIns="109642" bIns="54821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355" b="0" i="0" u="sng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关 于 传 播</a:t>
            </a:r>
            <a:endParaRPr kumimoji="0" lang="zh-CN" altLang="en-US" sz="3355" b="0" i="0" u="sng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4340" name="图片 3" descr="黑色Log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9875" y="5211763"/>
            <a:ext cx="1350963" cy="5254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1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925" y="5211763"/>
            <a:ext cx="1955800" cy="3413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1"/>
          <p:cNvSpPr txBox="1"/>
          <p:nvPr/>
        </p:nvSpPr>
        <p:spPr>
          <a:xfrm>
            <a:off x="841375" y="946150"/>
            <a:ext cx="8562975" cy="42465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en-US" altLang="zh-CN" sz="14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•     时尚先生Esquire官方微博账号发布会相关微博</a:t>
            </a:r>
            <a:endParaRPr lang="en-US" altLang="zh-CN" sz="1400" dirty="0">
              <a:solidFill>
                <a:srgbClr val="0D0D0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 hangingPunct="1">
              <a:lnSpc>
                <a:spcPct val="150000"/>
              </a:lnSpc>
              <a:spcBef>
                <a:spcPts val="725"/>
              </a:spcBef>
            </a:pPr>
            <a:r>
              <a:rPr lang="en-US" altLang="zh-CN" sz="1400" dirty="0">
                <a:solidFill>
                  <a:srgbClr val="0D0D0D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•   时尚先生官方微信公众平台发布发布会相关微信，</a:t>
            </a:r>
            <a:r>
              <a:rPr lang="en-US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跟踪报道发布会当天情况，由先生撰写微信稿件</a:t>
            </a:r>
            <a:endParaRPr lang="en-US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just" eaLnBrk="1" hangingPunct="1">
              <a:lnSpc>
                <a:spcPct val="150000"/>
              </a:lnSpc>
              <a:spcBef>
                <a:spcPts val="725"/>
              </a:spcBef>
              <a:buChar char="•"/>
            </a:pPr>
            <a:r>
              <a:rPr lang="en-US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由先生撰写新闻通稿稿件</a:t>
            </a:r>
            <a:endParaRPr lang="en-US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just" eaLnBrk="1" hangingPunct="1">
              <a:lnSpc>
                <a:spcPct val="150000"/>
              </a:lnSpc>
              <a:spcBef>
                <a:spcPts val="725"/>
              </a:spcBef>
              <a:buChar char="•"/>
            </a:pPr>
            <a:r>
              <a:rPr lang="en-US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由时尚先生制作媒体邀请函</a:t>
            </a:r>
            <a:endParaRPr lang="en-US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just" eaLnBrk="1" hangingPunct="1">
              <a:lnSpc>
                <a:spcPct val="150000"/>
              </a:lnSpc>
              <a:spcBef>
                <a:spcPts val="725"/>
              </a:spcBef>
            </a:pPr>
            <a:endParaRPr lang="en-US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just" eaLnBrk="1" hangingPunct="1">
              <a:lnSpc>
                <a:spcPct val="150000"/>
              </a:lnSpc>
              <a:spcBef>
                <a:spcPts val="725"/>
              </a:spcBef>
            </a:pPr>
            <a:endParaRPr lang="en-US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just" eaLnBrk="1" hangingPunct="1">
              <a:lnSpc>
                <a:spcPct val="150000"/>
              </a:lnSpc>
              <a:spcBef>
                <a:spcPts val="725"/>
              </a:spcBef>
            </a:pPr>
            <a:endParaRPr lang="en-US" altLang="en-US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just" eaLnBrk="1" hangingPunct="1">
              <a:lnSpc>
                <a:spcPct val="150000"/>
              </a:lnSpc>
              <a:spcBef>
                <a:spcPts val="725"/>
              </a:spcBef>
              <a:buChar char="•"/>
            </a:pPr>
            <a:endParaRPr lang="en-US" altLang="en-US" sz="1400" dirty="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just" eaLnBrk="1" hangingPunct="1">
              <a:lnSpc>
                <a:spcPct val="150000"/>
              </a:lnSpc>
              <a:spcBef>
                <a:spcPts val="725"/>
              </a:spcBef>
            </a:pPr>
            <a:endParaRPr lang="en-US" altLang="en-US" sz="1600" dirty="0">
              <a:solidFill>
                <a:srgbClr val="0D0D0D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just" eaLnBrk="1" hangingPunct="1">
              <a:lnSpc>
                <a:spcPct val="150000"/>
              </a:lnSpc>
              <a:spcBef>
                <a:spcPts val="725"/>
              </a:spcBef>
              <a:buChar char="•"/>
            </a:pPr>
            <a:endParaRPr lang="en-US" altLang="en-US" sz="1600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5363" name="图片 7" descr="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29788" y="2293938"/>
            <a:ext cx="2109787" cy="3746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标题 4"/>
          <p:cNvSpPr>
            <a:spLocks noGrp="1"/>
          </p:cNvSpPr>
          <p:nvPr/>
        </p:nvSpPr>
        <p:spPr>
          <a:xfrm>
            <a:off x="387350" y="101600"/>
            <a:ext cx="3038475" cy="906463"/>
          </a:xfrm>
          <a:prstGeom prst="rect">
            <a:avLst/>
          </a:prstGeom>
        </p:spPr>
        <p:txBody>
          <a:bodyPr lIns="109642" tIns="54821" rIns="109642" bIns="54821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80" b="0" i="0" u="sng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先生全媒体平台</a:t>
            </a:r>
            <a:endParaRPr kumimoji="0" lang="zh-CN" altLang="en-US" sz="2880" b="0" i="0" u="sng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15365" name="组合 2"/>
          <p:cNvGrpSpPr/>
          <p:nvPr/>
        </p:nvGrpSpPr>
        <p:grpSpPr>
          <a:xfrm>
            <a:off x="10287000" y="250825"/>
            <a:ext cx="1744663" cy="244475"/>
            <a:chOff x="16199" y="395"/>
            <a:chExt cx="2748" cy="386"/>
          </a:xfrm>
        </p:grpSpPr>
        <p:pic>
          <p:nvPicPr>
            <p:cNvPr id="15387" name="图片 8" descr="黑色Logo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199" y="395"/>
              <a:ext cx="1068" cy="38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388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441" y="395"/>
              <a:ext cx="1506" cy="263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5366" name="组合 75"/>
          <p:cNvGrpSpPr/>
          <p:nvPr/>
        </p:nvGrpSpPr>
        <p:grpSpPr>
          <a:xfrm>
            <a:off x="644525" y="709613"/>
            <a:ext cx="2189163" cy="2171700"/>
            <a:chOff x="374072" y="540319"/>
            <a:chExt cx="1178897" cy="2021986"/>
          </a:xfrm>
        </p:grpSpPr>
        <p:grpSp>
          <p:nvGrpSpPr>
            <p:cNvPr id="15371" name="组合 46"/>
            <p:cNvGrpSpPr/>
            <p:nvPr/>
          </p:nvGrpSpPr>
          <p:grpSpPr>
            <a:xfrm>
              <a:off x="374072" y="540319"/>
              <a:ext cx="1178897" cy="654065"/>
              <a:chOff x="3446003" y="555433"/>
              <a:chExt cx="1178897" cy="654065"/>
            </a:xfrm>
          </p:grpSpPr>
          <p:sp>
            <p:nvSpPr>
              <p:cNvPr id="51222" name="Shape 56"/>
              <p:cNvSpPr/>
              <p:nvPr/>
            </p:nvSpPr>
            <p:spPr>
              <a:xfrm>
                <a:off x="3563978" y="769751"/>
                <a:ext cx="1060922" cy="226144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marL="0" marR="0" lvl="0" indent="0" algn="l" defTabSz="57340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3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3" name="矩形 52"/>
              <p:cNvSpPr/>
              <p:nvPr/>
            </p:nvSpPr>
            <p:spPr>
              <a:xfrm>
                <a:off x="3446003" y="555433"/>
                <a:ext cx="106862" cy="654780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  <p:grpSp>
          <p:nvGrpSpPr>
            <p:cNvPr id="15372" name="组合 47"/>
            <p:cNvGrpSpPr/>
            <p:nvPr/>
          </p:nvGrpSpPr>
          <p:grpSpPr>
            <a:xfrm>
              <a:off x="374072" y="813481"/>
              <a:ext cx="1178897" cy="654065"/>
              <a:chOff x="3446003" y="555125"/>
              <a:chExt cx="1178897" cy="654065"/>
            </a:xfrm>
          </p:grpSpPr>
          <p:sp>
            <p:nvSpPr>
              <p:cNvPr id="51220" name="Shape 56"/>
              <p:cNvSpPr/>
              <p:nvPr/>
            </p:nvSpPr>
            <p:spPr>
              <a:xfrm>
                <a:off x="3563978" y="768244"/>
                <a:ext cx="1060922" cy="227621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marL="0" marR="0" lvl="0" indent="0" algn="l" defTabSz="57340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3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1" name="矩形 50"/>
              <p:cNvSpPr/>
              <p:nvPr/>
            </p:nvSpPr>
            <p:spPr>
              <a:xfrm>
                <a:off x="3446003" y="555403"/>
                <a:ext cx="106862" cy="653302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  <p:grpSp>
          <p:nvGrpSpPr>
            <p:cNvPr id="15373" name="组合 54"/>
            <p:cNvGrpSpPr/>
            <p:nvPr/>
          </p:nvGrpSpPr>
          <p:grpSpPr>
            <a:xfrm>
              <a:off x="374072" y="1085291"/>
              <a:ext cx="1178897" cy="655416"/>
              <a:chOff x="3446003" y="553465"/>
              <a:chExt cx="1178897" cy="655416"/>
            </a:xfrm>
          </p:grpSpPr>
          <p:sp>
            <p:nvSpPr>
              <p:cNvPr id="51218" name="Shape 56"/>
              <p:cNvSpPr/>
              <p:nvPr/>
            </p:nvSpPr>
            <p:spPr>
              <a:xfrm>
                <a:off x="3563978" y="553897"/>
                <a:ext cx="1060922" cy="226144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marL="0" marR="0" lvl="0" indent="0" algn="l" defTabSz="57340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3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9" name="矩形 48"/>
              <p:cNvSpPr/>
              <p:nvPr/>
            </p:nvSpPr>
            <p:spPr>
              <a:xfrm>
                <a:off x="3446003" y="555376"/>
                <a:ext cx="106862" cy="653302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  <p:sp>
          <p:nvSpPr>
            <p:cNvPr id="47" name="矩形 46"/>
            <p:cNvSpPr/>
            <p:nvPr/>
          </p:nvSpPr>
          <p:spPr>
            <a:xfrm>
              <a:off x="374072" y="1362120"/>
              <a:ext cx="106862" cy="653302"/>
            </a:xfrm>
            <a:prstGeom prst="rect">
              <a:avLst/>
            </a:prstGeom>
            <a:solidFill>
              <a:srgbClr val="E55243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67733" tIns="67733" rIns="67733" bIns="67733" anchor="ctr">
              <a:spAutoFit/>
            </a:bodyPr>
            <a:lstStyle/>
            <a:p>
              <a:pPr marL="0" marR="0" lvl="0" indent="0" algn="ctr" defTabSz="584200" rtl="0" eaLnBrk="1" fontAlgn="base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锐字逼格锐线体简4.0(原名张海山锐线体简）" charset="-122"/>
                <a:ea typeface="锐字逼格锐线体简4.0(原名张海山锐线体简）" charset="-122"/>
                <a:cs typeface="Helvetica Light" charset="0"/>
                <a:sym typeface="Helvetica Light" charset="0"/>
              </a:endParaRPr>
            </a:p>
          </p:txBody>
        </p:sp>
        <p:grpSp>
          <p:nvGrpSpPr>
            <p:cNvPr id="15375" name="组合 61"/>
            <p:cNvGrpSpPr/>
            <p:nvPr/>
          </p:nvGrpSpPr>
          <p:grpSpPr>
            <a:xfrm>
              <a:off x="374072" y="1634555"/>
              <a:ext cx="1178897" cy="654065"/>
              <a:chOff x="3446003" y="555789"/>
              <a:chExt cx="1178897" cy="654065"/>
            </a:xfrm>
          </p:grpSpPr>
          <p:sp>
            <p:nvSpPr>
              <p:cNvPr id="51214" name="Shape 56"/>
              <p:cNvSpPr/>
              <p:nvPr/>
            </p:nvSpPr>
            <p:spPr>
              <a:xfrm>
                <a:off x="3563978" y="714947"/>
                <a:ext cx="1060922" cy="227621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marL="0" marR="0" lvl="0" indent="0" algn="l" defTabSz="57340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3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5" name="矩形 44"/>
              <p:cNvSpPr/>
              <p:nvPr/>
            </p:nvSpPr>
            <p:spPr>
              <a:xfrm>
                <a:off x="3446003" y="555317"/>
                <a:ext cx="106862" cy="654780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  <p:grpSp>
          <p:nvGrpSpPr>
            <p:cNvPr id="15376" name="组合 65"/>
            <p:cNvGrpSpPr/>
            <p:nvPr/>
          </p:nvGrpSpPr>
          <p:grpSpPr>
            <a:xfrm>
              <a:off x="374072" y="1907193"/>
              <a:ext cx="1178897" cy="655112"/>
              <a:chOff x="3446003" y="554955"/>
              <a:chExt cx="1178897" cy="655112"/>
            </a:xfrm>
          </p:grpSpPr>
          <p:sp>
            <p:nvSpPr>
              <p:cNvPr id="51212" name="Shape 56"/>
              <p:cNvSpPr/>
              <p:nvPr/>
            </p:nvSpPr>
            <p:spPr>
              <a:xfrm>
                <a:off x="3563978" y="769605"/>
                <a:ext cx="1060922" cy="226143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marL="0" marR="0" lvl="0" indent="0" algn="l" defTabSz="57340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3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3" name="矩形 42"/>
              <p:cNvSpPr/>
              <p:nvPr/>
            </p:nvSpPr>
            <p:spPr>
              <a:xfrm>
                <a:off x="3446003" y="555286"/>
                <a:ext cx="106862" cy="654781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</p:grpSp>
      <p:grpSp>
        <p:nvGrpSpPr>
          <p:cNvPr id="15367" name="组合 2"/>
          <p:cNvGrpSpPr/>
          <p:nvPr/>
        </p:nvGrpSpPr>
        <p:grpSpPr>
          <a:xfrm>
            <a:off x="3603625" y="3954463"/>
            <a:ext cx="5614988" cy="2085975"/>
            <a:chOff x="2970" y="5870"/>
            <a:chExt cx="8842" cy="3284"/>
          </a:xfrm>
        </p:grpSpPr>
        <p:pic>
          <p:nvPicPr>
            <p:cNvPr id="15369" name="图片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70" y="5870"/>
              <a:ext cx="5595" cy="328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12" y="5870"/>
              <a:ext cx="6000" cy="328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15368" name="图片 8" descr="65240817941458966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825" y="4127500"/>
            <a:ext cx="2549525" cy="191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组合 75"/>
          <p:cNvGrpSpPr/>
          <p:nvPr/>
        </p:nvGrpSpPr>
        <p:grpSpPr>
          <a:xfrm>
            <a:off x="644525" y="709613"/>
            <a:ext cx="2189163" cy="2693987"/>
            <a:chOff x="374072" y="540319"/>
            <a:chExt cx="1178897" cy="2021986"/>
          </a:xfrm>
        </p:grpSpPr>
        <p:grpSp>
          <p:nvGrpSpPr>
            <p:cNvPr id="16396" name="组合 46"/>
            <p:cNvGrpSpPr/>
            <p:nvPr/>
          </p:nvGrpSpPr>
          <p:grpSpPr>
            <a:xfrm>
              <a:off x="374072" y="540319"/>
              <a:ext cx="1178897" cy="654065"/>
              <a:chOff x="3446003" y="555433"/>
              <a:chExt cx="1178897" cy="654065"/>
            </a:xfrm>
          </p:grpSpPr>
          <p:sp>
            <p:nvSpPr>
              <p:cNvPr id="16412" name="Shape 56"/>
              <p:cNvSpPr/>
              <p:nvPr/>
            </p:nvSpPr>
            <p:spPr>
              <a:xfrm>
                <a:off x="3563978" y="768712"/>
                <a:ext cx="1060922" cy="227578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defTabSz="573405" eaLnBrk="1" hangingPunct="1"/>
                <a:r>
                  <a:rPr lang="en-US" altLang="en-US" sz="1300" dirty="0"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网络媒体</a:t>
                </a:r>
                <a:endParaRPr lang="en-US" altLang="en-US" sz="1300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3" name="矩形 52"/>
              <p:cNvSpPr/>
              <p:nvPr/>
            </p:nvSpPr>
            <p:spPr>
              <a:xfrm>
                <a:off x="3446003" y="555433"/>
                <a:ext cx="106862" cy="654136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  <p:grpSp>
          <p:nvGrpSpPr>
            <p:cNvPr id="16397" name="组合 47"/>
            <p:cNvGrpSpPr/>
            <p:nvPr/>
          </p:nvGrpSpPr>
          <p:grpSpPr>
            <a:xfrm>
              <a:off x="374072" y="813481"/>
              <a:ext cx="1178897" cy="654065"/>
              <a:chOff x="3446003" y="555125"/>
              <a:chExt cx="1178897" cy="654065"/>
            </a:xfrm>
          </p:grpSpPr>
          <p:sp>
            <p:nvSpPr>
              <p:cNvPr id="51220" name="Shape 56"/>
              <p:cNvSpPr/>
              <p:nvPr/>
            </p:nvSpPr>
            <p:spPr>
              <a:xfrm>
                <a:off x="3563978" y="768097"/>
                <a:ext cx="1060922" cy="22757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marL="0" marR="0" lvl="0" indent="0" algn="l" defTabSz="57340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3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1" name="矩形 50"/>
              <p:cNvSpPr/>
              <p:nvPr/>
            </p:nvSpPr>
            <p:spPr>
              <a:xfrm>
                <a:off x="3446003" y="554817"/>
                <a:ext cx="106862" cy="654137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  <p:grpSp>
          <p:nvGrpSpPr>
            <p:cNvPr id="16398" name="组合 54"/>
            <p:cNvGrpSpPr/>
            <p:nvPr/>
          </p:nvGrpSpPr>
          <p:grpSpPr>
            <a:xfrm>
              <a:off x="374072" y="1085291"/>
              <a:ext cx="1178897" cy="655416"/>
              <a:chOff x="3446003" y="553465"/>
              <a:chExt cx="1178897" cy="655416"/>
            </a:xfrm>
          </p:grpSpPr>
          <p:sp>
            <p:nvSpPr>
              <p:cNvPr id="16408" name="Shape 56"/>
              <p:cNvSpPr/>
              <p:nvPr/>
            </p:nvSpPr>
            <p:spPr>
              <a:xfrm>
                <a:off x="3563978" y="553011"/>
                <a:ext cx="1060922" cy="226386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defTabSz="573405" eaLnBrk="1" hangingPunct="1"/>
                <a:r>
                  <a:rPr lang="en-US" altLang="en-US" sz="1300" dirty="0"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移动端</a:t>
                </a:r>
                <a:r>
                  <a:rPr lang="en-US" altLang="zh-CN" sz="1300" dirty="0"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APP</a:t>
                </a:r>
                <a:r>
                  <a:rPr lang="en-US" altLang="en-US" sz="1300" dirty="0"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媒体</a:t>
                </a:r>
                <a:endParaRPr lang="en-US" altLang="en-US" sz="1300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9" name="矩形 48"/>
              <p:cNvSpPr/>
              <p:nvPr/>
            </p:nvSpPr>
            <p:spPr>
              <a:xfrm>
                <a:off x="3446003" y="554203"/>
                <a:ext cx="106862" cy="654136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  <p:grpSp>
          <p:nvGrpSpPr>
            <p:cNvPr id="16399" name="组合 58"/>
            <p:cNvGrpSpPr/>
            <p:nvPr/>
          </p:nvGrpSpPr>
          <p:grpSpPr>
            <a:xfrm>
              <a:off x="374072" y="1361393"/>
              <a:ext cx="1178897" cy="654065"/>
              <a:chOff x="3446003" y="556097"/>
              <a:chExt cx="1178897" cy="654065"/>
            </a:xfrm>
          </p:grpSpPr>
          <p:sp>
            <p:nvSpPr>
              <p:cNvPr id="51216" name="Shape 56"/>
              <p:cNvSpPr/>
              <p:nvPr/>
            </p:nvSpPr>
            <p:spPr>
              <a:xfrm>
                <a:off x="3563978" y="660823"/>
                <a:ext cx="1060922" cy="227578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marL="0" marR="0" lvl="0" indent="0" algn="l" defTabSz="57340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1335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rPr>
                  <a:t>平面媒体</a:t>
                </a:r>
                <a:endParaRPr kumimoji="0" lang="zh-CN" altLang="en-US" sz="133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7" name="矩形 46"/>
              <p:cNvSpPr/>
              <p:nvPr/>
            </p:nvSpPr>
            <p:spPr>
              <a:xfrm>
                <a:off x="3446003" y="555971"/>
                <a:ext cx="106862" cy="654137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  <p:grpSp>
          <p:nvGrpSpPr>
            <p:cNvPr id="16400" name="组合 61"/>
            <p:cNvGrpSpPr/>
            <p:nvPr/>
          </p:nvGrpSpPr>
          <p:grpSpPr>
            <a:xfrm>
              <a:off x="374072" y="1634555"/>
              <a:ext cx="1178897" cy="654065"/>
              <a:chOff x="3446003" y="555789"/>
              <a:chExt cx="1178897" cy="654065"/>
            </a:xfrm>
          </p:grpSpPr>
          <p:sp>
            <p:nvSpPr>
              <p:cNvPr id="16404" name="Shape 56"/>
              <p:cNvSpPr/>
              <p:nvPr/>
            </p:nvSpPr>
            <p:spPr>
              <a:xfrm>
                <a:off x="3563978" y="715018"/>
                <a:ext cx="1060922" cy="226386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defTabSz="573405" eaLnBrk="1" hangingPunct="1"/>
                <a:r>
                  <a:rPr lang="en-US" altLang="en-US" sz="1300" dirty="0"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电视电台媒体</a:t>
                </a:r>
                <a:endParaRPr lang="en-US" altLang="en-US" sz="1300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5" name="矩形 44"/>
              <p:cNvSpPr/>
              <p:nvPr/>
            </p:nvSpPr>
            <p:spPr>
              <a:xfrm>
                <a:off x="3446003" y="555356"/>
                <a:ext cx="106862" cy="654136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  <p:grpSp>
          <p:nvGrpSpPr>
            <p:cNvPr id="16401" name="组合 65"/>
            <p:cNvGrpSpPr/>
            <p:nvPr/>
          </p:nvGrpSpPr>
          <p:grpSpPr>
            <a:xfrm>
              <a:off x="374072" y="1907193"/>
              <a:ext cx="1178897" cy="655112"/>
              <a:chOff x="3446003" y="554955"/>
              <a:chExt cx="1178897" cy="655112"/>
            </a:xfrm>
          </p:grpSpPr>
          <p:sp>
            <p:nvSpPr>
              <p:cNvPr id="51212" name="Shape 56"/>
              <p:cNvSpPr/>
              <p:nvPr/>
            </p:nvSpPr>
            <p:spPr>
              <a:xfrm>
                <a:off x="3563978" y="769210"/>
                <a:ext cx="1060922" cy="226386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marL="0" marR="0" lvl="0" indent="0" algn="l" defTabSz="57340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3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3" name="矩形 42"/>
              <p:cNvSpPr/>
              <p:nvPr/>
            </p:nvSpPr>
            <p:spPr>
              <a:xfrm>
                <a:off x="3446003" y="554739"/>
                <a:ext cx="106862" cy="655328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</p:grpSp>
      <p:sp>
        <p:nvSpPr>
          <p:cNvPr id="16387" name="TextBox 1"/>
          <p:cNvSpPr txBox="1"/>
          <p:nvPr/>
        </p:nvSpPr>
        <p:spPr>
          <a:xfrm>
            <a:off x="420688" y="198438"/>
            <a:ext cx="8004175" cy="582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3200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传播渠道</a:t>
            </a:r>
            <a:endParaRPr lang="zh-CN" altLang="en-US" sz="3200" u="sng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388" name="组合 2"/>
          <p:cNvGrpSpPr/>
          <p:nvPr/>
        </p:nvGrpSpPr>
        <p:grpSpPr>
          <a:xfrm>
            <a:off x="10287000" y="250825"/>
            <a:ext cx="1744663" cy="244475"/>
            <a:chOff x="16199" y="395"/>
            <a:chExt cx="2748" cy="386"/>
          </a:xfrm>
        </p:grpSpPr>
        <p:pic>
          <p:nvPicPr>
            <p:cNvPr id="16394" name="图片 8" descr="黑色Logo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6199" y="395"/>
              <a:ext cx="1068" cy="38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6395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441" y="395"/>
              <a:ext cx="1506" cy="26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Shape 56"/>
          <p:cNvSpPr/>
          <p:nvPr/>
        </p:nvSpPr>
        <p:spPr>
          <a:xfrm>
            <a:off x="2011045" y="1943100"/>
            <a:ext cx="9899650" cy="3420110"/>
          </a:xfrm>
          <a:prstGeom prst="rect">
            <a:avLst/>
          </a:prstGeom>
          <a:noFill/>
          <a:ln w="12700">
            <a:noFill/>
          </a:ln>
        </p:spPr>
        <p:txBody>
          <a:bodyPr wrap="square" lIns="48369" tIns="48369" rIns="48369" bIns="48369">
            <a:spAutoFit/>
          </a:bodyPr>
          <a:lstStyle/>
          <a:p>
            <a:pPr algn="l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行业媒体 ：酒业家、微酒、云酒头条、糖酒快讯、酒说、华夏酒报等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algn="l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网络媒体：新华网、人民网、新浪、网易、凤凰网、今日头条 、UC头条 、百度客户端、腾讯新闻等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algn="l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平面媒体：广州日报、北京晨报、北京青年报、法制晚报、北京周末、北京商报等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algn="l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广电媒体：北京新闻、北京文艺、旅游卫视、东方卫视、深圳卫视、文艺广播、香港之声等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algn="l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财经门户 ：中国财经网、中国经济网、东方财富网、中国经济新闻网等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defTabSz="573405" eaLnBrk="1" hangingPunct="1"/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组合 75"/>
          <p:cNvGrpSpPr/>
          <p:nvPr/>
        </p:nvGrpSpPr>
        <p:grpSpPr>
          <a:xfrm>
            <a:off x="644525" y="709613"/>
            <a:ext cx="2189163" cy="2693987"/>
            <a:chOff x="374072" y="540319"/>
            <a:chExt cx="1178897" cy="2021986"/>
          </a:xfrm>
        </p:grpSpPr>
        <p:grpSp>
          <p:nvGrpSpPr>
            <p:cNvPr id="16396" name="组合 46"/>
            <p:cNvGrpSpPr/>
            <p:nvPr/>
          </p:nvGrpSpPr>
          <p:grpSpPr>
            <a:xfrm>
              <a:off x="374072" y="540319"/>
              <a:ext cx="1178897" cy="654065"/>
              <a:chOff x="3446003" y="555433"/>
              <a:chExt cx="1178897" cy="654065"/>
            </a:xfrm>
          </p:grpSpPr>
          <p:sp>
            <p:nvSpPr>
              <p:cNvPr id="16412" name="Shape 56"/>
              <p:cNvSpPr/>
              <p:nvPr/>
            </p:nvSpPr>
            <p:spPr>
              <a:xfrm>
                <a:off x="3563978" y="768712"/>
                <a:ext cx="1060922" cy="227578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defTabSz="573405" eaLnBrk="1" hangingPunct="1"/>
                <a:r>
                  <a:rPr lang="en-US" altLang="en-US" sz="1300" dirty="0"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网络媒体</a:t>
                </a:r>
                <a:endParaRPr lang="en-US" altLang="en-US" sz="1300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3" name="矩形 52"/>
              <p:cNvSpPr/>
              <p:nvPr/>
            </p:nvSpPr>
            <p:spPr>
              <a:xfrm>
                <a:off x="3446003" y="555433"/>
                <a:ext cx="106862" cy="654136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  <p:grpSp>
          <p:nvGrpSpPr>
            <p:cNvPr id="16397" name="组合 47"/>
            <p:cNvGrpSpPr/>
            <p:nvPr/>
          </p:nvGrpSpPr>
          <p:grpSpPr>
            <a:xfrm>
              <a:off x="374072" y="813481"/>
              <a:ext cx="1178897" cy="654065"/>
              <a:chOff x="3446003" y="555125"/>
              <a:chExt cx="1178897" cy="654065"/>
            </a:xfrm>
          </p:grpSpPr>
          <p:sp>
            <p:nvSpPr>
              <p:cNvPr id="51220" name="Shape 56"/>
              <p:cNvSpPr/>
              <p:nvPr/>
            </p:nvSpPr>
            <p:spPr>
              <a:xfrm>
                <a:off x="3563978" y="768097"/>
                <a:ext cx="1060922" cy="227577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marL="0" marR="0" lvl="0" indent="0" algn="l" defTabSz="57340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3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1" name="矩形 50"/>
              <p:cNvSpPr/>
              <p:nvPr/>
            </p:nvSpPr>
            <p:spPr>
              <a:xfrm>
                <a:off x="3446003" y="554817"/>
                <a:ext cx="106862" cy="654137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  <p:grpSp>
          <p:nvGrpSpPr>
            <p:cNvPr id="16398" name="组合 54"/>
            <p:cNvGrpSpPr/>
            <p:nvPr/>
          </p:nvGrpSpPr>
          <p:grpSpPr>
            <a:xfrm>
              <a:off x="374072" y="1085291"/>
              <a:ext cx="1178897" cy="655416"/>
              <a:chOff x="3446003" y="553465"/>
              <a:chExt cx="1178897" cy="655416"/>
            </a:xfrm>
          </p:grpSpPr>
          <p:sp>
            <p:nvSpPr>
              <p:cNvPr id="16408" name="Shape 56"/>
              <p:cNvSpPr/>
              <p:nvPr/>
            </p:nvSpPr>
            <p:spPr>
              <a:xfrm>
                <a:off x="3563978" y="553011"/>
                <a:ext cx="1060922" cy="226386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defTabSz="573405" eaLnBrk="1" hangingPunct="1"/>
                <a:r>
                  <a:rPr lang="en-US" altLang="en-US" sz="1300" dirty="0"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移动端</a:t>
                </a:r>
                <a:r>
                  <a:rPr lang="en-US" altLang="zh-CN" sz="1300" dirty="0"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APP</a:t>
                </a:r>
                <a:r>
                  <a:rPr lang="en-US" altLang="en-US" sz="1300" dirty="0"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媒体</a:t>
                </a:r>
                <a:endParaRPr lang="en-US" altLang="en-US" sz="1300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9" name="矩形 48"/>
              <p:cNvSpPr/>
              <p:nvPr/>
            </p:nvSpPr>
            <p:spPr>
              <a:xfrm>
                <a:off x="3446003" y="554203"/>
                <a:ext cx="106862" cy="654136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  <p:grpSp>
          <p:nvGrpSpPr>
            <p:cNvPr id="16399" name="组合 58"/>
            <p:cNvGrpSpPr/>
            <p:nvPr/>
          </p:nvGrpSpPr>
          <p:grpSpPr>
            <a:xfrm>
              <a:off x="374072" y="1361393"/>
              <a:ext cx="1178897" cy="654065"/>
              <a:chOff x="3446003" y="556097"/>
              <a:chExt cx="1178897" cy="654065"/>
            </a:xfrm>
          </p:grpSpPr>
          <p:sp>
            <p:nvSpPr>
              <p:cNvPr id="51216" name="Shape 56"/>
              <p:cNvSpPr/>
              <p:nvPr/>
            </p:nvSpPr>
            <p:spPr>
              <a:xfrm>
                <a:off x="3563978" y="660823"/>
                <a:ext cx="1060922" cy="227578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marL="0" marR="0" lvl="0" indent="0" algn="l" defTabSz="57340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1335" b="0" i="0" u="none" strike="noStrike" kern="1200" cap="none" spc="0" normalizeH="0" baseline="0" noProof="1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  <a:sym typeface="微软雅黑" panose="020B0503020204020204" pitchFamily="34" charset="-122"/>
                  </a:rPr>
                  <a:t>平面媒体</a:t>
                </a:r>
                <a:endParaRPr kumimoji="0" lang="zh-CN" altLang="en-US" sz="133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7" name="矩形 46"/>
              <p:cNvSpPr/>
              <p:nvPr/>
            </p:nvSpPr>
            <p:spPr>
              <a:xfrm>
                <a:off x="3446003" y="555971"/>
                <a:ext cx="106862" cy="654137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  <p:grpSp>
          <p:nvGrpSpPr>
            <p:cNvPr id="16400" name="组合 61"/>
            <p:cNvGrpSpPr/>
            <p:nvPr/>
          </p:nvGrpSpPr>
          <p:grpSpPr>
            <a:xfrm>
              <a:off x="374072" y="1634555"/>
              <a:ext cx="1178897" cy="654065"/>
              <a:chOff x="3446003" y="555789"/>
              <a:chExt cx="1178897" cy="654065"/>
            </a:xfrm>
          </p:grpSpPr>
          <p:sp>
            <p:nvSpPr>
              <p:cNvPr id="16404" name="Shape 56"/>
              <p:cNvSpPr/>
              <p:nvPr/>
            </p:nvSpPr>
            <p:spPr>
              <a:xfrm>
                <a:off x="3563978" y="715018"/>
                <a:ext cx="1060922" cy="226386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defTabSz="573405" eaLnBrk="1" hangingPunct="1"/>
                <a:r>
                  <a:rPr lang="en-US" altLang="en-US" sz="1300" dirty="0">
                    <a:latin typeface="微软雅黑" panose="020B0503020204020204" pitchFamily="34" charset="-122"/>
                    <a:ea typeface="微软雅黑" panose="020B0503020204020204" pitchFamily="34" charset="-122"/>
                    <a:sym typeface="微软雅黑" panose="020B0503020204020204" pitchFamily="34" charset="-122"/>
                  </a:rPr>
                  <a:t>电视电台媒体</a:t>
                </a:r>
                <a:endParaRPr lang="en-US" altLang="en-US" sz="1300" dirty="0"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5" name="矩形 44"/>
              <p:cNvSpPr/>
              <p:nvPr/>
            </p:nvSpPr>
            <p:spPr>
              <a:xfrm>
                <a:off x="3446003" y="555356"/>
                <a:ext cx="106862" cy="654136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  <p:grpSp>
          <p:nvGrpSpPr>
            <p:cNvPr id="16401" name="组合 65"/>
            <p:cNvGrpSpPr/>
            <p:nvPr/>
          </p:nvGrpSpPr>
          <p:grpSpPr>
            <a:xfrm>
              <a:off x="374072" y="1907193"/>
              <a:ext cx="1178897" cy="655112"/>
              <a:chOff x="3446003" y="554955"/>
              <a:chExt cx="1178897" cy="655112"/>
            </a:xfrm>
          </p:grpSpPr>
          <p:sp>
            <p:nvSpPr>
              <p:cNvPr id="51212" name="Shape 56"/>
              <p:cNvSpPr/>
              <p:nvPr/>
            </p:nvSpPr>
            <p:spPr>
              <a:xfrm>
                <a:off x="3563978" y="769210"/>
                <a:ext cx="1060922" cy="226386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lIns="48369" tIns="48369" rIns="48369" bIns="48369">
                <a:spAutoFit/>
              </a:bodyPr>
              <a:lstStyle/>
              <a:p>
                <a:pPr marL="0" marR="0" lvl="0" indent="0" algn="l" defTabSz="573405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335" b="0" i="0" u="none" strike="noStrike" kern="1200" cap="none" spc="0" normalizeH="0" baseline="0" noProof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endParaRPr>
              </a:p>
            </p:txBody>
          </p:sp>
          <p:sp>
            <p:nvSpPr>
              <p:cNvPr id="43" name="矩形 42"/>
              <p:cNvSpPr/>
              <p:nvPr/>
            </p:nvSpPr>
            <p:spPr>
              <a:xfrm>
                <a:off x="3446003" y="554739"/>
                <a:ext cx="106862" cy="655328"/>
              </a:xfrm>
              <a:prstGeom prst="rect">
                <a:avLst/>
              </a:prstGeom>
              <a:solidFill>
                <a:srgbClr val="E55243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67733" tIns="67733" rIns="67733" bIns="67733" anchor="ctr">
                <a:spAutoFit/>
              </a:bodyPr>
              <a:lstStyle/>
              <a:p>
                <a:pPr marL="0" marR="0" lvl="0" indent="0" algn="ctr" defTabSz="584200" rtl="0" eaLnBrk="1" fontAlgn="base" latinLnBrk="1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锐字逼格锐线体简4.0(原名张海山锐线体简）" charset="-122"/>
                  <a:ea typeface="锐字逼格锐线体简4.0(原名张海山锐线体简）" charset="-122"/>
                  <a:cs typeface="Helvetica Light" charset="0"/>
                  <a:sym typeface="Helvetica Light" charset="0"/>
                </a:endParaRPr>
              </a:p>
            </p:txBody>
          </p:sp>
        </p:grpSp>
      </p:grpSp>
      <p:sp>
        <p:nvSpPr>
          <p:cNvPr id="16387" name="TextBox 1"/>
          <p:cNvSpPr txBox="1"/>
          <p:nvPr/>
        </p:nvSpPr>
        <p:spPr>
          <a:xfrm>
            <a:off x="420688" y="198438"/>
            <a:ext cx="8004175" cy="5826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3200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传播渠道</a:t>
            </a:r>
            <a:endParaRPr lang="zh-CN" altLang="en-US" sz="3200" u="sng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388" name="组合 2"/>
          <p:cNvGrpSpPr/>
          <p:nvPr/>
        </p:nvGrpSpPr>
        <p:grpSpPr>
          <a:xfrm>
            <a:off x="10287000" y="250825"/>
            <a:ext cx="1744663" cy="244475"/>
            <a:chOff x="16199" y="395"/>
            <a:chExt cx="2748" cy="386"/>
          </a:xfrm>
        </p:grpSpPr>
        <p:pic>
          <p:nvPicPr>
            <p:cNvPr id="16394" name="图片 8" descr="黑色Logo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6199" y="395"/>
              <a:ext cx="1068" cy="38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6395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441" y="395"/>
              <a:ext cx="1506" cy="263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16389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4163" y="4868863"/>
            <a:ext cx="3971925" cy="1809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0" name="图片 2"/>
          <p:cNvPicPr>
            <a:picLocks noChangeAspect="1"/>
          </p:cNvPicPr>
          <p:nvPr/>
        </p:nvPicPr>
        <p:blipFill>
          <a:blip r:embed="rId4"/>
          <a:srcRect b="63103"/>
          <a:stretch>
            <a:fillRect/>
          </a:stretch>
        </p:blipFill>
        <p:spPr>
          <a:xfrm>
            <a:off x="2824163" y="88900"/>
            <a:ext cx="3028950" cy="443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1" name="图片 60"/>
          <p:cNvPicPr>
            <a:picLocks noChangeAspect="1"/>
          </p:cNvPicPr>
          <p:nvPr/>
        </p:nvPicPr>
        <p:blipFill>
          <a:blip r:embed="rId4"/>
          <a:srcRect l="-4140" t="35548" r="4140" b="27554"/>
          <a:stretch>
            <a:fillRect/>
          </a:stretch>
        </p:blipFill>
        <p:spPr>
          <a:xfrm>
            <a:off x="6024563" y="88900"/>
            <a:ext cx="3028950" cy="443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2" name="图片 61"/>
          <p:cNvPicPr>
            <a:picLocks noChangeAspect="1"/>
          </p:cNvPicPr>
          <p:nvPr/>
        </p:nvPicPr>
        <p:blipFill>
          <a:blip r:embed="rId4"/>
          <a:srcRect l="-3590" t="72684" r="3590" b="166"/>
          <a:stretch>
            <a:fillRect/>
          </a:stretch>
        </p:blipFill>
        <p:spPr>
          <a:xfrm>
            <a:off x="8980488" y="896938"/>
            <a:ext cx="3028950" cy="3267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93" name="矩形 3"/>
          <p:cNvSpPr/>
          <p:nvPr/>
        </p:nvSpPr>
        <p:spPr>
          <a:xfrm>
            <a:off x="9324975" y="6216650"/>
            <a:ext cx="2338388" cy="2540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00" dirty="0">
                <a:solidFill>
                  <a:srgbClr val="FF0000"/>
                </a:solidFill>
                <a:latin typeface=".PingFangSC-Regular"/>
                <a:ea typeface=".PingFangSC-Regular"/>
              </a:rPr>
              <a:t>在此名单中，拟邀不少于五十家媒体</a:t>
            </a:r>
            <a:endParaRPr lang="zh-CN" altLang="en-US" sz="10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TEMPLATE_TOPIC_ID" val="2806177"/>
  <p:tag name="KSO_WM_TEMPLATE_OUTLINE_ID" val="15"/>
  <p:tag name="KSO_WM_TEMPLATE_SCENE_ID" val="1"/>
  <p:tag name="KSO_WM_TEMPLATE_JOB_ID" val="2"/>
  <p:tag name="KSO_WM_TEMPLATE_TOPIC_DEFAULT" val="1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845</Words>
  <Application>WPS 演示</Application>
  <PresentationFormat>宽屏</PresentationFormat>
  <Paragraphs>114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22" baseType="lpstr">
      <vt:lpstr>Arial</vt:lpstr>
      <vt:lpstr>宋体</vt:lpstr>
      <vt:lpstr>Wingdings</vt:lpstr>
      <vt:lpstr>等线</vt:lpstr>
      <vt:lpstr>微软雅黑</vt:lpstr>
      <vt:lpstr>黑体</vt:lpstr>
      <vt:lpstr>锐字逼格锐线体简4.0(原名张海山锐线体简）</vt:lpstr>
      <vt:lpstr>Helvetica Light</vt:lpstr>
      <vt:lpstr>.PingFangSC-Regular</vt:lpstr>
      <vt:lpstr>Arial Unicode MS</vt:lpstr>
      <vt:lpstr>DengXian</vt:lpstr>
      <vt:lpstr>Segoe Print</vt:lpstr>
      <vt:lpstr>默认设计模板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joke</dc:creator>
  <cp:lastModifiedBy>好坏都是命</cp:lastModifiedBy>
  <cp:revision>108</cp:revision>
  <cp:lastPrinted>2017-10-31T13:15:00Z</cp:lastPrinted>
  <dcterms:created xsi:type="dcterms:W3CDTF">2017-10-12T10:39:00Z</dcterms:created>
  <dcterms:modified xsi:type="dcterms:W3CDTF">2018-12-26T15:30:34Z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  <property fmtid="{D5CDD505-2E9C-101B-9397-08002B2CF9AE}" pid="3" name="KSORubyTemplateID">
    <vt:lpwstr>2</vt:lpwstr>
  </property>
</Properties>
</file>